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74" r:id="rId1"/>
  </p:sldMasterIdLst>
  <p:notesMasterIdLst>
    <p:notesMasterId r:id="rId23"/>
  </p:notesMasterIdLst>
  <p:handoutMasterIdLst>
    <p:handoutMasterId r:id="rId24"/>
  </p:handoutMasterIdLst>
  <p:sldIdLst>
    <p:sldId id="269" r:id="rId2"/>
    <p:sldId id="297" r:id="rId3"/>
    <p:sldId id="270" r:id="rId4"/>
    <p:sldId id="2445" r:id="rId5"/>
    <p:sldId id="273" r:id="rId6"/>
    <p:sldId id="298" r:id="rId7"/>
    <p:sldId id="277" r:id="rId8"/>
    <p:sldId id="283" r:id="rId9"/>
    <p:sldId id="284" r:id="rId10"/>
    <p:sldId id="278" r:id="rId11"/>
    <p:sldId id="286" r:id="rId12"/>
    <p:sldId id="287" r:id="rId13"/>
    <p:sldId id="281" r:id="rId14"/>
    <p:sldId id="2446" r:id="rId15"/>
    <p:sldId id="289" r:id="rId16"/>
    <p:sldId id="290" r:id="rId17"/>
    <p:sldId id="280" r:id="rId18"/>
    <p:sldId id="292" r:id="rId19"/>
    <p:sldId id="293" r:id="rId20"/>
    <p:sldId id="282" r:id="rId21"/>
    <p:sldId id="275" r:id="rId22"/>
  </p:sldIdLst>
  <p:sldSz cx="9144000" cy="6858000" type="screen4x3"/>
  <p:notesSz cx="9144000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ain DEVANT" initials="SD" lastIdx="1" clrIdx="0">
    <p:extLst>
      <p:ext uri="{19B8F6BF-5375-455C-9EA6-DF929625EA0E}">
        <p15:presenceInfo xmlns:p15="http://schemas.microsoft.com/office/powerpoint/2012/main" userId="S-1-5-21-1482476501-308236825-725345543-209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6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7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1686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DADC3-9563-5F44-997C-5D64BD60165A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D47BC-570C-7F46-BF6B-2F130F1F8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07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161BE-C88E-0F4F-84BC-663915E1FAAF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306DF-24CA-9B44-84A2-51D049C2E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53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449AE-6047-4808-BDB1-1158447E42FD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48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449AE-6047-4808-BDB1-1158447E42FD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72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DD99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rgbClr val="DD99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rgbClr val="86B54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86B54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24100" y="1766046"/>
            <a:ext cx="4724400" cy="927847"/>
          </a:xfrm>
        </p:spPr>
        <p:txBody>
          <a:bodyPr/>
          <a:lstStyle>
            <a:lvl1pPr>
              <a:defRPr sz="2800" b="0">
                <a:solidFill>
                  <a:srgbClr val="02A7D5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324100" y="3749486"/>
            <a:ext cx="5486401" cy="1279714"/>
          </a:xfr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24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2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3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5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6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67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3716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78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3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4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6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7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88" name="Image 19" descr="logo-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Line 8"/>
          <p:cNvSpPr>
            <a:spLocks noChangeShapeType="1"/>
          </p:cNvSpPr>
          <p:nvPr userDrawn="1"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0" name="Line 50"/>
          <p:cNvSpPr>
            <a:spLocks noChangeShapeType="1"/>
          </p:cNvSpPr>
          <p:nvPr userDrawn="1"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Line 60"/>
          <p:cNvSpPr>
            <a:spLocks noChangeShapeType="1"/>
          </p:cNvSpPr>
          <p:nvPr userDrawn="1"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2" name="Line 61"/>
          <p:cNvSpPr>
            <a:spLocks noChangeShapeType="1"/>
          </p:cNvSpPr>
          <p:nvPr userDrawn="1"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3" name="Line 62"/>
          <p:cNvSpPr>
            <a:spLocks noChangeShapeType="1"/>
          </p:cNvSpPr>
          <p:nvPr userDrawn="1"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4" name="Line 63"/>
          <p:cNvSpPr>
            <a:spLocks noChangeShapeType="1"/>
          </p:cNvSpPr>
          <p:nvPr userDrawn="1"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Line 64"/>
          <p:cNvSpPr>
            <a:spLocks noChangeShapeType="1"/>
          </p:cNvSpPr>
          <p:nvPr userDrawn="1"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6" name="Line 65"/>
          <p:cNvSpPr>
            <a:spLocks noChangeShapeType="1"/>
          </p:cNvSpPr>
          <p:nvPr userDrawn="1"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1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rgbClr val="86B54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86B54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133600"/>
            <a:ext cx="4724400" cy="1752600"/>
          </a:xfrm>
        </p:spPr>
        <p:txBody>
          <a:bodyPr/>
          <a:lstStyle>
            <a:lvl1pPr>
              <a:defRPr sz="2800" b="0">
                <a:solidFill>
                  <a:srgbClr val="02A7D5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4724400" cy="1219200"/>
          </a:xfrm>
        </p:spPr>
        <p:txBody>
          <a:bodyPr anchor="b"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24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0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5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4445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62200" y="4648200"/>
            <a:ext cx="5791200" cy="457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pPr marL="0" eaLnBrk="1" hangingPunct="1">
              <a:lnSpc>
                <a:spcPct val="90000"/>
              </a:lnSpc>
              <a:defRPr/>
            </a:pPr>
            <a:r>
              <a:rPr lang="fr-FR" sz="2200" dirty="0" err="1">
                <a:solidFill>
                  <a:srgbClr val="02A7D5"/>
                </a:solidFill>
                <a:cs typeface="+mn-cs"/>
              </a:rPr>
              <a:t>xxxx@atih.sante.fr</a:t>
            </a:r>
            <a:endParaRPr lang="fr-FR" sz="2200" dirty="0">
              <a:solidFill>
                <a:srgbClr val="02A7D5"/>
              </a:solidFill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362200" y="2218266"/>
            <a:ext cx="4724400" cy="537633"/>
          </a:xfrm>
        </p:spPr>
        <p:txBody>
          <a:bodyPr/>
          <a:lstStyle>
            <a:lvl1pPr algn="l">
              <a:defRPr sz="2200" b="0">
                <a:solidFill>
                  <a:srgbClr val="02A7D5"/>
                </a:solidFill>
              </a:defRPr>
            </a:lvl1pPr>
          </a:lstStyle>
          <a:p>
            <a:pPr lvl="0"/>
            <a:r>
              <a:rPr lang="fr-FR" noProof="0" dirty="0"/>
              <a:t>Merci de votre attention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40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2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7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76" y="2937064"/>
            <a:ext cx="47879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76" y="2937064"/>
            <a:ext cx="47879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Line 50"/>
          <p:cNvSpPr>
            <a:spLocks noChangeShapeType="1"/>
          </p:cNvSpPr>
          <p:nvPr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Line 61"/>
          <p:cNvSpPr>
            <a:spLocks noChangeShapeType="1"/>
          </p:cNvSpPr>
          <p:nvPr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Line 62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69" name="Line 64"/>
          <p:cNvSpPr>
            <a:spLocks noChangeShapeType="1"/>
          </p:cNvSpPr>
          <p:nvPr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72" name="Image 19" descr="logo-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Line 8"/>
          <p:cNvSpPr>
            <a:spLocks noChangeShapeType="1"/>
          </p:cNvSpPr>
          <p:nvPr userDrawn="1"/>
        </p:nvSpPr>
        <p:spPr bwMode="auto">
          <a:xfrm>
            <a:off x="2362200" y="1238250"/>
            <a:ext cx="57912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50"/>
          <p:cNvSpPr>
            <a:spLocks noChangeShapeType="1"/>
          </p:cNvSpPr>
          <p:nvPr userDrawn="1"/>
        </p:nvSpPr>
        <p:spPr bwMode="auto">
          <a:xfrm rot="16200000">
            <a:off x="6249194" y="3123406"/>
            <a:ext cx="3810000" cy="1588"/>
          </a:xfrm>
          <a:prstGeom prst="line">
            <a:avLst/>
          </a:prstGeom>
          <a:noFill/>
          <a:ln w="38862">
            <a:solidFill>
              <a:srgbClr val="4E45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Line 60"/>
          <p:cNvSpPr>
            <a:spLocks noChangeShapeType="1"/>
          </p:cNvSpPr>
          <p:nvPr userDrawn="1"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38862">
            <a:solidFill>
              <a:srgbClr val="E478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Line 61"/>
          <p:cNvSpPr>
            <a:spLocks noChangeShapeType="1"/>
          </p:cNvSpPr>
          <p:nvPr userDrawn="1"/>
        </p:nvSpPr>
        <p:spPr bwMode="auto">
          <a:xfrm rot="16200000">
            <a:off x="5695950" y="3429000"/>
            <a:ext cx="6400800" cy="0"/>
          </a:xfrm>
          <a:prstGeom prst="line">
            <a:avLst/>
          </a:prstGeom>
          <a:noFill/>
          <a:ln w="38862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Line 62"/>
          <p:cNvSpPr>
            <a:spLocks noChangeShapeType="1"/>
          </p:cNvSpPr>
          <p:nvPr userDrawn="1"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38862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8" name="Line 63"/>
          <p:cNvSpPr>
            <a:spLocks noChangeShapeType="1"/>
          </p:cNvSpPr>
          <p:nvPr userDrawn="1"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79" name="Line 64"/>
          <p:cNvSpPr>
            <a:spLocks noChangeShapeType="1"/>
          </p:cNvSpPr>
          <p:nvPr userDrawn="1"/>
        </p:nvSpPr>
        <p:spPr bwMode="auto">
          <a:xfrm rot="16200000">
            <a:off x="5772150" y="3505200"/>
            <a:ext cx="6400800" cy="0"/>
          </a:xfrm>
          <a:prstGeom prst="line">
            <a:avLst/>
          </a:prstGeom>
          <a:noFill/>
          <a:ln w="38862">
            <a:solidFill>
              <a:srgbClr val="55A9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0" name="Line 65"/>
          <p:cNvSpPr>
            <a:spLocks noChangeShapeType="1"/>
          </p:cNvSpPr>
          <p:nvPr userDrawn="1"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2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6088" indent="-261938"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27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32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3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30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37" name="Image 19" descr="logo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41" name="Image 19" descr="logo-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26"/>
          <p:cNvSpPr>
            <a:spLocks noChangeShapeType="1"/>
          </p:cNvSpPr>
          <p:nvPr userDrawn="1"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Line 63"/>
          <p:cNvSpPr>
            <a:spLocks noChangeShapeType="1"/>
          </p:cNvSpPr>
          <p:nvPr userDrawn="1"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Line 65"/>
          <p:cNvSpPr>
            <a:spLocks noChangeShapeType="1"/>
          </p:cNvSpPr>
          <p:nvPr userDrawn="1"/>
        </p:nvSpPr>
        <p:spPr bwMode="auto">
          <a:xfrm rot="162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096000" cy="992188"/>
          </a:xfrm>
        </p:spPr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762000" y="2133600"/>
            <a:ext cx="7416800" cy="3657600"/>
          </a:xfrm>
        </p:spPr>
        <p:txBody>
          <a:bodyPr/>
          <a:lstStyle>
            <a:lvl1pPr marL="184150" indent="0">
              <a:buFontTx/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24600"/>
            <a:ext cx="1676400" cy="400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dt" sz="half" idx="11"/>
          </p:nvPr>
        </p:nvSpPr>
        <p:spPr>
          <a:xfrm>
            <a:off x="2362200" y="6324600"/>
            <a:ext cx="1524000" cy="457200"/>
          </a:xfrm>
        </p:spPr>
        <p:txBody>
          <a:bodyPr/>
          <a:lstStyle>
            <a:lvl1pPr>
              <a:defRPr>
                <a:solidFill>
                  <a:srgbClr val="433E4F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" name="Rectangle 39"/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000" baseline="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18213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60960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41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2200" y="648596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latin typeface="Arial" pitchFamily="34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9753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aseline="0">
                <a:solidFill>
                  <a:srgbClr val="4E455D"/>
                </a:solidFill>
                <a:latin typeface="Arial Bold" charset="0"/>
              </a:defRPr>
            </a:lvl1pPr>
          </a:lstStyle>
          <a:p>
            <a:pPr>
              <a:defRPr/>
            </a:pPr>
            <a:fld id="{283498F4-4F50-4791-B627-915D9611E3B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rot="-54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2133600" y="1238250"/>
            <a:ext cx="6324600" cy="1588"/>
          </a:xfrm>
          <a:prstGeom prst="line">
            <a:avLst/>
          </a:prstGeom>
          <a:noFill/>
          <a:ln w="38862">
            <a:solidFill>
              <a:srgbClr val="453B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Image 5" descr="logo-pp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63"/>
          <p:cNvSpPr>
            <a:spLocks noChangeShapeType="1"/>
          </p:cNvSpPr>
          <p:nvPr/>
        </p:nvSpPr>
        <p:spPr bwMode="auto">
          <a:xfrm>
            <a:off x="304800" y="6781800"/>
            <a:ext cx="87630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 rot="-5400000">
            <a:off x="5848350" y="3581400"/>
            <a:ext cx="6400800" cy="0"/>
          </a:xfrm>
          <a:prstGeom prst="line">
            <a:avLst/>
          </a:prstGeom>
          <a:noFill/>
          <a:ln w="38862">
            <a:solidFill>
              <a:srgbClr val="02A7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27725" y="175179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5" name="Rectangle 39"/>
          <p:cNvSpPr>
            <a:spLocks noGrp="1" noChangeArrowheads="1"/>
          </p:cNvSpPr>
          <p:nvPr>
            <p:ph type="ftr" sz="quarter" idx="3"/>
          </p:nvPr>
        </p:nvSpPr>
        <p:spPr>
          <a:xfrm>
            <a:off x="5707112" y="6485965"/>
            <a:ext cx="2376264" cy="457200"/>
          </a:xfrm>
          <a:prstGeom prst="rect">
            <a:avLst/>
          </a:prstGeom>
        </p:spPr>
        <p:txBody>
          <a:bodyPr/>
          <a:lstStyle>
            <a:lvl1pPr>
              <a:defRPr lang="fr-FR" sz="900" kern="1200" baseline="0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16" name="Image 5" descr="logo-pp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5" descr="logo-pp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5" descr="logo-pp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73100"/>
            <a:ext cx="1328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E455D"/>
          </a:solidFill>
          <a:latin typeface="Arial Bold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4E455D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4E455D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4E455D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4E455D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E455D"/>
          </a:solidFill>
          <a:latin typeface="Arial Bold" charset="0"/>
          <a:ea typeface="ＭＳ Ｐゴシック" charset="0"/>
        </a:defRPr>
      </a:lvl9pPr>
    </p:titleStyle>
    <p:bodyStyle>
      <a:lvl1pPr marL="342900" indent="-5715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500">
          <a:solidFill>
            <a:srgbClr val="4E455D"/>
          </a:solidFill>
          <a:latin typeface="+mn-lt"/>
          <a:ea typeface="+mn-ea"/>
          <a:cs typeface="ＭＳ Ｐゴシック" charset="0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SzPct val="110000"/>
        <a:buBlip>
          <a:blip r:embed="rId9"/>
        </a:buBlip>
        <a:defRPr sz="2200">
          <a:solidFill>
            <a:srgbClr val="4E455D"/>
          </a:solidFill>
          <a:latin typeface="+mn-lt"/>
          <a:ea typeface="+mn-ea"/>
        </a:defRPr>
      </a:lvl2pPr>
      <a:lvl3pPr marL="1143000" indent="-1905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>
          <a:solidFill>
            <a:srgbClr val="4E455D"/>
          </a:solidFill>
          <a:latin typeface="+mn-lt"/>
          <a:ea typeface="+mn-ea"/>
        </a:defRPr>
      </a:lvl3pPr>
      <a:lvl4pPr marL="1619250" indent="-1905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500">
          <a:solidFill>
            <a:srgbClr val="4E455D"/>
          </a:solidFill>
          <a:latin typeface="+mn-lt"/>
          <a:ea typeface="+mn-ea"/>
        </a:defRPr>
      </a:lvl4pPr>
      <a:lvl5pPr marL="2000250" indent="-1905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500">
          <a:solidFill>
            <a:srgbClr val="4E455D"/>
          </a:solidFill>
          <a:latin typeface="+mn-lt"/>
          <a:ea typeface="+mn-ea"/>
        </a:defRPr>
      </a:lvl5pPr>
      <a:lvl6pPr marL="2457450" indent="-1905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500">
          <a:solidFill>
            <a:srgbClr val="4E455D"/>
          </a:solidFill>
          <a:latin typeface="+mn-lt"/>
          <a:ea typeface="+mn-ea"/>
        </a:defRPr>
      </a:lvl6pPr>
      <a:lvl7pPr marL="2914650" indent="-1905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500">
          <a:solidFill>
            <a:srgbClr val="4E455D"/>
          </a:solidFill>
          <a:latin typeface="+mn-lt"/>
          <a:ea typeface="+mn-ea"/>
        </a:defRPr>
      </a:lvl7pPr>
      <a:lvl8pPr marL="3371850" indent="-1905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500">
          <a:solidFill>
            <a:srgbClr val="4E455D"/>
          </a:solidFill>
          <a:latin typeface="+mn-lt"/>
          <a:ea typeface="+mn-ea"/>
        </a:defRPr>
      </a:lvl8pPr>
      <a:lvl9pPr marL="3829050" indent="-1905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500">
          <a:solidFill>
            <a:srgbClr val="4E455D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cansante.fr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2200" y="2019740"/>
            <a:ext cx="5430672" cy="1497842"/>
          </a:xfrm>
        </p:spPr>
        <p:txBody>
          <a:bodyPr/>
          <a:lstStyle/>
          <a:p>
            <a:r>
              <a:rPr lang="fr-FR" b="0" dirty="0">
                <a:solidFill>
                  <a:srgbClr val="0095CB"/>
                </a:solidFill>
              </a:rPr>
              <a:t>Pourquoi utiliser le </a:t>
            </a:r>
            <a:br>
              <a:rPr lang="fr-FR" b="0" dirty="0">
                <a:solidFill>
                  <a:srgbClr val="0095CB"/>
                </a:solidFill>
              </a:rPr>
            </a:br>
            <a:r>
              <a:rPr lang="fr-FR" b="0" dirty="0">
                <a:solidFill>
                  <a:srgbClr val="0095CB"/>
                </a:solidFill>
              </a:rPr>
              <a:t>Retraitement Comptable (RTC)</a:t>
            </a:r>
            <a:br>
              <a:rPr lang="fr-FR" b="0" dirty="0">
                <a:solidFill>
                  <a:srgbClr val="0095CB"/>
                </a:solidFill>
              </a:rPr>
            </a:br>
            <a:r>
              <a:rPr lang="fr-FR" sz="2000" b="0" i="1" dirty="0">
                <a:solidFill>
                  <a:srgbClr val="0095CB"/>
                </a:solidFill>
              </a:rPr>
              <a:t>quand on est un établissement de santé</a:t>
            </a:r>
            <a:endParaRPr lang="fr-FR" b="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2200" y="3872553"/>
            <a:ext cx="4724400" cy="1219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b="1" dirty="0">
                <a:solidFill>
                  <a:schemeClr val="tx1"/>
                </a:solidFill>
              </a:rPr>
              <a:t>Guide d’utilisation ENC / RTC</a:t>
            </a:r>
          </a:p>
          <a:p>
            <a:pPr>
              <a:lnSpc>
                <a:spcPct val="80000"/>
              </a:lnSpc>
              <a:defRPr/>
            </a:pPr>
            <a:endParaRPr lang="fr-F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FR" dirty="0">
                <a:solidFill>
                  <a:schemeClr val="accent2"/>
                </a:solidFill>
              </a:rPr>
              <a:t> </a:t>
            </a:r>
            <a:endParaRPr lang="fr-FR" b="0" i="1" dirty="0">
              <a:solidFill>
                <a:schemeClr val="accent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69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b="1" dirty="0">
                <a:solidFill>
                  <a:schemeClr val="bg2"/>
                </a:solidFill>
                <a:latin typeface="Arial Bold" charset="0"/>
              </a:rPr>
              <a:t>3</a:t>
            </a:r>
            <a:br>
              <a:rPr lang="fr-FR" b="0" dirty="0">
                <a:solidFill>
                  <a:schemeClr val="bg2"/>
                </a:solidFill>
                <a:latin typeface="Arial Bold" charset="0"/>
              </a:rPr>
            </a:br>
            <a:r>
              <a:rPr lang="fr-FR" b="0" dirty="0">
                <a:solidFill>
                  <a:schemeClr val="bg2"/>
                </a:solidFill>
                <a:latin typeface="Arial Bold" charset="0"/>
              </a:rPr>
              <a:t>Vous souhaitez maîtriser vos coûts logistiques</a:t>
            </a:r>
            <a:endParaRPr lang="fr-FR" b="0" dirty="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2200" y="3886200"/>
            <a:ext cx="5771866" cy="121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b="0" dirty="0"/>
              <a:t>Vous disposez des charges, volume et coût moyen de chaque unité d’œuvre logistique.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556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>
            <a:extLst>
              <a:ext uri="{FF2B5EF4-FFF2-40B4-BE49-F238E27FC236}">
                <a16:creationId xmlns:a16="http://schemas.microsoft.com/office/drawing/2014/main" id="{B4CAFA78-DF93-4ACE-92B5-D1FB08B1B64C}"/>
              </a:ext>
            </a:extLst>
          </p:cNvPr>
          <p:cNvSpPr/>
          <p:nvPr/>
        </p:nvSpPr>
        <p:spPr bwMode="auto">
          <a:xfrm>
            <a:off x="2174035" y="2365931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BD8B218-FF1C-4F7C-965E-12A1D42EA272}"/>
              </a:ext>
            </a:extLst>
          </p:cNvPr>
          <p:cNvSpPr/>
          <p:nvPr/>
        </p:nvSpPr>
        <p:spPr bwMode="auto">
          <a:xfrm>
            <a:off x="4388500" y="2369165"/>
            <a:ext cx="895738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3F42F9D-7905-4BAD-8CCB-C95F9E39397B}"/>
              </a:ext>
            </a:extLst>
          </p:cNvPr>
          <p:cNvSpPr/>
          <p:nvPr/>
        </p:nvSpPr>
        <p:spPr bwMode="auto">
          <a:xfrm>
            <a:off x="6735588" y="2369164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9AB8FFB-6F0C-4E99-ACF1-1162E690BE18}"/>
              </a:ext>
            </a:extLst>
          </p:cNvPr>
          <p:cNvSpPr/>
          <p:nvPr/>
        </p:nvSpPr>
        <p:spPr bwMode="auto">
          <a:xfrm>
            <a:off x="65314" y="2360648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5290DA-83EE-4AD3-9B1E-02305D2747ED}"/>
              </a:ext>
            </a:extLst>
          </p:cNvPr>
          <p:cNvSpPr txBox="1"/>
          <p:nvPr/>
        </p:nvSpPr>
        <p:spPr>
          <a:xfrm>
            <a:off x="2118049" y="41950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Propos recueillis lors de l'enquête nationale ATIH menée </a:t>
            </a:r>
          </a:p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du 23 novembre au 16 décembre 2020</a:t>
            </a:r>
          </a:p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pour un état des lieux sur l'utilisation du RTC et des ENC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660848-B2A2-4208-8BE6-1FD9CF5BDE35}"/>
              </a:ext>
            </a:extLst>
          </p:cNvPr>
          <p:cNvSpPr txBox="1"/>
          <p:nvPr/>
        </p:nvSpPr>
        <p:spPr>
          <a:xfrm>
            <a:off x="65314" y="3077388"/>
            <a:ext cx="1742039" cy="1750530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 fontAlgn="base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 Nous l'utilisons dans le cadre de certaines analyses financières (projet de GCS, externalisation d'une activité). </a:t>
            </a:r>
            <a:endParaRPr lang="fr-FR" sz="2000" b="0" i="1" dirty="0">
              <a:solidFill>
                <a:schemeClr val="bg2">
                  <a:lumMod val="75000"/>
                </a:schemeClr>
              </a:solidFill>
              <a:effectLst/>
              <a:latin typeface="Montserra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9B8FDD-5D54-40EA-9129-DFB2B68575E9}"/>
              </a:ext>
            </a:extLst>
          </p:cNvPr>
          <p:cNvSpPr txBox="1"/>
          <p:nvPr/>
        </p:nvSpPr>
        <p:spPr>
          <a:xfrm>
            <a:off x="2174035" y="3077388"/>
            <a:ext cx="1990970" cy="2448157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Les coûts d'UO des fonctions auxiliaires sont utilisés par exemple pour calculer le prix du repas à refacturer aux budgets annexes ou pour déterminer le prix du repas au self.</a:t>
            </a:r>
          </a:p>
          <a:p>
            <a:pPr algn="ctr"/>
            <a:endParaRPr lang="fr-FR" sz="28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99E101-3FF5-480C-A141-E5898AE503CC}"/>
              </a:ext>
            </a:extLst>
          </p:cNvPr>
          <p:cNvSpPr txBox="1"/>
          <p:nvPr/>
        </p:nvSpPr>
        <p:spPr>
          <a:xfrm>
            <a:off x="4388500" y="3066140"/>
            <a:ext cx="2144369" cy="2325046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Recherche de couts trop élevés par rapport au national (logistique). [...] Utilisation fréquente du RTC pour des études de cout (cout d'une UO comme m² ou transport...).</a:t>
            </a:r>
          </a:p>
          <a:p>
            <a:pPr algn="ctr"/>
            <a:endParaRPr lang="fr-FR" sz="36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AA4284-7106-41D9-A9CE-916F00327926}"/>
              </a:ext>
            </a:extLst>
          </p:cNvPr>
          <p:cNvSpPr txBox="1"/>
          <p:nvPr/>
        </p:nvSpPr>
        <p:spPr>
          <a:xfrm>
            <a:off x="6776415" y="3060080"/>
            <a:ext cx="2144369" cy="1832603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Les calculs de coûts d'UO du laboratoire et de la blanchisserie ont conduit à la décision d'externalisation (au moins partielle) de ces fonctions.</a:t>
            </a:r>
          </a:p>
          <a:p>
            <a:pPr algn="ctr"/>
            <a:endParaRPr lang="fr-FR" sz="28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61B4FE-B4B8-44B6-9C4F-32EFCD4D5EFD}"/>
              </a:ext>
            </a:extLst>
          </p:cNvPr>
          <p:cNvSpPr txBox="1"/>
          <p:nvPr/>
        </p:nvSpPr>
        <p:spPr>
          <a:xfrm>
            <a:off x="0" y="2443683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Marina,</a:t>
            </a:r>
          </a:p>
          <a:p>
            <a:pPr algn="ctr"/>
            <a:r>
              <a:rPr lang="fr-FR" sz="1800" dirty="0">
                <a:latin typeface="+mj-lt"/>
              </a:rPr>
              <a:t>CH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AF0876-4D7B-4145-BF32-66D4A0CFA830}"/>
              </a:ext>
            </a:extLst>
          </p:cNvPr>
          <p:cNvSpPr txBox="1"/>
          <p:nvPr/>
        </p:nvSpPr>
        <p:spPr>
          <a:xfrm>
            <a:off x="2127380" y="2456122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Franck,</a:t>
            </a:r>
          </a:p>
          <a:p>
            <a:pPr algn="ctr"/>
            <a:r>
              <a:rPr lang="fr-FR" sz="1800" dirty="0">
                <a:latin typeface="+mj-lt"/>
              </a:rPr>
              <a:t>EPSM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A334F0-0E9E-4CE8-8E04-26CAE4203BF6}"/>
              </a:ext>
            </a:extLst>
          </p:cNvPr>
          <p:cNvSpPr txBox="1"/>
          <p:nvPr/>
        </p:nvSpPr>
        <p:spPr>
          <a:xfrm>
            <a:off x="4341845" y="2461403"/>
            <a:ext cx="99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Emmanuel,</a:t>
            </a:r>
          </a:p>
          <a:p>
            <a:pPr algn="ctr"/>
            <a:r>
              <a:rPr lang="fr-FR" sz="1800" dirty="0">
                <a:latin typeface="+mj-lt"/>
              </a:rPr>
              <a:t>CH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B7C6F96-1ED8-4CD9-9535-A43787E78BD0}"/>
              </a:ext>
            </a:extLst>
          </p:cNvPr>
          <p:cNvSpPr txBox="1"/>
          <p:nvPr/>
        </p:nvSpPr>
        <p:spPr>
          <a:xfrm>
            <a:off x="6668277" y="2432343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Karine,</a:t>
            </a:r>
          </a:p>
          <a:p>
            <a:pPr algn="ctr"/>
            <a:r>
              <a:rPr lang="fr-FR" sz="1800" dirty="0">
                <a:latin typeface="+mj-lt"/>
              </a:rPr>
              <a:t>EPSM</a:t>
            </a:r>
          </a:p>
        </p:txBody>
      </p:sp>
    </p:spTree>
    <p:extLst>
      <p:ext uri="{BB962C8B-B14F-4D97-AF65-F5344CB8AC3E}">
        <p14:creationId xmlns:p14="http://schemas.microsoft.com/office/powerpoint/2010/main" val="367325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Times New Roman" charset="0"/>
              </a:rPr>
              <a:t>Un exemple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E459A9-7CE3-4C81-A40A-8AE3CDA8C432}"/>
              </a:ext>
            </a:extLst>
          </p:cNvPr>
          <p:cNvSpPr txBox="1"/>
          <p:nvPr/>
        </p:nvSpPr>
        <p:spPr>
          <a:xfrm>
            <a:off x="317241" y="6396385"/>
            <a:ext cx="8369559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sz="1400" b="0" i="1" dirty="0">
                <a:solidFill>
                  <a:schemeClr val="bg2">
                    <a:lumMod val="75000"/>
                  </a:schemeClr>
                </a:solidFill>
                <a:effectLst/>
                <a:latin typeface="HD9H7XcEP1RvSGnS99uFdro7_customgenially"/>
              </a:rPr>
              <a:t>Ces résultats sont issus de l'onglet '5-Coût UO des SA auxiliaires' des tableaux de contrôle VALID-RTC disponibles sur la plateforme e-RTC</a:t>
            </a:r>
            <a:endParaRPr lang="fr-FR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AD9A11-A8F5-45A6-90F6-D9E51D8DC567}"/>
              </a:ext>
            </a:extLst>
          </p:cNvPr>
          <p:cNvSpPr txBox="1"/>
          <p:nvPr/>
        </p:nvSpPr>
        <p:spPr>
          <a:xfrm>
            <a:off x="317240" y="4729273"/>
            <a:ext cx="8635691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sz="20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Un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 Centre de Rééducation Fonctionnelle a enregistré un coût de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restauration 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de 9,4 € par repas. Les charges directes de cette section sont en effet de 781 k€ avec un volume de plus de 83 000 repas produits. Ce coût unitaire est en augmentation de + 4 %, résultant d'une baisse de - 3 % du volume produit combiné à une hausse de + 1 % des charges.</a:t>
            </a:r>
          </a:p>
          <a:p>
            <a:pPr algn="l" fontAlgn="base"/>
            <a:endParaRPr lang="fr-FR" sz="2000" b="0" i="0" dirty="0">
              <a:solidFill>
                <a:schemeClr val="bg2">
                  <a:lumMod val="75000"/>
                </a:schemeClr>
              </a:solidFill>
              <a:effectLst/>
              <a:latin typeface="+mj-lt"/>
            </a:endParaRPr>
          </a:p>
          <a:p>
            <a:pPr algn="l" fontAlgn="base"/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Parmi les autres activités, le coût moyen est de 90 € par mètre carré pour les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services hôteliers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, de 65 € par mètre carré pour l'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entretien et la maintenance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, de 2 361 € par poste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informatique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 ou 2,4 € par kilo de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linge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.</a:t>
            </a:r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A11A46E4-75A6-4553-8C26-6E0C97A1A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8782"/>
            <a:ext cx="9144000" cy="27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b="1" dirty="0">
                <a:solidFill>
                  <a:schemeClr val="bg2"/>
                </a:solidFill>
                <a:latin typeface="Arial Bold" charset="0"/>
              </a:rPr>
              <a:t>4</a:t>
            </a:r>
            <a:br>
              <a:rPr lang="fr-FR" b="0" dirty="0">
                <a:solidFill>
                  <a:schemeClr val="bg2"/>
                </a:solidFill>
                <a:latin typeface="Arial Bold" charset="0"/>
              </a:rPr>
            </a:br>
            <a:r>
              <a:rPr lang="fr-FR" b="0" dirty="0">
                <a:solidFill>
                  <a:schemeClr val="bg2"/>
                </a:solidFill>
                <a:latin typeface="Arial Bold" charset="0"/>
              </a:rPr>
              <a:t>Vous souhaitez évaluer les coûts de nouvelles activités</a:t>
            </a:r>
            <a:endParaRPr lang="fr-FR" b="0" dirty="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2200" y="3886200"/>
            <a:ext cx="5771866" cy="121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b="0" dirty="0"/>
              <a:t>Vous disposez des coûts de chaque section d’hospitalisation clinique et de leur évolution.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17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12948"/>
            <a:ext cx="6403032" cy="992188"/>
          </a:xfrm>
        </p:spPr>
        <p:txBody>
          <a:bodyPr/>
          <a:lstStyle/>
          <a:p>
            <a:r>
              <a:rPr lang="fr-FR" b="0" dirty="0">
                <a:solidFill>
                  <a:schemeClr val="bg2"/>
                </a:solidFill>
                <a:latin typeface="Arial Bold" charset="0"/>
              </a:rPr>
              <a:t>Vous souhaitez évaluer les coûts de nouvelles activités</a:t>
            </a: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7E8E01-A69E-4E9F-9851-77E35829E3F0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7149FF4-A85F-4CBC-8B77-635DB9C9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00" y="1954316"/>
            <a:ext cx="8610800" cy="5013176"/>
          </a:xfrm>
        </p:spPr>
        <p:txBody>
          <a:bodyPr/>
          <a:lstStyle/>
          <a:p>
            <a:r>
              <a:rPr lang="fr-FR" dirty="0"/>
              <a:t>Le retraitement comptable permet d’isoler les charges directes et indirectes de toutes vos activités</a:t>
            </a:r>
          </a:p>
          <a:p>
            <a:pPr lvl="1"/>
            <a:endParaRPr lang="fr-FR" sz="500" dirty="0"/>
          </a:p>
          <a:p>
            <a:pPr lvl="1"/>
            <a:r>
              <a:rPr lang="fr-FR" dirty="0"/>
              <a:t>Vous obtenez donc, in fine, les résultats des charges afférentes à ces activités</a:t>
            </a:r>
          </a:p>
          <a:p>
            <a:pPr marL="446088" lvl="1" indent="-261938">
              <a:buBlip>
                <a:blip r:embed="rId3"/>
              </a:buBlip>
            </a:pPr>
            <a:r>
              <a:rPr lang="fr-FR" sz="2500" dirty="0"/>
              <a:t>Les données de tous les retraitements comptables de l’ensemble des établissements ex-DG/DAF sont agrégées par l’ATIH et permettent de calculer les coûts des activités hospitalières</a:t>
            </a:r>
          </a:p>
          <a:p>
            <a:pPr lvl="1"/>
            <a:r>
              <a:rPr lang="fr-FR" dirty="0"/>
              <a:t>Vous avez accès au référentiel national </a:t>
            </a:r>
            <a:r>
              <a:rPr lang="fr-FR" dirty="0" err="1"/>
              <a:t>ScanSanté</a:t>
            </a:r>
            <a:r>
              <a:rPr lang="fr-FR" dirty="0"/>
              <a:t>, détaillant le coût des activités hospitalières </a:t>
            </a:r>
          </a:p>
          <a:p>
            <a:pPr marL="476250" lvl="1" indent="0">
              <a:buNone/>
            </a:pPr>
            <a:r>
              <a:rPr lang="fr-FR" dirty="0"/>
              <a:t>    Lien du site </a:t>
            </a:r>
            <a:r>
              <a:rPr lang="fr-FR" dirty="0" err="1"/>
              <a:t>ScanSanté</a:t>
            </a:r>
            <a:r>
              <a:rPr lang="fr-FR" dirty="0"/>
              <a:t>: </a:t>
            </a:r>
            <a:r>
              <a:rPr lang="fr-FR" dirty="0">
                <a:hlinkClick r:id="rId4"/>
              </a:rPr>
              <a:t>https://www.scansante.fr/</a:t>
            </a:r>
            <a:endParaRPr lang="fr-FR" dirty="0"/>
          </a:p>
          <a:p>
            <a:pPr marL="476250" lvl="1" indent="0">
              <a:buNone/>
            </a:pPr>
            <a:endParaRPr lang="fr-FR" dirty="0"/>
          </a:p>
          <a:p>
            <a:pPr lvl="1"/>
            <a:endParaRPr lang="fr-FR" sz="800" dirty="0"/>
          </a:p>
          <a:p>
            <a:pPr lvl="1"/>
            <a:endParaRPr lang="fr-FR" sz="800" dirty="0"/>
          </a:p>
          <a:p>
            <a:pPr lvl="1"/>
            <a:endParaRPr lang="fr-FR" sz="1100" dirty="0">
              <a:solidFill>
                <a:schemeClr val="accent4"/>
              </a:solidFill>
            </a:endParaRPr>
          </a:p>
          <a:p>
            <a:pPr marL="476250" lvl="1" indent="0">
              <a:buNone/>
            </a:pPr>
            <a:endParaRPr lang="fr-FR" sz="1050" dirty="0">
              <a:solidFill>
                <a:schemeClr val="accent4"/>
              </a:solidFill>
            </a:endParaRPr>
          </a:p>
          <a:p>
            <a:endParaRPr lang="fr-FR" sz="1600" i="1" dirty="0">
              <a:solidFill>
                <a:schemeClr val="accent4"/>
              </a:solidFill>
            </a:endParaRPr>
          </a:p>
          <a:p>
            <a:pPr lvl="4"/>
            <a:endParaRPr lang="fr-FR" sz="400" dirty="0">
              <a:solidFill>
                <a:schemeClr val="accent4"/>
              </a:solidFill>
            </a:endParaRPr>
          </a:p>
          <a:p>
            <a:pPr marL="2171700" lvl="5" indent="0">
              <a:buNone/>
            </a:pPr>
            <a:endParaRPr lang="fr-FR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04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>
            <a:extLst>
              <a:ext uri="{FF2B5EF4-FFF2-40B4-BE49-F238E27FC236}">
                <a16:creationId xmlns:a16="http://schemas.microsoft.com/office/drawing/2014/main" id="{B4CAFA78-DF93-4ACE-92B5-D1FB08B1B64C}"/>
              </a:ext>
            </a:extLst>
          </p:cNvPr>
          <p:cNvSpPr/>
          <p:nvPr/>
        </p:nvSpPr>
        <p:spPr bwMode="auto">
          <a:xfrm>
            <a:off x="2174035" y="2365931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BD8B218-FF1C-4F7C-965E-12A1D42EA272}"/>
              </a:ext>
            </a:extLst>
          </p:cNvPr>
          <p:cNvSpPr/>
          <p:nvPr/>
        </p:nvSpPr>
        <p:spPr bwMode="auto">
          <a:xfrm>
            <a:off x="4388500" y="2369165"/>
            <a:ext cx="895738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3F42F9D-7905-4BAD-8CCB-C95F9E39397B}"/>
              </a:ext>
            </a:extLst>
          </p:cNvPr>
          <p:cNvSpPr/>
          <p:nvPr/>
        </p:nvSpPr>
        <p:spPr bwMode="auto">
          <a:xfrm>
            <a:off x="6735588" y="2369164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9AB8FFB-6F0C-4E99-ACF1-1162E690BE18}"/>
              </a:ext>
            </a:extLst>
          </p:cNvPr>
          <p:cNvSpPr/>
          <p:nvPr/>
        </p:nvSpPr>
        <p:spPr bwMode="auto">
          <a:xfrm>
            <a:off x="65314" y="2360648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5290DA-83EE-4AD3-9B1E-02305D2747ED}"/>
              </a:ext>
            </a:extLst>
          </p:cNvPr>
          <p:cNvSpPr txBox="1"/>
          <p:nvPr/>
        </p:nvSpPr>
        <p:spPr>
          <a:xfrm>
            <a:off x="2118049" y="41950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Propos recueillis lors de l'enquête nationale ATIH menée </a:t>
            </a:r>
          </a:p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du 23 novembre au 16 décembre 2020</a:t>
            </a:r>
          </a:p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pour un état des lieux sur l'utilisation du RTC et des ENC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660848-B2A2-4208-8BE6-1FD9CF5BDE35}"/>
              </a:ext>
            </a:extLst>
          </p:cNvPr>
          <p:cNvSpPr txBox="1"/>
          <p:nvPr/>
        </p:nvSpPr>
        <p:spPr>
          <a:xfrm>
            <a:off x="88119" y="3174480"/>
            <a:ext cx="1742039" cy="1217050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 fontAlgn="base"/>
            <a:r>
              <a:rPr lang="fr-FR" sz="28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 </a:t>
            </a:r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Le contrôle de gestion utilise le RTC pour le développement d’activités.</a:t>
            </a:r>
            <a:endParaRPr lang="fr-FR" sz="2800" b="0" i="1" dirty="0">
              <a:solidFill>
                <a:schemeClr val="bg2">
                  <a:lumMod val="75000"/>
                </a:schemeClr>
              </a:solidFill>
              <a:effectLst/>
              <a:latin typeface="Montserra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9B8FDD-5D54-40EA-9129-DFB2B68575E9}"/>
              </a:ext>
            </a:extLst>
          </p:cNvPr>
          <p:cNvSpPr txBox="1"/>
          <p:nvPr/>
        </p:nvSpPr>
        <p:spPr>
          <a:xfrm>
            <a:off x="2027634" y="3161852"/>
            <a:ext cx="1990970" cy="1709493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Le RTC a été utilisé pour aider à calibrer des dotations en personnel par rapport à l'activité de rétrocessions.</a:t>
            </a:r>
          </a:p>
          <a:p>
            <a:pPr algn="ctr"/>
            <a:endParaRPr lang="fr-FR" sz="36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99E101-3FF5-480C-A141-E5898AE503CC}"/>
              </a:ext>
            </a:extLst>
          </p:cNvPr>
          <p:cNvSpPr txBox="1"/>
          <p:nvPr/>
        </p:nvSpPr>
        <p:spPr>
          <a:xfrm>
            <a:off x="4214483" y="3174480"/>
            <a:ext cx="2325225" cy="1955714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 fontAlgn="base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On l’utilise dès que l’on a des demandes ponctuelles, souvent par l’établissement. </a:t>
            </a:r>
          </a:p>
          <a:p>
            <a:pPr algn="ctr" fontAlgn="base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[...]</a:t>
            </a:r>
          </a:p>
          <a:p>
            <a:pPr algn="ctr" fontAlgn="base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On s'en sert pour le calibrage des Missions d'Intérêt Général (MIG).</a:t>
            </a:r>
          </a:p>
          <a:p>
            <a:pPr algn="ctr" fontAlgn="base"/>
            <a:endParaRPr lang="fr-FR" sz="2000" b="0" i="1" dirty="0">
              <a:solidFill>
                <a:schemeClr val="bg2">
                  <a:lumMod val="75000"/>
                </a:schemeClr>
              </a:solidFill>
              <a:effectLst/>
              <a:latin typeface="Montserra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AA4284-7106-41D9-A9CE-916F00327926}"/>
              </a:ext>
            </a:extLst>
          </p:cNvPr>
          <p:cNvSpPr txBox="1"/>
          <p:nvPr/>
        </p:nvSpPr>
        <p:spPr>
          <a:xfrm>
            <a:off x="6735588" y="3271624"/>
            <a:ext cx="2144369" cy="1134977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Le RTC est utilisé pour les négociations et les questionnements sur les écarts de coûts avec les ARS.</a:t>
            </a:r>
            <a:endParaRPr lang="fr-FR" sz="36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61B4FE-B4B8-44B6-9C4F-32EFCD4D5EFD}"/>
              </a:ext>
            </a:extLst>
          </p:cNvPr>
          <p:cNvSpPr txBox="1"/>
          <p:nvPr/>
        </p:nvSpPr>
        <p:spPr>
          <a:xfrm>
            <a:off x="0" y="2443683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Sophie,</a:t>
            </a:r>
          </a:p>
          <a:p>
            <a:pPr algn="ctr"/>
            <a:r>
              <a:rPr lang="fr-FR" sz="1800" dirty="0">
                <a:latin typeface="+mj-lt"/>
              </a:rPr>
              <a:t>CHU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AF0876-4D7B-4145-BF32-66D4A0CFA830}"/>
              </a:ext>
            </a:extLst>
          </p:cNvPr>
          <p:cNvSpPr txBox="1"/>
          <p:nvPr/>
        </p:nvSpPr>
        <p:spPr>
          <a:xfrm>
            <a:off x="2127380" y="2456122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Laurence,</a:t>
            </a:r>
          </a:p>
          <a:p>
            <a:pPr algn="ctr"/>
            <a:r>
              <a:rPr lang="fr-FR" sz="1800" dirty="0">
                <a:latin typeface="+mj-lt"/>
              </a:rPr>
              <a:t>CHU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A334F0-0E9E-4CE8-8E04-26CAE4203BF6}"/>
              </a:ext>
            </a:extLst>
          </p:cNvPr>
          <p:cNvSpPr txBox="1"/>
          <p:nvPr/>
        </p:nvSpPr>
        <p:spPr>
          <a:xfrm>
            <a:off x="4341845" y="2461403"/>
            <a:ext cx="99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David,</a:t>
            </a:r>
          </a:p>
          <a:p>
            <a:pPr algn="ctr"/>
            <a:r>
              <a:rPr lang="fr-FR" sz="1800" dirty="0">
                <a:latin typeface="+mj-lt"/>
              </a:rPr>
              <a:t>CH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B7C6F96-1ED8-4CD9-9535-A43787E78BD0}"/>
              </a:ext>
            </a:extLst>
          </p:cNvPr>
          <p:cNvSpPr txBox="1"/>
          <p:nvPr/>
        </p:nvSpPr>
        <p:spPr>
          <a:xfrm>
            <a:off x="6668277" y="2432343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Pierre,</a:t>
            </a:r>
          </a:p>
          <a:p>
            <a:pPr algn="ctr"/>
            <a:r>
              <a:rPr lang="fr-FR" sz="1800" dirty="0">
                <a:latin typeface="+mj-lt"/>
              </a:rPr>
              <a:t>ESPIC</a:t>
            </a:r>
          </a:p>
        </p:txBody>
      </p:sp>
    </p:spTree>
    <p:extLst>
      <p:ext uri="{BB962C8B-B14F-4D97-AF65-F5344CB8AC3E}">
        <p14:creationId xmlns:p14="http://schemas.microsoft.com/office/powerpoint/2010/main" val="123466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Times New Roman" charset="0"/>
              </a:rPr>
              <a:t>Un exemple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E459A9-7CE3-4C81-A40A-8AE3CDA8C432}"/>
              </a:ext>
            </a:extLst>
          </p:cNvPr>
          <p:cNvSpPr txBox="1"/>
          <p:nvPr/>
        </p:nvSpPr>
        <p:spPr>
          <a:xfrm>
            <a:off x="317241" y="6396385"/>
            <a:ext cx="8369559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sz="1400" b="0" i="1" dirty="0">
                <a:solidFill>
                  <a:schemeClr val="bg2">
                    <a:lumMod val="75000"/>
                  </a:schemeClr>
                </a:solidFill>
                <a:effectLst/>
                <a:latin typeface="HD9H7XcEP1RvSGnS99uFdro7_customgenially"/>
              </a:rPr>
              <a:t>Ces résultats sont issus de l'onglet '7-Act. Spé.' des tableaux de contrôle VALID-RTC disponibles sur la plateforme e-RTC</a:t>
            </a:r>
            <a:endParaRPr lang="fr-FR" sz="32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AD9A11-A8F5-45A6-90F6-D9E51D8DC567}"/>
              </a:ext>
            </a:extLst>
          </p:cNvPr>
          <p:cNvSpPr txBox="1"/>
          <p:nvPr/>
        </p:nvSpPr>
        <p:spPr>
          <a:xfrm>
            <a:off x="317241" y="4142423"/>
            <a:ext cx="836955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Le Centre Hospitalier a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créé 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en 2018 une équipe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EHLSA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, une équipe mobile de gériatrie (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EMG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) et mis en place des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consultations mémoire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. En 2019, il a lancé des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consultations d'évaluation post-AVC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 et une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équipe mobile dentaire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. </a:t>
            </a:r>
            <a:b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</a:br>
            <a:endParaRPr lang="fr-FR" sz="2000" b="0" i="0" dirty="0">
              <a:solidFill>
                <a:schemeClr val="bg2">
                  <a:lumMod val="75000"/>
                </a:schemeClr>
              </a:solidFill>
              <a:effectLst/>
              <a:latin typeface="+mj-lt"/>
            </a:endParaRPr>
          </a:p>
          <a:p>
            <a:pPr algn="l" fontAlgn="base"/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Le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coût total 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de l'équipe EHLSA a crû de + 25 %, passant de 272 k€ à 342 k€, celui de l'EMG de 219 k€ à 243 k€ (+ 11 %) et celui des consultations mémoire de 125 k€ à 150 k€ (+ 21 %).</a:t>
            </a:r>
          </a:p>
          <a:p>
            <a:pPr algn="l" fontAlgn="base"/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 </a:t>
            </a:r>
            <a:b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</a:b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Le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coût total des nouvelles activités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 a abouti à 152 k€ pour les consultations post-AVC (dont 48 k€ de charges de personnel et 10 k€ de charges à caractère médical) et 167 k€ pour l'équipe mobile dentaire (dont 48 k€ de titre 1).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73FA19-A89E-482C-859D-E455B4D17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84" y="1881782"/>
            <a:ext cx="9144000" cy="21667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2DBD91-99A0-464A-8FBE-D535F357A840}"/>
              </a:ext>
            </a:extLst>
          </p:cNvPr>
          <p:cNvSpPr/>
          <p:nvPr/>
        </p:nvSpPr>
        <p:spPr bwMode="auto">
          <a:xfrm>
            <a:off x="8333911" y="1974729"/>
            <a:ext cx="614780" cy="54001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Verdana" panose="020B0604030504040204" pitchFamily="34" charset="0"/>
              </a:rPr>
              <a:t>Evolution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Verdana" panose="020B0604030504040204" pitchFamily="34" charset="0"/>
              </a:rPr>
              <a:t>2018/2019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700" b="1" baseline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  en %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40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2200" y="2133600"/>
            <a:ext cx="5771866" cy="1752600"/>
          </a:xfrm>
        </p:spPr>
        <p:txBody>
          <a:bodyPr/>
          <a:lstStyle/>
          <a:p>
            <a:r>
              <a:rPr lang="fr-FR" sz="5400" b="1" dirty="0">
                <a:solidFill>
                  <a:schemeClr val="bg2"/>
                </a:solidFill>
                <a:latin typeface="Arial Bold" charset="0"/>
              </a:rPr>
              <a:t>5</a:t>
            </a:r>
            <a:br>
              <a:rPr lang="fr-FR" b="0" dirty="0">
                <a:solidFill>
                  <a:schemeClr val="bg2"/>
                </a:solidFill>
                <a:latin typeface="Arial Bold" charset="0"/>
              </a:rPr>
            </a:br>
            <a:r>
              <a:rPr lang="fr-FR" b="0" dirty="0">
                <a:solidFill>
                  <a:schemeClr val="bg2"/>
                </a:solidFill>
                <a:latin typeface="Arial Bold" charset="0"/>
              </a:rPr>
              <a:t>Vous souhaitez améliorer vos pratiques sur les unités d’œuvre consommées</a:t>
            </a:r>
            <a:endParaRPr lang="fr-FR" b="0" dirty="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2200" y="3886200"/>
            <a:ext cx="5771866" cy="121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b="0" dirty="0"/>
              <a:t>Vos consommations de laboratoire, imagerie, bloc… sont comparées par rapport aux moyennes nationales.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787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>
            <a:extLst>
              <a:ext uri="{FF2B5EF4-FFF2-40B4-BE49-F238E27FC236}">
                <a16:creationId xmlns:a16="http://schemas.microsoft.com/office/drawing/2014/main" id="{BBD8B218-FF1C-4F7C-965E-12A1D42EA272}"/>
              </a:ext>
            </a:extLst>
          </p:cNvPr>
          <p:cNvSpPr/>
          <p:nvPr/>
        </p:nvSpPr>
        <p:spPr bwMode="auto">
          <a:xfrm>
            <a:off x="4388500" y="2369165"/>
            <a:ext cx="895738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9AB8FFB-6F0C-4E99-ACF1-1162E690BE18}"/>
              </a:ext>
            </a:extLst>
          </p:cNvPr>
          <p:cNvSpPr/>
          <p:nvPr/>
        </p:nvSpPr>
        <p:spPr bwMode="auto">
          <a:xfrm>
            <a:off x="938774" y="2360649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5290DA-83EE-4AD3-9B1E-02305D2747ED}"/>
              </a:ext>
            </a:extLst>
          </p:cNvPr>
          <p:cNvSpPr txBox="1"/>
          <p:nvPr/>
        </p:nvSpPr>
        <p:spPr>
          <a:xfrm>
            <a:off x="2118049" y="41950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Propos recueillis lors de l'enquête nationale ATIH menée </a:t>
            </a:r>
          </a:p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du 23 novembre au 16 décembre 2020</a:t>
            </a:r>
          </a:p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pour un état des lieux sur l'utilisation du RTC et des ENC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660848-B2A2-4208-8BE6-1FD9CF5BDE35}"/>
              </a:ext>
            </a:extLst>
          </p:cNvPr>
          <p:cNvSpPr txBox="1"/>
          <p:nvPr/>
        </p:nvSpPr>
        <p:spPr>
          <a:xfrm>
            <a:off x="961579" y="3195938"/>
            <a:ext cx="2029930" cy="1750530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 fontAlgn="base"/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Je suis plus sur le volume des consommations (ICR …), plutôt que le coût. C’est une démarche d’accompagnement.</a:t>
            </a:r>
          </a:p>
          <a:p>
            <a:pPr algn="ctr" fontAlgn="base"/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 </a:t>
            </a:r>
            <a:endParaRPr lang="fr-FR" sz="2800" b="0" i="1" dirty="0">
              <a:solidFill>
                <a:schemeClr val="bg2">
                  <a:lumMod val="75000"/>
                </a:schemeClr>
              </a:solidFill>
              <a:effectLst/>
              <a:latin typeface="Montserra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99E101-3FF5-480C-A141-E5898AE503CC}"/>
              </a:ext>
            </a:extLst>
          </p:cNvPr>
          <p:cNvSpPr txBox="1"/>
          <p:nvPr/>
        </p:nvSpPr>
        <p:spPr>
          <a:xfrm>
            <a:off x="4388500" y="3195938"/>
            <a:ext cx="2325225" cy="1627419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 fontAlgn="base"/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 Comparaison des consommations théoriques de B de biologie sur la base du </a:t>
            </a:r>
            <a:r>
              <a:rPr lang="fr-FR" sz="20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casemix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 par rapport aux consommations réelles.</a:t>
            </a:r>
          </a:p>
          <a:p>
            <a:pPr algn="ctr" fontAlgn="base"/>
            <a:endParaRPr lang="fr-FR" sz="2800" b="0" i="1" dirty="0">
              <a:solidFill>
                <a:schemeClr val="bg2">
                  <a:lumMod val="75000"/>
                </a:schemeClr>
              </a:solidFill>
              <a:effectLst/>
              <a:latin typeface="Montserra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61B4FE-B4B8-44B6-9C4F-32EFCD4D5EFD}"/>
              </a:ext>
            </a:extLst>
          </p:cNvPr>
          <p:cNvSpPr txBox="1"/>
          <p:nvPr/>
        </p:nvSpPr>
        <p:spPr>
          <a:xfrm>
            <a:off x="873460" y="2443684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David,</a:t>
            </a:r>
          </a:p>
          <a:p>
            <a:pPr algn="ctr"/>
            <a:r>
              <a:rPr lang="fr-FR" sz="1800" dirty="0">
                <a:latin typeface="+mj-lt"/>
              </a:rPr>
              <a:t>CH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A334F0-0E9E-4CE8-8E04-26CAE4203BF6}"/>
              </a:ext>
            </a:extLst>
          </p:cNvPr>
          <p:cNvSpPr txBox="1"/>
          <p:nvPr/>
        </p:nvSpPr>
        <p:spPr>
          <a:xfrm>
            <a:off x="4341845" y="2461403"/>
            <a:ext cx="99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>
                <a:latin typeface="+mj-lt"/>
              </a:rPr>
              <a:t>Sophe</a:t>
            </a:r>
            <a:r>
              <a:rPr lang="fr-FR" sz="1800" dirty="0">
                <a:latin typeface="+mj-lt"/>
              </a:rPr>
              <a:t>,</a:t>
            </a:r>
          </a:p>
          <a:p>
            <a:pPr algn="ctr"/>
            <a:r>
              <a:rPr lang="fr-FR" sz="1800" dirty="0">
                <a:latin typeface="+mj-lt"/>
              </a:rPr>
              <a:t>CHU</a:t>
            </a:r>
          </a:p>
        </p:txBody>
      </p:sp>
    </p:spTree>
    <p:extLst>
      <p:ext uri="{BB962C8B-B14F-4D97-AF65-F5344CB8AC3E}">
        <p14:creationId xmlns:p14="http://schemas.microsoft.com/office/powerpoint/2010/main" val="149959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Times New Roman" charset="0"/>
              </a:rPr>
              <a:t>Un exemple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E459A9-7CE3-4C81-A40A-8AE3CDA8C432}"/>
              </a:ext>
            </a:extLst>
          </p:cNvPr>
          <p:cNvSpPr txBox="1"/>
          <p:nvPr/>
        </p:nvSpPr>
        <p:spPr>
          <a:xfrm>
            <a:off x="317241" y="6396385"/>
            <a:ext cx="8369559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sz="1400" b="0" i="1" dirty="0">
                <a:solidFill>
                  <a:schemeClr val="bg2">
                    <a:lumMod val="75000"/>
                  </a:schemeClr>
                </a:solidFill>
                <a:effectLst/>
                <a:latin typeface="HD9H7XcEP1RvSGnS99uFdro7_customgenially"/>
              </a:rPr>
              <a:t>Ces résultats sont issus de l'onglet '6-Coût UO des SA définitives' des tableaux de contrôle VALID-RTC disponibles sur la plateforme e-RTC</a:t>
            </a:r>
            <a:endParaRPr lang="fr-FR" sz="4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AD9A11-A8F5-45A6-90F6-D9E51D8DC567}"/>
              </a:ext>
            </a:extLst>
          </p:cNvPr>
          <p:cNvSpPr txBox="1"/>
          <p:nvPr/>
        </p:nvSpPr>
        <p:spPr>
          <a:xfrm>
            <a:off x="317241" y="4494372"/>
            <a:ext cx="836955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L'Institut Pédiatrique a comptabilisé près de 48 000 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repas consommés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 sur ses services d'hospitalisation complète et de jour, soit une moyenne de 1,2 par jour d'hospitalisation. Ce résultat est en-deçà de la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moyenne de sa catégorie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 positionnée à 1,6.</a:t>
            </a:r>
          </a:p>
          <a:p>
            <a:pPr algn="l" fontAlgn="base"/>
            <a:b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</a:br>
            <a:endParaRPr lang="fr-FR" sz="2000" b="0" i="0" dirty="0">
              <a:solidFill>
                <a:schemeClr val="bg2">
                  <a:lumMod val="75000"/>
                </a:schemeClr>
              </a:solidFill>
              <a:effectLst/>
              <a:latin typeface="+mj-lt"/>
            </a:endParaRPr>
          </a:p>
          <a:p>
            <a:pPr algn="l" fontAlgn="base"/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Côté blanchisserie, 22 012 kilogrammes de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linge 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ont été consommés par l'établissement, soit une moyenne de 0,55 kilogramme par jour d'hospitalisation. La moyenne de sa catégorie est de 1,36.</a:t>
            </a:r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8E3A4F7F-F9BA-4026-9685-49C2D1F4F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3816"/>
            <a:ext cx="9144000" cy="227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Times New Roman" charset="0"/>
              </a:rPr>
              <a:t>5 voies possibles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DBE7695-5E45-466D-B97F-779CAD7744B8}"/>
              </a:ext>
            </a:extLst>
          </p:cNvPr>
          <p:cNvSpPr txBox="1">
            <a:spLocks/>
          </p:cNvSpPr>
          <p:nvPr/>
        </p:nvSpPr>
        <p:spPr bwMode="auto">
          <a:xfrm>
            <a:off x="2057400" y="668727"/>
            <a:ext cx="510851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E455D"/>
                </a:solidFill>
                <a:latin typeface="Arial Bold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9pPr>
          </a:lstStyle>
          <a:p>
            <a:r>
              <a:rPr lang="fr-FR" b="0" kern="0" baseline="0" dirty="0">
                <a:solidFill>
                  <a:schemeClr val="bg2"/>
                </a:solidFill>
                <a:latin typeface="Arial Bold" charset="0"/>
              </a:rPr>
              <a:t>Vous souhaitez connaître le coût de vos activités</a:t>
            </a:r>
            <a:endParaRPr lang="fr-FR" b="0" kern="0" baseline="0" dirty="0">
              <a:solidFill>
                <a:schemeClr val="bg2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75636B0-FA63-4A18-8A23-8A5017FE0401}"/>
              </a:ext>
            </a:extLst>
          </p:cNvPr>
          <p:cNvSpPr txBox="1">
            <a:spLocks/>
          </p:cNvSpPr>
          <p:nvPr/>
        </p:nvSpPr>
        <p:spPr bwMode="auto">
          <a:xfrm>
            <a:off x="2076735" y="1849861"/>
            <a:ext cx="577186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E455D"/>
                </a:solidFill>
                <a:latin typeface="Arial Bold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9pPr>
          </a:lstStyle>
          <a:p>
            <a:r>
              <a:rPr lang="fr-FR" b="0" kern="0" baseline="0" dirty="0">
                <a:solidFill>
                  <a:schemeClr val="bg2"/>
                </a:solidFill>
                <a:latin typeface="Arial Bold" charset="0"/>
              </a:rPr>
              <a:t>Vous souhaitez positionner les coûts de votre établissement</a:t>
            </a:r>
            <a:endParaRPr lang="fr-FR" b="0" kern="0" baseline="0" dirty="0">
              <a:solidFill>
                <a:schemeClr val="bg2"/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CEB67F5-E75F-497F-821B-186841BDFBA0}"/>
              </a:ext>
            </a:extLst>
          </p:cNvPr>
          <p:cNvSpPr txBox="1">
            <a:spLocks/>
          </p:cNvSpPr>
          <p:nvPr/>
        </p:nvSpPr>
        <p:spPr bwMode="auto">
          <a:xfrm>
            <a:off x="1463351" y="1290800"/>
            <a:ext cx="594049" cy="11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E455D"/>
                </a:solidFill>
                <a:latin typeface="Arial Bold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9pPr>
          </a:lstStyle>
          <a:p>
            <a:r>
              <a:rPr lang="fr-FR" sz="5400" kern="0" baseline="0" dirty="0">
                <a:solidFill>
                  <a:schemeClr val="bg2"/>
                </a:solidFill>
                <a:latin typeface="Arial Bold" charset="0"/>
              </a:rPr>
              <a:t>1</a:t>
            </a:r>
            <a:endParaRPr lang="fr-FR" b="0" kern="0" baseline="0" dirty="0">
              <a:solidFill>
                <a:schemeClr val="bg2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E324E8D-49CC-43BA-A64D-41AF2728CE41}"/>
              </a:ext>
            </a:extLst>
          </p:cNvPr>
          <p:cNvSpPr txBox="1">
            <a:spLocks/>
          </p:cNvSpPr>
          <p:nvPr/>
        </p:nvSpPr>
        <p:spPr bwMode="auto">
          <a:xfrm>
            <a:off x="1463351" y="2345193"/>
            <a:ext cx="594049" cy="11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E455D"/>
                </a:solidFill>
                <a:latin typeface="Arial Bold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9pPr>
          </a:lstStyle>
          <a:p>
            <a:r>
              <a:rPr lang="fr-FR" sz="5400" kern="0" baseline="0" dirty="0">
                <a:solidFill>
                  <a:schemeClr val="bg2"/>
                </a:solidFill>
                <a:latin typeface="Arial Bold" charset="0"/>
              </a:rPr>
              <a:t>2</a:t>
            </a:r>
            <a:endParaRPr lang="fr-FR" b="0" kern="0" baseline="0" dirty="0">
              <a:solidFill>
                <a:schemeClr val="bg2"/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3CDD40B6-8040-422E-9CA1-D00D19277461}"/>
              </a:ext>
            </a:extLst>
          </p:cNvPr>
          <p:cNvSpPr txBox="1">
            <a:spLocks/>
          </p:cNvSpPr>
          <p:nvPr/>
        </p:nvSpPr>
        <p:spPr bwMode="auto">
          <a:xfrm>
            <a:off x="1432041" y="3429000"/>
            <a:ext cx="594049" cy="11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E455D"/>
                </a:solidFill>
                <a:latin typeface="Arial Bold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9pPr>
          </a:lstStyle>
          <a:p>
            <a:r>
              <a:rPr lang="fr-FR" sz="5400" kern="0" baseline="0" dirty="0">
                <a:solidFill>
                  <a:schemeClr val="bg2"/>
                </a:solidFill>
                <a:latin typeface="Arial Bold" charset="0"/>
              </a:rPr>
              <a:t>3</a:t>
            </a:r>
            <a:endParaRPr lang="fr-FR" b="0" kern="0" baseline="0" dirty="0">
              <a:solidFill>
                <a:schemeClr val="bg2"/>
              </a:solidFill>
            </a:endParaRP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6927822-0B94-450D-81D8-94CA5F772E45}"/>
              </a:ext>
            </a:extLst>
          </p:cNvPr>
          <p:cNvSpPr txBox="1">
            <a:spLocks/>
          </p:cNvSpPr>
          <p:nvPr/>
        </p:nvSpPr>
        <p:spPr bwMode="auto">
          <a:xfrm>
            <a:off x="1453139" y="4534780"/>
            <a:ext cx="594049" cy="11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E455D"/>
                </a:solidFill>
                <a:latin typeface="Arial Bold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9pPr>
          </a:lstStyle>
          <a:p>
            <a:r>
              <a:rPr lang="fr-FR" sz="5400" kern="0" baseline="0" dirty="0">
                <a:solidFill>
                  <a:schemeClr val="bg2"/>
                </a:solidFill>
                <a:latin typeface="Arial Bold" charset="0"/>
              </a:rPr>
              <a:t>4</a:t>
            </a:r>
            <a:endParaRPr lang="fr-FR" b="0" kern="0" baseline="0" dirty="0">
              <a:solidFill>
                <a:schemeClr val="bg2"/>
              </a:solidFill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ED41B311-6F28-493C-9D90-833532C1897B}"/>
              </a:ext>
            </a:extLst>
          </p:cNvPr>
          <p:cNvSpPr txBox="1">
            <a:spLocks/>
          </p:cNvSpPr>
          <p:nvPr/>
        </p:nvSpPr>
        <p:spPr bwMode="auto">
          <a:xfrm>
            <a:off x="1463351" y="5505109"/>
            <a:ext cx="594049" cy="11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E455D"/>
                </a:solidFill>
                <a:latin typeface="Arial Bold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9pPr>
          </a:lstStyle>
          <a:p>
            <a:r>
              <a:rPr lang="fr-FR" sz="5400" kern="0" baseline="0" dirty="0">
                <a:solidFill>
                  <a:schemeClr val="bg2"/>
                </a:solidFill>
                <a:latin typeface="Arial Bold" charset="0"/>
              </a:rPr>
              <a:t>5</a:t>
            </a:r>
            <a:endParaRPr lang="fr-FR" b="0" kern="0" baseline="0" dirty="0">
              <a:solidFill>
                <a:schemeClr val="bg2"/>
              </a:solidFill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41280DD8-2E2E-4606-BCC0-8878ADC81935}"/>
              </a:ext>
            </a:extLst>
          </p:cNvPr>
          <p:cNvSpPr txBox="1">
            <a:spLocks/>
          </p:cNvSpPr>
          <p:nvPr/>
        </p:nvSpPr>
        <p:spPr bwMode="auto">
          <a:xfrm>
            <a:off x="2209800" y="2882769"/>
            <a:ext cx="472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E455D"/>
                </a:solidFill>
                <a:latin typeface="Arial Bold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9pPr>
          </a:lstStyle>
          <a:p>
            <a:r>
              <a:rPr lang="fr-FR" b="0" kern="0" baseline="0" dirty="0">
                <a:solidFill>
                  <a:schemeClr val="bg2"/>
                </a:solidFill>
                <a:latin typeface="Arial Bold" charset="0"/>
              </a:rPr>
              <a:t>Vous souhaitez maîtriser vos coûts logistiques</a:t>
            </a:r>
            <a:endParaRPr lang="fr-FR" b="0" kern="0" baseline="0" dirty="0">
              <a:solidFill>
                <a:schemeClr val="bg2"/>
              </a:solidFill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8111F38C-0375-4CBE-8061-E421DD0F4757}"/>
              </a:ext>
            </a:extLst>
          </p:cNvPr>
          <p:cNvSpPr txBox="1">
            <a:spLocks/>
          </p:cNvSpPr>
          <p:nvPr/>
        </p:nvSpPr>
        <p:spPr bwMode="auto">
          <a:xfrm>
            <a:off x="2156045" y="3946919"/>
            <a:ext cx="670059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E455D"/>
                </a:solidFill>
                <a:latin typeface="Arial Bold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9pPr>
          </a:lstStyle>
          <a:p>
            <a:br>
              <a:rPr lang="fr-FR" b="0" kern="0" baseline="0" dirty="0">
                <a:solidFill>
                  <a:schemeClr val="bg2"/>
                </a:solidFill>
                <a:latin typeface="Arial Bold" charset="0"/>
              </a:rPr>
            </a:br>
            <a:r>
              <a:rPr lang="fr-FR" b="0" kern="0" baseline="0" dirty="0">
                <a:solidFill>
                  <a:schemeClr val="bg2"/>
                </a:solidFill>
                <a:latin typeface="Arial Bold" charset="0"/>
              </a:rPr>
              <a:t>Vous souhaitez évaluer les coûts de nouvelles activités</a:t>
            </a:r>
            <a:endParaRPr lang="fr-FR" b="0" kern="0" baseline="0" dirty="0">
              <a:solidFill>
                <a:schemeClr val="bg2"/>
              </a:solidFill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26D8A8C8-D87E-4790-9E6E-A0237E640A32}"/>
              </a:ext>
            </a:extLst>
          </p:cNvPr>
          <p:cNvSpPr txBox="1">
            <a:spLocks/>
          </p:cNvSpPr>
          <p:nvPr/>
        </p:nvSpPr>
        <p:spPr bwMode="auto">
          <a:xfrm>
            <a:off x="2156045" y="5773128"/>
            <a:ext cx="6700598" cy="88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E455D"/>
                </a:solidFill>
                <a:latin typeface="Arial Bold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4E455D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E455D"/>
                </a:solidFill>
                <a:latin typeface="Arial Bold" charset="0"/>
                <a:ea typeface="ＭＳ Ｐゴシック" charset="0"/>
              </a:defRPr>
            </a:lvl9pPr>
          </a:lstStyle>
          <a:p>
            <a:br>
              <a:rPr lang="fr-FR" b="0" kern="0" baseline="0" dirty="0">
                <a:solidFill>
                  <a:schemeClr val="bg2"/>
                </a:solidFill>
                <a:latin typeface="Arial Bold" charset="0"/>
              </a:rPr>
            </a:br>
            <a:r>
              <a:rPr lang="fr-FR" b="0" kern="0" baseline="0" dirty="0">
                <a:solidFill>
                  <a:schemeClr val="bg2"/>
                </a:solidFill>
                <a:latin typeface="Arial Bold" charset="0"/>
              </a:rPr>
              <a:t>Vous souhaitez améliorer vos pratiques sur les unités d’œuvre consommées</a:t>
            </a:r>
            <a:endParaRPr lang="fr-FR" b="0" kern="0" baseline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7703" y="135039"/>
            <a:ext cx="7255276" cy="992188"/>
          </a:xfrm>
        </p:spPr>
        <p:txBody>
          <a:bodyPr/>
          <a:lstStyle/>
          <a:p>
            <a:r>
              <a:rPr lang="fr-FR" dirty="0">
                <a:cs typeface="Times New Roman" charset="0"/>
              </a:rPr>
              <a:t>Les 5 points sont abordés dans le guide: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AD9A11-A8F5-45A6-90F6-D9E51D8DC567}"/>
              </a:ext>
            </a:extLst>
          </p:cNvPr>
          <p:cNvSpPr txBox="1"/>
          <p:nvPr/>
        </p:nvSpPr>
        <p:spPr>
          <a:xfrm>
            <a:off x="356013" y="2408734"/>
            <a:ext cx="78750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endParaRPr lang="fr-FR" sz="2000" baseline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 fontAlgn="base"/>
            <a:r>
              <a:rPr lang="fr-FR" b="0" i="0" baseline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Les fiches RTC_03 à RTC_09, classées dans le « Premier niveau d’analyse », traitent de la fiche individuelle et de l’utilisation des principaux résultats et permettent d’aborder les 5 points évoqués ici.</a:t>
            </a:r>
          </a:p>
          <a:p>
            <a:pPr algn="just" fontAlgn="base"/>
            <a:endParaRPr lang="fr-FR" b="0" i="0" baseline="0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  <a:p>
            <a:pPr algn="just" fontAlgn="base"/>
            <a:endParaRPr lang="fr-FR" sz="2000" baseline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084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z="2200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613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b="1" dirty="0">
                <a:solidFill>
                  <a:schemeClr val="bg2"/>
                </a:solidFill>
                <a:latin typeface="Arial Bold" charset="0"/>
              </a:rPr>
              <a:t>1</a:t>
            </a:r>
            <a:br>
              <a:rPr lang="fr-FR" b="0" dirty="0">
                <a:solidFill>
                  <a:schemeClr val="bg2"/>
                </a:solidFill>
                <a:latin typeface="Arial Bold" charset="0"/>
              </a:rPr>
            </a:br>
            <a:r>
              <a:rPr lang="fr-FR" b="0" dirty="0">
                <a:solidFill>
                  <a:schemeClr val="bg2"/>
                </a:solidFill>
                <a:latin typeface="Arial Bold" charset="0"/>
              </a:rPr>
              <a:t>Vous souhaitez connaître le coût de vos activités</a:t>
            </a:r>
            <a:endParaRPr lang="fr-FR" b="0" dirty="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2200" y="3886200"/>
            <a:ext cx="5771866" cy="121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b="0" dirty="0"/>
              <a:t>Sur la base d’une méthodologie nationale, vos données sont disponibles, calculées et validées.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32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12948"/>
            <a:ext cx="6403032" cy="992188"/>
          </a:xfrm>
        </p:spPr>
        <p:txBody>
          <a:bodyPr/>
          <a:lstStyle/>
          <a:p>
            <a:r>
              <a:rPr lang="fr-FR" b="0" dirty="0">
                <a:solidFill>
                  <a:schemeClr val="bg2"/>
                </a:solidFill>
                <a:latin typeface="Arial Bold" charset="0"/>
              </a:rPr>
              <a:t>Connaître le coût de vos activités</a:t>
            </a: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7E8E01-A69E-4E9F-9851-77E35829E3F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7149FF4-A85F-4CBC-8B77-635DB9C9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00" y="1954316"/>
            <a:ext cx="8610800" cy="5013176"/>
          </a:xfrm>
        </p:spPr>
        <p:txBody>
          <a:bodyPr/>
          <a:lstStyle/>
          <a:p>
            <a:r>
              <a:rPr lang="fr-FR" dirty="0"/>
              <a:t>Une fois les données RTC saisies, l’ATIH fournit les coûts complets par activité à l’établissement, selon son découpage analytique :</a:t>
            </a:r>
          </a:p>
          <a:p>
            <a:pPr lvl="1"/>
            <a:endParaRPr lang="fr-FR" sz="800" dirty="0"/>
          </a:p>
          <a:p>
            <a:pPr lvl="1"/>
            <a:r>
              <a:rPr lang="fr-FR" dirty="0"/>
              <a:t>Des bases de données brutes en EXCEL, avec les </a:t>
            </a:r>
            <a:r>
              <a:rPr lang="fr-FR" b="1" dirty="0"/>
              <a:t>charges directes et indirectes, </a:t>
            </a:r>
            <a:r>
              <a:rPr lang="fr-FR" dirty="0"/>
              <a:t>selon la méthodologie RTC, </a:t>
            </a:r>
            <a:r>
              <a:rPr lang="fr-FR" b="1" dirty="0"/>
              <a:t>pour chaque section </a:t>
            </a:r>
            <a:r>
              <a:rPr lang="fr-FR" dirty="0"/>
              <a:t>(outil VALID-RTC)</a:t>
            </a:r>
          </a:p>
          <a:p>
            <a:pPr lvl="1"/>
            <a:endParaRPr lang="fr-FR" sz="800" dirty="0"/>
          </a:p>
          <a:p>
            <a:pPr lvl="1"/>
            <a:r>
              <a:rPr lang="fr-FR" dirty="0"/>
              <a:t>Une </a:t>
            </a:r>
            <a:r>
              <a:rPr lang="fr-FR" b="1" dirty="0"/>
              <a:t>fiche individuelle </a:t>
            </a:r>
            <a:r>
              <a:rPr lang="fr-FR" dirty="0"/>
              <a:t>scindée en 2 volets (global et détaillé), détaillant chaque section de l’établissement et incluant des </a:t>
            </a:r>
            <a:r>
              <a:rPr lang="fr-FR" b="1" dirty="0"/>
              <a:t>comparaisons avec le référentiel national de coût </a:t>
            </a:r>
          </a:p>
          <a:p>
            <a:pPr lvl="1"/>
            <a:endParaRPr lang="fr-FR" sz="800" dirty="0"/>
          </a:p>
          <a:p>
            <a:pPr lvl="1"/>
            <a:endParaRPr lang="fr-FR" sz="800" dirty="0"/>
          </a:p>
          <a:p>
            <a:pPr lvl="1"/>
            <a:endParaRPr lang="fr-FR" sz="1100" dirty="0">
              <a:solidFill>
                <a:schemeClr val="accent4"/>
              </a:solidFill>
            </a:endParaRPr>
          </a:p>
          <a:p>
            <a:pPr marL="476250" lvl="1" indent="0">
              <a:buNone/>
            </a:pPr>
            <a:endParaRPr lang="fr-FR" sz="1050" dirty="0">
              <a:solidFill>
                <a:schemeClr val="accent4"/>
              </a:solidFill>
            </a:endParaRPr>
          </a:p>
          <a:p>
            <a:endParaRPr lang="fr-FR" sz="1600" i="1" dirty="0">
              <a:solidFill>
                <a:schemeClr val="accent4"/>
              </a:solidFill>
            </a:endParaRPr>
          </a:p>
          <a:p>
            <a:pPr lvl="4"/>
            <a:endParaRPr lang="fr-FR" sz="400" dirty="0">
              <a:solidFill>
                <a:schemeClr val="accent4"/>
              </a:solidFill>
            </a:endParaRPr>
          </a:p>
          <a:p>
            <a:pPr marL="2171700" lvl="5" indent="0">
              <a:buNone/>
            </a:pPr>
            <a:endParaRPr lang="fr-FR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4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>
            <a:extLst>
              <a:ext uri="{FF2B5EF4-FFF2-40B4-BE49-F238E27FC236}">
                <a16:creationId xmlns:a16="http://schemas.microsoft.com/office/drawing/2014/main" id="{B4CAFA78-DF93-4ACE-92B5-D1FB08B1B64C}"/>
              </a:ext>
            </a:extLst>
          </p:cNvPr>
          <p:cNvSpPr/>
          <p:nvPr/>
        </p:nvSpPr>
        <p:spPr bwMode="auto">
          <a:xfrm>
            <a:off x="2174035" y="2365931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BD8B218-FF1C-4F7C-965E-12A1D42EA272}"/>
              </a:ext>
            </a:extLst>
          </p:cNvPr>
          <p:cNvSpPr/>
          <p:nvPr/>
        </p:nvSpPr>
        <p:spPr bwMode="auto">
          <a:xfrm>
            <a:off x="4410272" y="2369165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3F42F9D-7905-4BAD-8CCB-C95F9E39397B}"/>
              </a:ext>
            </a:extLst>
          </p:cNvPr>
          <p:cNvSpPr/>
          <p:nvPr/>
        </p:nvSpPr>
        <p:spPr bwMode="auto">
          <a:xfrm>
            <a:off x="6735588" y="2369164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9AB8FFB-6F0C-4E99-ACF1-1162E690BE18}"/>
              </a:ext>
            </a:extLst>
          </p:cNvPr>
          <p:cNvSpPr/>
          <p:nvPr/>
        </p:nvSpPr>
        <p:spPr bwMode="auto">
          <a:xfrm>
            <a:off x="65314" y="2360648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5290DA-83EE-4AD3-9B1E-02305D2747ED}"/>
              </a:ext>
            </a:extLst>
          </p:cNvPr>
          <p:cNvSpPr txBox="1"/>
          <p:nvPr/>
        </p:nvSpPr>
        <p:spPr>
          <a:xfrm>
            <a:off x="2118049" y="41950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Propos recueillis lors de l'enquête nationale ATIH menée </a:t>
            </a:r>
          </a:p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du 23 novembre au 16 décembre 2020</a:t>
            </a:r>
          </a:p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pour un état des lieux sur l'utilisation du RTC et des ENC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660848-B2A2-4208-8BE6-1FD9CF5BDE35}"/>
              </a:ext>
            </a:extLst>
          </p:cNvPr>
          <p:cNvSpPr txBox="1"/>
          <p:nvPr/>
        </p:nvSpPr>
        <p:spPr>
          <a:xfrm>
            <a:off x="264043" y="3166070"/>
            <a:ext cx="1742039" cy="1750530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latin typeface="Montserrat"/>
              </a:rPr>
              <a:t>Ces fiches [individuelles] sont très pratiques. </a:t>
            </a:r>
          </a:p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latin typeface="Montserrat"/>
              </a:rPr>
              <a:t>Je les utilise pour analyser les résultats.</a:t>
            </a:r>
          </a:p>
          <a:p>
            <a:pPr algn="ctr"/>
            <a:endParaRPr lang="fr-FR" sz="2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9B8FDD-5D54-40EA-9129-DFB2B68575E9}"/>
              </a:ext>
            </a:extLst>
          </p:cNvPr>
          <p:cNvSpPr txBox="1"/>
          <p:nvPr/>
        </p:nvSpPr>
        <p:spPr>
          <a:xfrm>
            <a:off x="2230807" y="3155910"/>
            <a:ext cx="1990970" cy="2160898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Très utiles pour identifier nos sections en atypie et identifier nos éventuels leviers, dans le cadre de l'élaboration de notre contrat de retour à l'équilibre</a:t>
            </a:r>
            <a:r>
              <a:rPr lang="fr-FR" sz="16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.</a:t>
            </a:r>
          </a:p>
          <a:p>
            <a:pPr algn="ctr"/>
            <a:endParaRPr lang="fr-FR" sz="2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99E101-3FF5-480C-A141-E5898AE503CC}"/>
              </a:ext>
            </a:extLst>
          </p:cNvPr>
          <p:cNvSpPr txBox="1"/>
          <p:nvPr/>
        </p:nvSpPr>
        <p:spPr>
          <a:xfrm>
            <a:off x="4479253" y="3166070"/>
            <a:ext cx="2144369" cy="2242972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La fiche individuelle résume les coûts service par service en fonction de l'année n-1 et par rapport au référentiel également. Cela nous permet de faire une analyse très rapidement.</a:t>
            </a:r>
          </a:p>
          <a:p>
            <a:pPr algn="ctr"/>
            <a:endParaRPr lang="fr-FR" sz="28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AA4284-7106-41D9-A9CE-916F00327926}"/>
              </a:ext>
            </a:extLst>
          </p:cNvPr>
          <p:cNvSpPr txBox="1"/>
          <p:nvPr/>
        </p:nvSpPr>
        <p:spPr>
          <a:xfrm>
            <a:off x="6786388" y="3163161"/>
            <a:ext cx="2144369" cy="2201935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Les fiches individuelles sont très utiles, à cause de leur disponibilité rapide. Elles ont servi à identifier les points de vigilance pour la campagne </a:t>
            </a:r>
          </a:p>
          <a:p>
            <a:pPr algn="ctr"/>
            <a:r>
              <a:rPr lang="fr-FR" sz="1600" b="0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(par exemple une identification insuffisante des charges afférentes aux consultations externes par rapport aux consultations en CMP).</a:t>
            </a:r>
          </a:p>
          <a:p>
            <a:pPr algn="ctr"/>
            <a:endParaRPr lang="fr-FR" sz="2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61B4FE-B4B8-44B6-9C4F-32EFCD4D5EFD}"/>
              </a:ext>
            </a:extLst>
          </p:cNvPr>
          <p:cNvSpPr txBox="1"/>
          <p:nvPr/>
        </p:nvSpPr>
        <p:spPr>
          <a:xfrm>
            <a:off x="0" y="2443683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Clément,</a:t>
            </a:r>
          </a:p>
          <a:p>
            <a:pPr algn="ctr"/>
            <a:r>
              <a:rPr lang="fr-FR" sz="1800" dirty="0">
                <a:latin typeface="+mj-lt"/>
              </a:rPr>
              <a:t>CH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AF0876-4D7B-4145-BF32-66D4A0CFA830}"/>
              </a:ext>
            </a:extLst>
          </p:cNvPr>
          <p:cNvSpPr txBox="1"/>
          <p:nvPr/>
        </p:nvSpPr>
        <p:spPr>
          <a:xfrm>
            <a:off x="2127380" y="2456122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Maïwenn,</a:t>
            </a:r>
          </a:p>
          <a:p>
            <a:pPr algn="ctr"/>
            <a:r>
              <a:rPr lang="fr-FR" sz="1800" dirty="0">
                <a:latin typeface="+mj-lt"/>
              </a:rPr>
              <a:t>CH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A334F0-0E9E-4CE8-8E04-26CAE4203BF6}"/>
              </a:ext>
            </a:extLst>
          </p:cNvPr>
          <p:cNvSpPr txBox="1"/>
          <p:nvPr/>
        </p:nvSpPr>
        <p:spPr>
          <a:xfrm>
            <a:off x="4341845" y="2461403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Ilham,</a:t>
            </a:r>
          </a:p>
          <a:p>
            <a:pPr algn="ctr"/>
            <a:r>
              <a:rPr lang="fr-FR" sz="1800" dirty="0">
                <a:latin typeface="+mj-lt"/>
              </a:rPr>
              <a:t>CH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B7C6F96-1ED8-4CD9-9535-A43787E78BD0}"/>
              </a:ext>
            </a:extLst>
          </p:cNvPr>
          <p:cNvSpPr txBox="1"/>
          <p:nvPr/>
        </p:nvSpPr>
        <p:spPr>
          <a:xfrm>
            <a:off x="6668277" y="2432343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Kristel,</a:t>
            </a:r>
          </a:p>
          <a:p>
            <a:pPr algn="ctr"/>
            <a:r>
              <a:rPr lang="fr-FR" sz="1800" dirty="0">
                <a:latin typeface="+mj-lt"/>
              </a:rPr>
              <a:t>EPSM</a:t>
            </a:r>
          </a:p>
        </p:txBody>
      </p:sp>
    </p:spTree>
    <p:extLst>
      <p:ext uri="{BB962C8B-B14F-4D97-AF65-F5344CB8AC3E}">
        <p14:creationId xmlns:p14="http://schemas.microsoft.com/office/powerpoint/2010/main" val="261562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7400" y="172520"/>
            <a:ext cx="6096000" cy="992188"/>
          </a:xfrm>
        </p:spPr>
        <p:txBody>
          <a:bodyPr/>
          <a:lstStyle/>
          <a:p>
            <a:r>
              <a:rPr lang="fr-FR" dirty="0">
                <a:cs typeface="Times New Roman" charset="0"/>
              </a:rPr>
              <a:t>Un exemple </a:t>
            </a:r>
            <a:br>
              <a:rPr lang="fr-FR" dirty="0">
                <a:cs typeface="Times New Roman" charset="0"/>
              </a:rPr>
            </a:br>
            <a:r>
              <a:rPr lang="fr-FR" sz="2000" b="0" i="1" dirty="0">
                <a:cs typeface="Times New Roman" charset="0"/>
              </a:rPr>
              <a:t>Montant des charges directes et indirectes</a:t>
            </a: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E459A9-7CE3-4C81-A40A-8AE3CDA8C432}"/>
              </a:ext>
            </a:extLst>
          </p:cNvPr>
          <p:cNvSpPr txBox="1"/>
          <p:nvPr/>
        </p:nvSpPr>
        <p:spPr>
          <a:xfrm>
            <a:off x="73438" y="6170711"/>
            <a:ext cx="8930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sz="1400" b="0" i="1" baseline="0" dirty="0">
                <a:solidFill>
                  <a:schemeClr val="bg2">
                    <a:lumMod val="50000"/>
                  </a:schemeClr>
                </a:solidFill>
                <a:effectLst/>
                <a:latin typeface="HD9H7XcEP1RvSGnS99uFdro7_customgenially"/>
              </a:rPr>
              <a:t>Ces résultats sont extraits de l'onglet ‘</a:t>
            </a:r>
            <a:r>
              <a:rPr lang="fr-FR" sz="1400" b="0" i="1" baseline="0" dirty="0" err="1">
                <a:solidFill>
                  <a:schemeClr val="bg2">
                    <a:lumMod val="50000"/>
                  </a:schemeClr>
                </a:solidFill>
                <a:effectLst/>
                <a:latin typeface="HD9H7XcEP1RvSGnS99uFdro7_customgenially"/>
              </a:rPr>
              <a:t>CNmaj</a:t>
            </a:r>
            <a:r>
              <a:rPr lang="fr-FR" sz="1400" b="0" i="1" baseline="0" dirty="0">
                <a:solidFill>
                  <a:schemeClr val="bg2">
                    <a:lumMod val="50000"/>
                  </a:schemeClr>
                </a:solidFill>
                <a:effectLst/>
                <a:latin typeface="HD9H7XcEP1RvSGnS99uFdro7_customgenially"/>
              </a:rPr>
              <a:t> </a:t>
            </a:r>
            <a:r>
              <a:rPr lang="fr-FR" sz="1400" b="0" i="1" baseline="0" dirty="0" err="1">
                <a:solidFill>
                  <a:schemeClr val="bg2">
                    <a:lumMod val="50000"/>
                  </a:schemeClr>
                </a:solidFill>
                <a:effectLst/>
                <a:latin typeface="HD9H7XcEP1RvSGnS99uFdro7_customgenially"/>
              </a:rPr>
              <a:t>Cli</a:t>
            </a:r>
            <a:r>
              <a:rPr lang="fr-FR" sz="1400" b="0" i="1" baseline="0" dirty="0">
                <a:solidFill>
                  <a:schemeClr val="bg2">
                    <a:lumMod val="50000"/>
                  </a:schemeClr>
                </a:solidFill>
                <a:effectLst/>
                <a:latin typeface="HD9H7XcEP1RvSGnS99uFdro7_customgenially"/>
              </a:rPr>
              <a:t>' des tableaux de contrôle VALID-RTC disponibles sur la plateforme e-RTC.</a:t>
            </a:r>
            <a:endParaRPr lang="fr-FR" sz="1800" baseline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045068-119C-435F-94CA-F2DEBB6EE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8" y="1856511"/>
            <a:ext cx="3773676" cy="38367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92FA07-B75D-45E2-918C-BCE5DC8F5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661" y="1876486"/>
            <a:ext cx="5130901" cy="360612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16CA517-EA5C-4B62-B0DC-5164DEAAE594}"/>
              </a:ext>
            </a:extLst>
          </p:cNvPr>
          <p:cNvSpPr txBox="1"/>
          <p:nvPr/>
        </p:nvSpPr>
        <p:spPr>
          <a:xfrm>
            <a:off x="1757780" y="1294635"/>
            <a:ext cx="692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sz="1400" b="1" i="1" baseline="0" dirty="0">
                <a:solidFill>
                  <a:schemeClr val="accent2"/>
                </a:solidFill>
                <a:effectLst/>
                <a:latin typeface="HD9H7XcEP1RvSGnS99uFdro7_customgenially"/>
              </a:rPr>
              <a:t>Ces résultats ne sont pas exhaustifs sur les charges indirectes (montants de logistique et gestio</a:t>
            </a:r>
            <a:r>
              <a:rPr lang="fr-FR" sz="1400" b="1" i="1" baseline="0" dirty="0">
                <a:solidFill>
                  <a:schemeClr val="accent2"/>
                </a:solidFill>
                <a:latin typeface="HD9H7XcEP1RvSGnS99uFdro7_customgenially"/>
              </a:rPr>
              <a:t>n générale</a:t>
            </a:r>
            <a:r>
              <a:rPr lang="fr-FR" sz="1400" b="1" i="1" baseline="0" dirty="0">
                <a:solidFill>
                  <a:schemeClr val="accent2"/>
                </a:solidFill>
                <a:effectLst/>
                <a:latin typeface="HD9H7XcEP1RvSGnS99uFdro7_customgenially"/>
              </a:rPr>
              <a:t>, structure et coût d’ETPR non visibles) </a:t>
            </a:r>
            <a:endParaRPr lang="fr-FR" sz="1800" b="1" baseline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177BA35-56BA-470F-9BD4-C236B01D9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099" y="5569512"/>
            <a:ext cx="4989774" cy="5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2199" y="2133600"/>
            <a:ext cx="5771865" cy="1752600"/>
          </a:xfrm>
        </p:spPr>
        <p:txBody>
          <a:bodyPr/>
          <a:lstStyle/>
          <a:p>
            <a:r>
              <a:rPr lang="fr-FR" sz="5400" b="1" dirty="0">
                <a:solidFill>
                  <a:schemeClr val="bg2"/>
                </a:solidFill>
                <a:latin typeface="Arial Bold" charset="0"/>
              </a:rPr>
              <a:t>2</a:t>
            </a:r>
            <a:br>
              <a:rPr lang="fr-FR" b="0" dirty="0">
                <a:solidFill>
                  <a:schemeClr val="bg2"/>
                </a:solidFill>
                <a:latin typeface="Arial Bold" charset="0"/>
              </a:rPr>
            </a:br>
            <a:r>
              <a:rPr lang="fr-FR" b="0" dirty="0">
                <a:solidFill>
                  <a:schemeClr val="bg2"/>
                </a:solidFill>
                <a:latin typeface="Arial Bold" charset="0"/>
              </a:rPr>
              <a:t>Vous souhaitez positionner les coûts de votre établissement</a:t>
            </a:r>
            <a:endParaRPr lang="fr-FR" b="0" dirty="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2200" y="3886200"/>
            <a:ext cx="5771866" cy="121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b="0" dirty="0"/>
              <a:t>Vous avez accès à un référentiel national et des comparaisons.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36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>
            <a:extLst>
              <a:ext uri="{FF2B5EF4-FFF2-40B4-BE49-F238E27FC236}">
                <a16:creationId xmlns:a16="http://schemas.microsoft.com/office/drawing/2014/main" id="{B4CAFA78-DF93-4ACE-92B5-D1FB08B1B64C}"/>
              </a:ext>
            </a:extLst>
          </p:cNvPr>
          <p:cNvSpPr/>
          <p:nvPr/>
        </p:nvSpPr>
        <p:spPr bwMode="auto">
          <a:xfrm>
            <a:off x="2174035" y="2365931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BD8B218-FF1C-4F7C-965E-12A1D42EA272}"/>
              </a:ext>
            </a:extLst>
          </p:cNvPr>
          <p:cNvSpPr/>
          <p:nvPr/>
        </p:nvSpPr>
        <p:spPr bwMode="auto">
          <a:xfrm>
            <a:off x="4410272" y="2369165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3F42F9D-7905-4BAD-8CCB-C95F9E39397B}"/>
              </a:ext>
            </a:extLst>
          </p:cNvPr>
          <p:cNvSpPr/>
          <p:nvPr/>
        </p:nvSpPr>
        <p:spPr bwMode="auto">
          <a:xfrm>
            <a:off x="6735588" y="2369164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9AB8FFB-6F0C-4E99-ACF1-1162E690BE18}"/>
              </a:ext>
            </a:extLst>
          </p:cNvPr>
          <p:cNvSpPr/>
          <p:nvPr/>
        </p:nvSpPr>
        <p:spPr bwMode="auto">
          <a:xfrm>
            <a:off x="65314" y="2360648"/>
            <a:ext cx="743340" cy="6277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5290DA-83EE-4AD3-9B1E-02305D2747ED}"/>
              </a:ext>
            </a:extLst>
          </p:cNvPr>
          <p:cNvSpPr txBox="1"/>
          <p:nvPr/>
        </p:nvSpPr>
        <p:spPr>
          <a:xfrm>
            <a:off x="2118049" y="41950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Propos recueillis lors de l'enquête nationale ATIH menée </a:t>
            </a:r>
          </a:p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du 23 novembre au 16 décembre 2020</a:t>
            </a:r>
          </a:p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pour un état des lieux sur l'utilisation du RTC et des ENC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660848-B2A2-4208-8BE6-1FD9CF5BDE35}"/>
              </a:ext>
            </a:extLst>
          </p:cNvPr>
          <p:cNvSpPr txBox="1"/>
          <p:nvPr/>
        </p:nvSpPr>
        <p:spPr>
          <a:xfrm>
            <a:off x="120697" y="3161971"/>
            <a:ext cx="1742039" cy="2366083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La fiche individuelle avec la comparaison avec la médiane régionale et nationale est très utile dans le dialogue de gestion (benchmark)</a:t>
            </a:r>
          </a:p>
          <a:p>
            <a:pPr algn="ctr"/>
            <a:endParaRPr lang="fr-FR" sz="2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9B8FDD-5D54-40EA-9129-DFB2B68575E9}"/>
              </a:ext>
            </a:extLst>
          </p:cNvPr>
          <p:cNvSpPr txBox="1"/>
          <p:nvPr/>
        </p:nvSpPr>
        <p:spPr>
          <a:xfrm>
            <a:off x="2204419" y="3161971"/>
            <a:ext cx="1990970" cy="1750530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Utilisation ponctuelle pour nous comparer en répartition des coûts ou en volume à d'autres établissements.</a:t>
            </a:r>
          </a:p>
          <a:p>
            <a:pPr algn="ctr"/>
            <a:endParaRPr lang="fr-FR" sz="2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99E101-3FF5-480C-A141-E5898AE503CC}"/>
              </a:ext>
            </a:extLst>
          </p:cNvPr>
          <p:cNvSpPr txBox="1"/>
          <p:nvPr/>
        </p:nvSpPr>
        <p:spPr>
          <a:xfrm>
            <a:off x="4411423" y="3158228"/>
            <a:ext cx="2144369" cy="2160898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On compare les coûts de nos UO à celles d'autres établissements pour l'imagerie et pour la biologie et nous nous en servons pour challenger les services.</a:t>
            </a:r>
          </a:p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 </a:t>
            </a:r>
            <a:endParaRPr lang="fr-FR" sz="2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AA4284-7106-41D9-A9CE-916F00327926}"/>
              </a:ext>
            </a:extLst>
          </p:cNvPr>
          <p:cNvSpPr txBox="1"/>
          <p:nvPr/>
        </p:nvSpPr>
        <p:spPr>
          <a:xfrm>
            <a:off x="6719042" y="3158208"/>
            <a:ext cx="2144369" cy="1955714"/>
          </a:xfrm>
          <a:prstGeom prst="rect">
            <a:avLst/>
          </a:prstGeom>
          <a:solidFill>
            <a:schemeClr val="bg1"/>
          </a:solidFill>
          <a:ln cap="rnd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chilly" dir="t"/>
          </a:scene3d>
        </p:spPr>
        <p:txBody>
          <a:bodyPr wrap="square" tIns="0" bIns="108000" rtlCol="0" anchor="ctr">
            <a:spAutoFit/>
          </a:bodyPr>
          <a:lstStyle/>
          <a:p>
            <a:pPr algn="ctr"/>
            <a:r>
              <a:rPr lang="fr-FR" sz="2000" b="1" i="1" dirty="0">
                <a:solidFill>
                  <a:schemeClr val="bg2">
                    <a:lumMod val="75000"/>
                  </a:schemeClr>
                </a:solidFill>
                <a:effectLst/>
                <a:latin typeface="Montserrat"/>
              </a:rPr>
              <a:t>Utilisation en comparaison avec les autres établissements de notre catégorie puis échanges avec les services fonctionnels pour analyser les écarts.</a:t>
            </a:r>
          </a:p>
          <a:p>
            <a:pPr algn="ctr"/>
            <a:endParaRPr lang="fr-FR" sz="2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61B4FE-B4B8-44B6-9C4F-32EFCD4D5EFD}"/>
              </a:ext>
            </a:extLst>
          </p:cNvPr>
          <p:cNvSpPr txBox="1"/>
          <p:nvPr/>
        </p:nvSpPr>
        <p:spPr>
          <a:xfrm>
            <a:off x="0" y="2443683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Najat,</a:t>
            </a:r>
          </a:p>
          <a:p>
            <a:pPr algn="ctr"/>
            <a:r>
              <a:rPr lang="fr-FR" sz="1800" dirty="0">
                <a:latin typeface="+mj-lt"/>
              </a:rPr>
              <a:t>ESPIC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AF0876-4D7B-4145-BF32-66D4A0CFA830}"/>
              </a:ext>
            </a:extLst>
          </p:cNvPr>
          <p:cNvSpPr txBox="1"/>
          <p:nvPr/>
        </p:nvSpPr>
        <p:spPr>
          <a:xfrm>
            <a:off x="2127380" y="2456122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Aurélie,</a:t>
            </a:r>
          </a:p>
          <a:p>
            <a:pPr algn="ctr"/>
            <a:r>
              <a:rPr lang="fr-FR" sz="1800" dirty="0">
                <a:latin typeface="+mj-lt"/>
              </a:rPr>
              <a:t>CH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A334F0-0E9E-4CE8-8E04-26CAE4203BF6}"/>
              </a:ext>
            </a:extLst>
          </p:cNvPr>
          <p:cNvSpPr txBox="1"/>
          <p:nvPr/>
        </p:nvSpPr>
        <p:spPr>
          <a:xfrm>
            <a:off x="4341845" y="2461403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Camille,</a:t>
            </a:r>
          </a:p>
          <a:p>
            <a:pPr algn="ctr"/>
            <a:r>
              <a:rPr lang="fr-FR" sz="1800" dirty="0">
                <a:latin typeface="+mj-lt"/>
              </a:rPr>
              <a:t>CHU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B7C6F96-1ED8-4CD9-9535-A43787E78BD0}"/>
              </a:ext>
            </a:extLst>
          </p:cNvPr>
          <p:cNvSpPr txBox="1"/>
          <p:nvPr/>
        </p:nvSpPr>
        <p:spPr>
          <a:xfrm>
            <a:off x="6668277" y="2432343"/>
            <a:ext cx="8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j-lt"/>
              </a:rPr>
              <a:t>Sophie,</a:t>
            </a:r>
          </a:p>
          <a:p>
            <a:pPr algn="ctr"/>
            <a:r>
              <a:rPr lang="fr-FR" sz="1800" dirty="0">
                <a:latin typeface="+mj-lt"/>
              </a:rPr>
              <a:t>CHU</a:t>
            </a:r>
          </a:p>
        </p:txBody>
      </p:sp>
    </p:spTree>
    <p:extLst>
      <p:ext uri="{BB962C8B-B14F-4D97-AF65-F5344CB8AC3E}">
        <p14:creationId xmlns:p14="http://schemas.microsoft.com/office/powerpoint/2010/main" val="61960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Times New Roman" charset="0"/>
              </a:rPr>
              <a:t>Un exemple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6F8B4-365A-46F3-9C5C-7889764C9AFB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E459A9-7CE3-4C81-A40A-8AE3CDA8C432}"/>
              </a:ext>
            </a:extLst>
          </p:cNvPr>
          <p:cNvSpPr txBox="1"/>
          <p:nvPr/>
        </p:nvSpPr>
        <p:spPr>
          <a:xfrm>
            <a:off x="651559" y="6221996"/>
            <a:ext cx="344104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sz="1600" b="0" i="1" dirty="0">
                <a:solidFill>
                  <a:schemeClr val="bg2">
                    <a:lumMod val="75000"/>
                  </a:schemeClr>
                </a:solidFill>
                <a:effectLst/>
                <a:latin typeface="HD9H7XcEP1RvSGnS99uFdro7_customgenially"/>
              </a:rPr>
              <a:t>Ces résultats sont issus de la 'fiche individuelle RTC' disponible sur la plateforme e-RTC</a:t>
            </a:r>
            <a:endParaRPr lang="fr-FR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AD9A11-A8F5-45A6-90F6-D9E51D8DC567}"/>
              </a:ext>
            </a:extLst>
          </p:cNvPr>
          <p:cNvSpPr txBox="1"/>
          <p:nvPr/>
        </p:nvSpPr>
        <p:spPr>
          <a:xfrm>
            <a:off x="163286" y="2126581"/>
            <a:ext cx="3736910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Un Centre Hospitalier réalise des activités de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chirurgie 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(9 970 journées en 2018 et 9 508 en 2019). </a:t>
            </a:r>
            <a:b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</a:br>
            <a:endParaRPr lang="fr-FR" sz="2000" b="0" i="0" dirty="0">
              <a:solidFill>
                <a:schemeClr val="bg2">
                  <a:lumMod val="75000"/>
                </a:schemeClr>
              </a:solidFill>
              <a:effectLst/>
              <a:latin typeface="+mj-lt"/>
            </a:endParaRPr>
          </a:p>
          <a:p>
            <a:pPr algn="l" fontAlgn="base"/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Le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coût moyen pour une journée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 a été de 884 € en 2018, puis 940 € en 2019.</a:t>
            </a:r>
          </a:p>
          <a:p>
            <a:pPr algn="l" fontAlgn="base"/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Le coût moyen des 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établissements de sa catégorie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 a été de 930,9 € en 2018, soit - 1 % d’écart.</a:t>
            </a:r>
            <a:b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</a:br>
            <a:endParaRPr lang="fr-FR" sz="2000" b="0" i="0" dirty="0">
              <a:solidFill>
                <a:schemeClr val="bg2">
                  <a:lumMod val="75000"/>
                </a:schemeClr>
              </a:solidFill>
              <a:effectLst/>
              <a:latin typeface="+mj-lt"/>
            </a:endParaRPr>
          </a:p>
          <a:p>
            <a:pPr algn="l" fontAlgn="base"/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Si le CH avait eu pour coût journalier celui du référentiel, ses charges auraient été inférieures de - 94 k€.</a:t>
            </a:r>
          </a:p>
          <a:p>
            <a:pPr algn="l" fontAlgn="base"/>
            <a:endParaRPr lang="fr-FR" sz="2000" b="0" i="0" dirty="0">
              <a:solidFill>
                <a:schemeClr val="bg2">
                  <a:lumMod val="75000"/>
                </a:schemeClr>
              </a:solidFill>
              <a:effectLst/>
              <a:latin typeface="+mj-lt"/>
            </a:endParaRPr>
          </a:p>
          <a:p>
            <a:pPr algn="l" fontAlgn="base"/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De façon détaillée, l'</a:t>
            </a:r>
            <a:r>
              <a:rPr lang="fr-FR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analyse poste par poste</a:t>
            </a:r>
            <a:r>
              <a:rPr lang="fr-FR" sz="2000" b="0" i="0" dirty="0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 de dépense identifie les charges de structure comme un résultat en écart sensible (47 € vs. 16 €, soit + 71 %) par rapport à la  moyenne du référentiel de la catégorie.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A54475-A4F7-4275-8305-3F493C6D8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426" y="1325443"/>
            <a:ext cx="5169288" cy="1028115"/>
          </a:xfrm>
          <a:prstGeom prst="rect">
            <a:avLst/>
          </a:prstGeom>
        </p:spPr>
      </p:pic>
      <p:pic>
        <p:nvPicPr>
          <p:cNvPr id="10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3D1A8E36-9C49-4408-8E50-8D0EF07AA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9"/>
          <a:stretch/>
        </p:blipFill>
        <p:spPr>
          <a:xfrm>
            <a:off x="3811426" y="2382013"/>
            <a:ext cx="5169288" cy="445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75895"/>
      </p:ext>
    </p:extLst>
  </p:cSld>
  <p:clrMapOvr>
    <a:masterClrMapping/>
  </p:clrMapOvr>
</p:sld>
</file>

<file path=ppt/theme/theme1.xml><?xml version="1.0" encoding="utf-8"?>
<a:theme xmlns:a="http://schemas.openxmlformats.org/drawingml/2006/main" name="ATIH Lyon">
  <a:themeElements>
    <a:clrScheme name="Personnalisée 1">
      <a:dk1>
        <a:srgbClr val="4E455D"/>
      </a:dk1>
      <a:lt1>
        <a:sysClr val="window" lastClr="FFFFFF"/>
      </a:lt1>
      <a:dk2>
        <a:srgbClr val="4E455D"/>
      </a:dk2>
      <a:lt2>
        <a:srgbClr val="0095CB"/>
      </a:lt2>
      <a:accent1>
        <a:srgbClr val="55A935"/>
      </a:accent1>
      <a:accent2>
        <a:srgbClr val="E47823"/>
      </a:accent2>
      <a:accent3>
        <a:srgbClr val="4E455D"/>
      </a:accent3>
      <a:accent4>
        <a:srgbClr val="4E455D"/>
      </a:accent4>
      <a:accent5>
        <a:srgbClr val="4E455D"/>
      </a:accent5>
      <a:accent6>
        <a:srgbClr val="4E455D"/>
      </a:accent6>
      <a:hlink>
        <a:srgbClr val="4E455D"/>
      </a:hlink>
      <a:folHlink>
        <a:srgbClr val="4E455D"/>
      </a:folHlink>
    </a:clrScheme>
    <a:fontScheme name="Nouvelle présentation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3">
        <a:dk1>
          <a:srgbClr val="000000"/>
        </a:dk1>
        <a:lt1>
          <a:srgbClr val="FFFFFF"/>
        </a:lt1>
        <a:dk2>
          <a:srgbClr val="453B50"/>
        </a:dk2>
        <a:lt2>
          <a:srgbClr val="453B50"/>
        </a:lt2>
        <a:accent1>
          <a:srgbClr val="BBE0E3"/>
        </a:accent1>
        <a:accent2>
          <a:srgbClr val="1592B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284AA"/>
        </a:accent6>
        <a:hlink>
          <a:srgbClr val="1592B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14">
        <a:dk1>
          <a:srgbClr val="453B50"/>
        </a:dk1>
        <a:lt1>
          <a:srgbClr val="FFFFFF"/>
        </a:lt1>
        <a:dk2>
          <a:srgbClr val="453B50"/>
        </a:dk2>
        <a:lt2>
          <a:srgbClr val="453B50"/>
        </a:lt2>
        <a:accent1>
          <a:srgbClr val="BBE0E3"/>
        </a:accent1>
        <a:accent2>
          <a:srgbClr val="1592BC"/>
        </a:accent2>
        <a:accent3>
          <a:srgbClr val="FFFFFF"/>
        </a:accent3>
        <a:accent4>
          <a:srgbClr val="3A3143"/>
        </a:accent4>
        <a:accent5>
          <a:srgbClr val="DAEDEF"/>
        </a:accent5>
        <a:accent6>
          <a:srgbClr val="1284AA"/>
        </a:accent6>
        <a:hlink>
          <a:srgbClr val="1592B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1725</Words>
  <Application>Microsoft Office PowerPoint</Application>
  <PresentationFormat>Affichage à l'écran (4:3)</PresentationFormat>
  <Paragraphs>179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Arial Bold</vt:lpstr>
      <vt:lpstr>Calibri</vt:lpstr>
      <vt:lpstr>HD9H7XcEP1RvSGnS99uFdro7_customgenially</vt:lpstr>
      <vt:lpstr>Montserrat</vt:lpstr>
      <vt:lpstr>Times</vt:lpstr>
      <vt:lpstr>Times New Roman</vt:lpstr>
      <vt:lpstr>Verdana</vt:lpstr>
      <vt:lpstr>ATIH Lyon</vt:lpstr>
      <vt:lpstr>Pourquoi utiliser le  Retraitement Comptable (RTC) quand on est un établissement de santé</vt:lpstr>
      <vt:lpstr>5 voies possibles</vt:lpstr>
      <vt:lpstr>1 Vous souhaitez connaître le coût de vos activités</vt:lpstr>
      <vt:lpstr>Connaître le coût de vos activités</vt:lpstr>
      <vt:lpstr>Présentation PowerPoint</vt:lpstr>
      <vt:lpstr>Un exemple  Montant des charges directes et indirectes</vt:lpstr>
      <vt:lpstr>2 Vous souhaitez positionner les coûts de votre établissement</vt:lpstr>
      <vt:lpstr>Présentation PowerPoint</vt:lpstr>
      <vt:lpstr>Un exemple</vt:lpstr>
      <vt:lpstr>3 Vous souhaitez maîtriser vos coûts logistiques</vt:lpstr>
      <vt:lpstr>Présentation PowerPoint</vt:lpstr>
      <vt:lpstr>Un exemple</vt:lpstr>
      <vt:lpstr>4 Vous souhaitez évaluer les coûts de nouvelles activités</vt:lpstr>
      <vt:lpstr>Vous souhaitez évaluer les coûts de nouvelles activités</vt:lpstr>
      <vt:lpstr>Présentation PowerPoint</vt:lpstr>
      <vt:lpstr>Un exemple</vt:lpstr>
      <vt:lpstr>5 Vous souhaitez améliorer vos pratiques sur les unités d’œuvre consommées</vt:lpstr>
      <vt:lpstr>Présentation PowerPoint</vt:lpstr>
      <vt:lpstr>Un exemple</vt:lpstr>
      <vt:lpstr>Les 5 points sont abordés dans le guide: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est admodum mirum videre plebemus innumeram mentibus</dc:title>
  <dc:creator>Anne Fraysse</dc:creator>
  <cp:lastModifiedBy>Fabienne PECORARO</cp:lastModifiedBy>
  <cp:revision>68</cp:revision>
  <dcterms:created xsi:type="dcterms:W3CDTF">2012-10-11T08:24:14Z</dcterms:created>
  <dcterms:modified xsi:type="dcterms:W3CDTF">2021-08-26T14:14:08Z</dcterms:modified>
</cp:coreProperties>
</file>