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4074" r:id="rId1"/>
  </p:sldMasterIdLst>
  <p:notesMasterIdLst>
    <p:notesMasterId r:id="rId23"/>
  </p:notesMasterIdLst>
  <p:handoutMasterIdLst>
    <p:handoutMasterId r:id="rId24"/>
  </p:handoutMasterIdLst>
  <p:sldIdLst>
    <p:sldId id="269" r:id="rId2"/>
    <p:sldId id="270" r:id="rId3"/>
    <p:sldId id="299" r:id="rId4"/>
    <p:sldId id="305" r:id="rId5"/>
    <p:sldId id="303" r:id="rId6"/>
    <p:sldId id="316" r:id="rId7"/>
    <p:sldId id="313" r:id="rId8"/>
    <p:sldId id="309" r:id="rId9"/>
    <p:sldId id="317" r:id="rId10"/>
    <p:sldId id="302" r:id="rId11"/>
    <p:sldId id="314" r:id="rId12"/>
    <p:sldId id="315" r:id="rId13"/>
    <p:sldId id="308" r:id="rId14"/>
    <p:sldId id="293" r:id="rId15"/>
    <p:sldId id="277" r:id="rId16"/>
    <p:sldId id="310" r:id="rId17"/>
    <p:sldId id="306" r:id="rId18"/>
    <p:sldId id="311" r:id="rId19"/>
    <p:sldId id="318" r:id="rId20"/>
    <p:sldId id="319" r:id="rId21"/>
    <p:sldId id="275" r:id="rId22"/>
  </p:sldIdLst>
  <p:sldSz cx="9144000" cy="6858000" type="screen4x3"/>
  <p:notesSz cx="9144000" cy="6858000"/>
  <p:defaultTextStyle>
    <a:defPPr>
      <a:defRPr lang="fr-FR"/>
    </a:defPPr>
    <a:lvl1pPr algn="l" rtl="0" eaLnBrk="0" fontAlgn="base" hangingPunct="0">
      <a:spcBef>
        <a:spcPct val="0"/>
      </a:spcBef>
      <a:spcAft>
        <a:spcPct val="0"/>
      </a:spcAft>
      <a:defRPr sz="2400" kern="1200" baseline="-25000">
        <a:solidFill>
          <a:schemeClr val="tx1"/>
        </a:solidFill>
        <a:latin typeface="Times" charset="0"/>
        <a:ea typeface="ＭＳ Ｐゴシック" charset="-128"/>
        <a:cs typeface="+mn-cs"/>
      </a:defRPr>
    </a:lvl1pPr>
    <a:lvl2pPr marL="457200" algn="l" rtl="0" eaLnBrk="0" fontAlgn="base" hangingPunct="0">
      <a:spcBef>
        <a:spcPct val="0"/>
      </a:spcBef>
      <a:spcAft>
        <a:spcPct val="0"/>
      </a:spcAft>
      <a:defRPr sz="2400" kern="1200" baseline="-25000">
        <a:solidFill>
          <a:schemeClr val="tx1"/>
        </a:solidFill>
        <a:latin typeface="Times" charset="0"/>
        <a:ea typeface="ＭＳ Ｐゴシック" charset="-128"/>
        <a:cs typeface="+mn-cs"/>
      </a:defRPr>
    </a:lvl2pPr>
    <a:lvl3pPr marL="914400" algn="l" rtl="0" eaLnBrk="0" fontAlgn="base" hangingPunct="0">
      <a:spcBef>
        <a:spcPct val="0"/>
      </a:spcBef>
      <a:spcAft>
        <a:spcPct val="0"/>
      </a:spcAft>
      <a:defRPr sz="2400" kern="1200" baseline="-25000">
        <a:solidFill>
          <a:schemeClr val="tx1"/>
        </a:solidFill>
        <a:latin typeface="Times" charset="0"/>
        <a:ea typeface="ＭＳ Ｐゴシック" charset="-128"/>
        <a:cs typeface="+mn-cs"/>
      </a:defRPr>
    </a:lvl3pPr>
    <a:lvl4pPr marL="1371600" algn="l" rtl="0" eaLnBrk="0" fontAlgn="base" hangingPunct="0">
      <a:spcBef>
        <a:spcPct val="0"/>
      </a:spcBef>
      <a:spcAft>
        <a:spcPct val="0"/>
      </a:spcAft>
      <a:defRPr sz="2400" kern="1200" baseline="-25000">
        <a:solidFill>
          <a:schemeClr val="tx1"/>
        </a:solidFill>
        <a:latin typeface="Times" charset="0"/>
        <a:ea typeface="ＭＳ Ｐゴシック" charset="-128"/>
        <a:cs typeface="+mn-cs"/>
      </a:defRPr>
    </a:lvl4pPr>
    <a:lvl5pPr marL="1828800" algn="l" rtl="0" eaLnBrk="0" fontAlgn="base" hangingPunct="0">
      <a:spcBef>
        <a:spcPct val="0"/>
      </a:spcBef>
      <a:spcAft>
        <a:spcPct val="0"/>
      </a:spcAft>
      <a:defRPr sz="2400" kern="1200" baseline="-25000">
        <a:solidFill>
          <a:schemeClr val="tx1"/>
        </a:solidFill>
        <a:latin typeface="Times" charset="0"/>
        <a:ea typeface="ＭＳ Ｐゴシック" charset="-128"/>
        <a:cs typeface="+mn-cs"/>
      </a:defRPr>
    </a:lvl5pPr>
    <a:lvl6pPr marL="2286000" algn="l" defTabSz="914400" rtl="0" eaLnBrk="1" latinLnBrk="0" hangingPunct="1">
      <a:defRPr sz="2400" kern="1200" baseline="-25000">
        <a:solidFill>
          <a:schemeClr val="tx1"/>
        </a:solidFill>
        <a:latin typeface="Times" charset="0"/>
        <a:ea typeface="ＭＳ Ｐゴシック" charset="-128"/>
        <a:cs typeface="+mn-cs"/>
      </a:defRPr>
    </a:lvl6pPr>
    <a:lvl7pPr marL="2743200" algn="l" defTabSz="914400" rtl="0" eaLnBrk="1" latinLnBrk="0" hangingPunct="1">
      <a:defRPr sz="2400" kern="1200" baseline="-25000">
        <a:solidFill>
          <a:schemeClr val="tx1"/>
        </a:solidFill>
        <a:latin typeface="Times" charset="0"/>
        <a:ea typeface="ＭＳ Ｐゴシック" charset="-128"/>
        <a:cs typeface="+mn-cs"/>
      </a:defRPr>
    </a:lvl7pPr>
    <a:lvl8pPr marL="3200400" algn="l" defTabSz="914400" rtl="0" eaLnBrk="1" latinLnBrk="0" hangingPunct="1">
      <a:defRPr sz="2400" kern="1200" baseline="-25000">
        <a:solidFill>
          <a:schemeClr val="tx1"/>
        </a:solidFill>
        <a:latin typeface="Times" charset="0"/>
        <a:ea typeface="ＭＳ Ｐゴシック" charset="-128"/>
        <a:cs typeface="+mn-cs"/>
      </a:defRPr>
    </a:lvl8pPr>
    <a:lvl9pPr marL="3657600" algn="l" defTabSz="914400" rtl="0" eaLnBrk="1" latinLnBrk="0" hangingPunct="1">
      <a:defRPr sz="2400" kern="1200" baseline="-25000">
        <a:solidFill>
          <a:schemeClr val="tx1"/>
        </a:solidFill>
        <a:latin typeface="Times"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ylvain DEVANT" initials="SD" lastIdx="4" clrIdx="0">
    <p:extLst>
      <p:ext uri="{19B8F6BF-5375-455C-9EA6-DF929625EA0E}">
        <p15:presenceInfo xmlns:p15="http://schemas.microsoft.com/office/powerpoint/2012/main" userId="S-1-5-21-1482476501-308236825-725345543-209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11" autoAdjust="0"/>
    <p:restoredTop sz="94660"/>
  </p:normalViewPr>
  <p:slideViewPr>
    <p:cSldViewPr snapToGrid="0" snapToObjects="1">
      <p:cViewPr varScale="1">
        <p:scale>
          <a:sx n="110" d="100"/>
          <a:sy n="110" d="100"/>
        </p:scale>
        <p:origin x="1032"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1" d="100"/>
          <a:sy n="71" d="100"/>
        </p:scale>
        <p:origin x="-1686" y="-9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fld id="{DBEDADC3-9563-5F44-997C-5D64BD60165A}" type="datetimeFigureOut">
              <a:rPr lang="fr-FR" smtClean="0"/>
              <a:t>26/08/2021</a:t>
            </a:fld>
            <a:endParaRPr lang="fr-FR"/>
          </a:p>
        </p:txBody>
      </p:sp>
      <p:sp>
        <p:nvSpPr>
          <p:cNvPr id="4" name="Espace réservé du pied de page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fld id="{46DD47BC-570C-7F46-BF6B-2F130F1F821D}" type="slidenum">
              <a:rPr lang="fr-FR" smtClean="0"/>
              <a:t>‹N°›</a:t>
            </a:fld>
            <a:endParaRPr lang="fr-FR"/>
          </a:p>
        </p:txBody>
      </p:sp>
    </p:spTree>
    <p:extLst>
      <p:ext uri="{BB962C8B-B14F-4D97-AF65-F5344CB8AC3E}">
        <p14:creationId xmlns:p14="http://schemas.microsoft.com/office/powerpoint/2010/main" val="1993071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4AD161BE-C88E-0F4F-84BC-663915E1FAAF}" type="datetimeFigureOut">
              <a:rPr lang="fr-FR" smtClean="0"/>
              <a:t>26/08/2021</a:t>
            </a:fld>
            <a:endParaRPr lang="fr-FR"/>
          </a:p>
        </p:txBody>
      </p:sp>
      <p:sp>
        <p:nvSpPr>
          <p:cNvPr id="4" name="Espace réservé de l'image des diapositives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6BB306DF-24CA-9B44-84A2-51D049C2E8CF}" type="slidenum">
              <a:rPr lang="fr-FR" smtClean="0"/>
              <a:t>‹N°›</a:t>
            </a:fld>
            <a:endParaRPr lang="fr-FR"/>
          </a:p>
        </p:txBody>
      </p:sp>
    </p:spTree>
    <p:extLst>
      <p:ext uri="{BB962C8B-B14F-4D97-AF65-F5344CB8AC3E}">
        <p14:creationId xmlns:p14="http://schemas.microsoft.com/office/powerpoint/2010/main" val="422953601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Line 8"/>
          <p:cNvSpPr>
            <a:spLocks noChangeShapeType="1"/>
          </p:cNvSpPr>
          <p:nvPr/>
        </p:nvSpPr>
        <p:spPr bwMode="auto">
          <a:xfrm>
            <a:off x="2362200" y="1238250"/>
            <a:ext cx="57912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endParaRPr lang="fr-FR"/>
          </a:p>
        </p:txBody>
      </p:sp>
      <p:sp>
        <p:nvSpPr>
          <p:cNvPr id="6" name="Line 50"/>
          <p:cNvSpPr>
            <a:spLocks noChangeShapeType="1"/>
          </p:cNvSpPr>
          <p:nvPr/>
        </p:nvSpPr>
        <p:spPr bwMode="auto">
          <a:xfrm rot="16200000">
            <a:off x="6249194" y="3123406"/>
            <a:ext cx="38100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endParaRPr lang="fr-FR"/>
          </a:p>
        </p:txBody>
      </p:sp>
      <p:sp>
        <p:nvSpPr>
          <p:cNvPr id="7" name="Line 60"/>
          <p:cNvSpPr>
            <a:spLocks noChangeShapeType="1"/>
          </p:cNvSpPr>
          <p:nvPr/>
        </p:nvSpPr>
        <p:spPr bwMode="auto">
          <a:xfrm>
            <a:off x="152400" y="6629400"/>
            <a:ext cx="8763000" cy="0"/>
          </a:xfrm>
          <a:prstGeom prst="line">
            <a:avLst/>
          </a:prstGeom>
          <a:noFill/>
          <a:ln w="38862">
            <a:solidFill>
              <a:srgbClr val="DD994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endParaRPr lang="fr-FR"/>
          </a:p>
        </p:txBody>
      </p:sp>
      <p:sp>
        <p:nvSpPr>
          <p:cNvPr id="8" name="Line 61"/>
          <p:cNvSpPr>
            <a:spLocks noChangeShapeType="1"/>
          </p:cNvSpPr>
          <p:nvPr/>
        </p:nvSpPr>
        <p:spPr bwMode="auto">
          <a:xfrm rot="16200000">
            <a:off x="5695950" y="3429000"/>
            <a:ext cx="6400800" cy="0"/>
          </a:xfrm>
          <a:prstGeom prst="line">
            <a:avLst/>
          </a:prstGeom>
          <a:noFill/>
          <a:ln w="38862">
            <a:solidFill>
              <a:srgbClr val="DD994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endParaRPr lang="fr-FR"/>
          </a:p>
        </p:txBody>
      </p:sp>
      <p:sp>
        <p:nvSpPr>
          <p:cNvPr id="9" name="Line 62"/>
          <p:cNvSpPr>
            <a:spLocks noChangeShapeType="1"/>
          </p:cNvSpPr>
          <p:nvPr/>
        </p:nvSpPr>
        <p:spPr bwMode="auto">
          <a:xfrm>
            <a:off x="228600" y="6705600"/>
            <a:ext cx="8763000" cy="0"/>
          </a:xfrm>
          <a:prstGeom prst="line">
            <a:avLst/>
          </a:prstGeom>
          <a:noFill/>
          <a:ln w="38862">
            <a:solidFill>
              <a:srgbClr val="86B54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endParaRPr lang="fr-FR"/>
          </a:p>
        </p:txBody>
      </p:sp>
      <p:sp>
        <p:nvSpPr>
          <p:cNvPr id="10" name="Line 63"/>
          <p:cNvSpPr>
            <a:spLocks noChangeShapeType="1"/>
          </p:cNvSpPr>
          <p:nvPr/>
        </p:nvSpPr>
        <p:spPr bwMode="auto">
          <a:xfrm>
            <a:off x="304800" y="6781800"/>
            <a:ext cx="87630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endParaRPr lang="fr-FR"/>
          </a:p>
        </p:txBody>
      </p:sp>
      <p:sp>
        <p:nvSpPr>
          <p:cNvPr id="11" name="Line 64"/>
          <p:cNvSpPr>
            <a:spLocks noChangeShapeType="1"/>
          </p:cNvSpPr>
          <p:nvPr/>
        </p:nvSpPr>
        <p:spPr bwMode="auto">
          <a:xfrm rot="16200000">
            <a:off x="5772150" y="3505200"/>
            <a:ext cx="6400800" cy="0"/>
          </a:xfrm>
          <a:prstGeom prst="line">
            <a:avLst/>
          </a:prstGeom>
          <a:noFill/>
          <a:ln w="38862">
            <a:solidFill>
              <a:srgbClr val="86B54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endParaRPr lang="fr-FR"/>
          </a:p>
        </p:txBody>
      </p:sp>
      <p:sp>
        <p:nvSpPr>
          <p:cNvPr id="12" name="Line 65"/>
          <p:cNvSpPr>
            <a:spLocks noChangeShapeType="1"/>
          </p:cNvSpPr>
          <p:nvPr/>
        </p:nvSpPr>
        <p:spPr bwMode="auto">
          <a:xfrm rot="16200000">
            <a:off x="5848350" y="3581400"/>
            <a:ext cx="64008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endParaRPr lang="fr-FR"/>
          </a:p>
        </p:txBody>
      </p:sp>
      <p:sp>
        <p:nvSpPr>
          <p:cNvPr id="8194" name="Rectangle 2"/>
          <p:cNvSpPr>
            <a:spLocks noGrp="1" noChangeArrowheads="1"/>
          </p:cNvSpPr>
          <p:nvPr>
            <p:ph type="ctrTitle"/>
          </p:nvPr>
        </p:nvSpPr>
        <p:spPr>
          <a:xfrm>
            <a:off x="2324100" y="1766046"/>
            <a:ext cx="4724400" cy="927847"/>
          </a:xfrm>
        </p:spPr>
        <p:txBody>
          <a:bodyPr/>
          <a:lstStyle>
            <a:lvl1pPr>
              <a:defRPr sz="2800" b="0">
                <a:solidFill>
                  <a:srgbClr val="02A7D5"/>
                </a:solidFill>
              </a:defRPr>
            </a:lvl1pPr>
          </a:lstStyle>
          <a:p>
            <a:pPr lvl="0"/>
            <a:r>
              <a:rPr lang="fr-FR" noProof="0"/>
              <a:t>Modifiez le style du titre</a:t>
            </a:r>
            <a:endParaRPr lang="fr-FR" noProof="0" dirty="0"/>
          </a:p>
        </p:txBody>
      </p:sp>
      <p:sp>
        <p:nvSpPr>
          <p:cNvPr id="8205" name="Rectangle 13"/>
          <p:cNvSpPr>
            <a:spLocks noGrp="1" noChangeArrowheads="1"/>
          </p:cNvSpPr>
          <p:nvPr>
            <p:ph type="subTitle" idx="1"/>
          </p:nvPr>
        </p:nvSpPr>
        <p:spPr>
          <a:xfrm>
            <a:off x="2324100" y="3749486"/>
            <a:ext cx="5486401" cy="1279714"/>
          </a:xfrm>
        </p:spPr>
        <p:txBody>
          <a:bodyPr anchor="b"/>
          <a:lstStyle>
            <a:lvl1pPr marL="0" marR="0" indent="0" algn="l" defTabSz="914400" rtl="0" eaLnBrk="1" fontAlgn="base" latinLnBrk="0" hangingPunct="1">
              <a:lnSpc>
                <a:spcPct val="100000"/>
              </a:lnSpc>
              <a:spcBef>
                <a:spcPct val="20000"/>
              </a:spcBef>
              <a:spcAft>
                <a:spcPct val="0"/>
              </a:spcAft>
              <a:buClrTx/>
              <a:buSzTx/>
              <a:buFontTx/>
              <a:buNone/>
              <a:tabLst/>
              <a:defRPr sz="2000" b="1" baseline="0">
                <a:solidFill>
                  <a:schemeClr val="accent3"/>
                </a:solidFill>
              </a:defRPr>
            </a:lvl1pPr>
          </a:lstStyle>
          <a:p>
            <a:pPr lvl="0"/>
            <a:r>
              <a:rPr lang="fr-FR" noProof="0"/>
              <a:t>Modifiez le style des sous-titres du masque</a:t>
            </a:r>
            <a:endParaRPr lang="fr-FR" noProof="0" dirty="0"/>
          </a:p>
        </p:txBody>
      </p:sp>
      <p:sp>
        <p:nvSpPr>
          <p:cNvPr id="16" name="Line 8"/>
          <p:cNvSpPr>
            <a:spLocks noChangeShapeType="1"/>
          </p:cNvSpPr>
          <p:nvPr/>
        </p:nvSpPr>
        <p:spPr bwMode="auto">
          <a:xfrm>
            <a:off x="2362200" y="1238250"/>
            <a:ext cx="57912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17" name="Line 50"/>
          <p:cNvSpPr>
            <a:spLocks noChangeShapeType="1"/>
          </p:cNvSpPr>
          <p:nvPr/>
        </p:nvSpPr>
        <p:spPr bwMode="auto">
          <a:xfrm rot="16200000">
            <a:off x="6249194" y="3123406"/>
            <a:ext cx="38100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18" name="Line 60"/>
          <p:cNvSpPr>
            <a:spLocks noChangeShapeType="1"/>
          </p:cNvSpPr>
          <p:nvPr/>
        </p:nvSpPr>
        <p:spPr bwMode="auto">
          <a:xfrm>
            <a:off x="152400" y="6629400"/>
            <a:ext cx="8763000" cy="0"/>
          </a:xfrm>
          <a:prstGeom prst="line">
            <a:avLst/>
          </a:prstGeom>
          <a:noFill/>
          <a:ln w="38862">
            <a:solidFill>
              <a:srgbClr val="E478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19" name="Line 61"/>
          <p:cNvSpPr>
            <a:spLocks noChangeShapeType="1"/>
          </p:cNvSpPr>
          <p:nvPr/>
        </p:nvSpPr>
        <p:spPr bwMode="auto">
          <a:xfrm rot="16200000">
            <a:off x="5695950" y="3429000"/>
            <a:ext cx="6400800" cy="0"/>
          </a:xfrm>
          <a:prstGeom prst="line">
            <a:avLst/>
          </a:prstGeom>
          <a:noFill/>
          <a:ln w="38862">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20" name="Line 62"/>
          <p:cNvSpPr>
            <a:spLocks noChangeShapeType="1"/>
          </p:cNvSpPr>
          <p:nvPr/>
        </p:nvSpPr>
        <p:spPr bwMode="auto">
          <a:xfrm>
            <a:off x="228600" y="6705600"/>
            <a:ext cx="8763000" cy="0"/>
          </a:xfrm>
          <a:prstGeom prst="line">
            <a:avLst/>
          </a:prstGeom>
          <a:noFill/>
          <a:ln w="38862">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21" name="Line 63"/>
          <p:cNvSpPr>
            <a:spLocks noChangeShapeType="1"/>
          </p:cNvSpPr>
          <p:nvPr/>
        </p:nvSpPr>
        <p:spPr bwMode="auto">
          <a:xfrm>
            <a:off x="304800" y="6781800"/>
            <a:ext cx="87630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22" name="Line 64"/>
          <p:cNvSpPr>
            <a:spLocks noChangeShapeType="1"/>
          </p:cNvSpPr>
          <p:nvPr/>
        </p:nvSpPr>
        <p:spPr bwMode="auto">
          <a:xfrm rot="16200000">
            <a:off x="5772150" y="3505200"/>
            <a:ext cx="6400800" cy="0"/>
          </a:xfrm>
          <a:prstGeom prst="line">
            <a:avLst/>
          </a:prstGeom>
          <a:noFill/>
          <a:ln w="38862">
            <a:solidFill>
              <a:srgbClr val="55A93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23" name="Line 65"/>
          <p:cNvSpPr>
            <a:spLocks noChangeShapeType="1"/>
          </p:cNvSpPr>
          <p:nvPr/>
        </p:nvSpPr>
        <p:spPr bwMode="auto">
          <a:xfrm rot="16200000">
            <a:off x="5848350" y="3581400"/>
            <a:ext cx="64008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pic>
        <p:nvPicPr>
          <p:cNvPr id="24" name="Image 19" descr="logo-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0513" y="673100"/>
            <a:ext cx="1328737"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Line 8"/>
          <p:cNvSpPr>
            <a:spLocks noChangeShapeType="1"/>
          </p:cNvSpPr>
          <p:nvPr/>
        </p:nvSpPr>
        <p:spPr bwMode="auto">
          <a:xfrm>
            <a:off x="2362200" y="1238250"/>
            <a:ext cx="57912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27" name="Line 50"/>
          <p:cNvSpPr>
            <a:spLocks noChangeShapeType="1"/>
          </p:cNvSpPr>
          <p:nvPr/>
        </p:nvSpPr>
        <p:spPr bwMode="auto">
          <a:xfrm rot="16200000">
            <a:off x="6249194" y="3123406"/>
            <a:ext cx="38100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28" name="Line 60"/>
          <p:cNvSpPr>
            <a:spLocks noChangeShapeType="1"/>
          </p:cNvSpPr>
          <p:nvPr/>
        </p:nvSpPr>
        <p:spPr bwMode="auto">
          <a:xfrm>
            <a:off x="152400" y="6629400"/>
            <a:ext cx="8763000" cy="0"/>
          </a:xfrm>
          <a:prstGeom prst="line">
            <a:avLst/>
          </a:prstGeom>
          <a:noFill/>
          <a:ln w="38862">
            <a:solidFill>
              <a:srgbClr val="E478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29" name="Line 61"/>
          <p:cNvSpPr>
            <a:spLocks noChangeShapeType="1"/>
          </p:cNvSpPr>
          <p:nvPr/>
        </p:nvSpPr>
        <p:spPr bwMode="auto">
          <a:xfrm rot="16200000">
            <a:off x="5695950" y="3429000"/>
            <a:ext cx="6400800" cy="0"/>
          </a:xfrm>
          <a:prstGeom prst="line">
            <a:avLst/>
          </a:prstGeom>
          <a:noFill/>
          <a:ln w="38862">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30" name="Line 62"/>
          <p:cNvSpPr>
            <a:spLocks noChangeShapeType="1"/>
          </p:cNvSpPr>
          <p:nvPr/>
        </p:nvSpPr>
        <p:spPr bwMode="auto">
          <a:xfrm>
            <a:off x="228600" y="6705600"/>
            <a:ext cx="8763000" cy="0"/>
          </a:xfrm>
          <a:prstGeom prst="line">
            <a:avLst/>
          </a:prstGeom>
          <a:noFill/>
          <a:ln w="38862">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31" name="Line 63"/>
          <p:cNvSpPr>
            <a:spLocks noChangeShapeType="1"/>
          </p:cNvSpPr>
          <p:nvPr/>
        </p:nvSpPr>
        <p:spPr bwMode="auto">
          <a:xfrm>
            <a:off x="304800" y="6781800"/>
            <a:ext cx="87630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32" name="Line 64"/>
          <p:cNvSpPr>
            <a:spLocks noChangeShapeType="1"/>
          </p:cNvSpPr>
          <p:nvPr/>
        </p:nvSpPr>
        <p:spPr bwMode="auto">
          <a:xfrm rot="16200000">
            <a:off x="5772150" y="3505200"/>
            <a:ext cx="6400800" cy="0"/>
          </a:xfrm>
          <a:prstGeom prst="line">
            <a:avLst/>
          </a:prstGeom>
          <a:noFill/>
          <a:ln w="38862">
            <a:solidFill>
              <a:srgbClr val="55A93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33" name="Line 65"/>
          <p:cNvSpPr>
            <a:spLocks noChangeShapeType="1"/>
          </p:cNvSpPr>
          <p:nvPr/>
        </p:nvSpPr>
        <p:spPr bwMode="auto">
          <a:xfrm rot="16200000">
            <a:off x="5848350" y="3581400"/>
            <a:ext cx="6400800" cy="0"/>
          </a:xfrm>
          <a:prstGeom prst="line">
            <a:avLst/>
          </a:prstGeom>
          <a:noFill/>
          <a:ln w="38862">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36" name="Line 8"/>
          <p:cNvSpPr>
            <a:spLocks noChangeShapeType="1"/>
          </p:cNvSpPr>
          <p:nvPr/>
        </p:nvSpPr>
        <p:spPr bwMode="auto">
          <a:xfrm>
            <a:off x="2362200" y="1238250"/>
            <a:ext cx="57912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37" name="Line 50"/>
          <p:cNvSpPr>
            <a:spLocks noChangeShapeType="1"/>
          </p:cNvSpPr>
          <p:nvPr/>
        </p:nvSpPr>
        <p:spPr bwMode="auto">
          <a:xfrm rot="16200000">
            <a:off x="6249194" y="3123406"/>
            <a:ext cx="38100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38" name="Line 60"/>
          <p:cNvSpPr>
            <a:spLocks noChangeShapeType="1"/>
          </p:cNvSpPr>
          <p:nvPr/>
        </p:nvSpPr>
        <p:spPr bwMode="auto">
          <a:xfrm>
            <a:off x="152400" y="6629400"/>
            <a:ext cx="8763000" cy="0"/>
          </a:xfrm>
          <a:prstGeom prst="line">
            <a:avLst/>
          </a:prstGeom>
          <a:noFill/>
          <a:ln w="38862">
            <a:solidFill>
              <a:srgbClr val="E478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39" name="Line 61"/>
          <p:cNvSpPr>
            <a:spLocks noChangeShapeType="1"/>
          </p:cNvSpPr>
          <p:nvPr/>
        </p:nvSpPr>
        <p:spPr bwMode="auto">
          <a:xfrm rot="16200000">
            <a:off x="5695950" y="3429000"/>
            <a:ext cx="6400800" cy="0"/>
          </a:xfrm>
          <a:prstGeom prst="line">
            <a:avLst/>
          </a:prstGeom>
          <a:noFill/>
          <a:ln w="38862">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40" name="Line 62"/>
          <p:cNvSpPr>
            <a:spLocks noChangeShapeType="1"/>
          </p:cNvSpPr>
          <p:nvPr/>
        </p:nvSpPr>
        <p:spPr bwMode="auto">
          <a:xfrm>
            <a:off x="228600" y="6705600"/>
            <a:ext cx="8763000" cy="0"/>
          </a:xfrm>
          <a:prstGeom prst="line">
            <a:avLst/>
          </a:prstGeom>
          <a:noFill/>
          <a:ln w="38862">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41" name="Line 63"/>
          <p:cNvSpPr>
            <a:spLocks noChangeShapeType="1"/>
          </p:cNvSpPr>
          <p:nvPr/>
        </p:nvSpPr>
        <p:spPr bwMode="auto">
          <a:xfrm>
            <a:off x="304800" y="6781800"/>
            <a:ext cx="87630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42" name="Line 64"/>
          <p:cNvSpPr>
            <a:spLocks noChangeShapeType="1"/>
          </p:cNvSpPr>
          <p:nvPr/>
        </p:nvSpPr>
        <p:spPr bwMode="auto">
          <a:xfrm rot="16200000">
            <a:off x="5772150" y="3505200"/>
            <a:ext cx="6400800" cy="0"/>
          </a:xfrm>
          <a:prstGeom prst="line">
            <a:avLst/>
          </a:prstGeom>
          <a:noFill/>
          <a:ln w="38862">
            <a:solidFill>
              <a:srgbClr val="55A93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43" name="Line 65"/>
          <p:cNvSpPr>
            <a:spLocks noChangeShapeType="1"/>
          </p:cNvSpPr>
          <p:nvPr/>
        </p:nvSpPr>
        <p:spPr bwMode="auto">
          <a:xfrm rot="16200000">
            <a:off x="5848350" y="3581400"/>
            <a:ext cx="6400800" cy="0"/>
          </a:xfrm>
          <a:prstGeom prst="line">
            <a:avLst/>
          </a:prstGeom>
          <a:noFill/>
          <a:ln w="38862">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46" name="Line 8"/>
          <p:cNvSpPr>
            <a:spLocks noChangeShapeType="1"/>
          </p:cNvSpPr>
          <p:nvPr/>
        </p:nvSpPr>
        <p:spPr bwMode="auto">
          <a:xfrm>
            <a:off x="2362200" y="1238250"/>
            <a:ext cx="57912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47" name="Line 50"/>
          <p:cNvSpPr>
            <a:spLocks noChangeShapeType="1"/>
          </p:cNvSpPr>
          <p:nvPr/>
        </p:nvSpPr>
        <p:spPr bwMode="auto">
          <a:xfrm rot="16200000">
            <a:off x="6249194" y="3123406"/>
            <a:ext cx="38100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48" name="Line 60"/>
          <p:cNvSpPr>
            <a:spLocks noChangeShapeType="1"/>
          </p:cNvSpPr>
          <p:nvPr/>
        </p:nvSpPr>
        <p:spPr bwMode="auto">
          <a:xfrm>
            <a:off x="152400" y="6629400"/>
            <a:ext cx="8763000" cy="0"/>
          </a:xfrm>
          <a:prstGeom prst="line">
            <a:avLst/>
          </a:prstGeom>
          <a:noFill/>
          <a:ln w="38862">
            <a:solidFill>
              <a:srgbClr val="E478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49" name="Line 61"/>
          <p:cNvSpPr>
            <a:spLocks noChangeShapeType="1"/>
          </p:cNvSpPr>
          <p:nvPr/>
        </p:nvSpPr>
        <p:spPr bwMode="auto">
          <a:xfrm rot="16200000">
            <a:off x="5695950" y="3429000"/>
            <a:ext cx="6400800" cy="0"/>
          </a:xfrm>
          <a:prstGeom prst="line">
            <a:avLst/>
          </a:prstGeom>
          <a:noFill/>
          <a:ln w="38862">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50" name="Line 62"/>
          <p:cNvSpPr>
            <a:spLocks noChangeShapeType="1"/>
          </p:cNvSpPr>
          <p:nvPr/>
        </p:nvSpPr>
        <p:spPr bwMode="auto">
          <a:xfrm>
            <a:off x="228600" y="6705600"/>
            <a:ext cx="8763000" cy="0"/>
          </a:xfrm>
          <a:prstGeom prst="line">
            <a:avLst/>
          </a:prstGeom>
          <a:noFill/>
          <a:ln w="38862">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51" name="Line 63"/>
          <p:cNvSpPr>
            <a:spLocks noChangeShapeType="1"/>
          </p:cNvSpPr>
          <p:nvPr/>
        </p:nvSpPr>
        <p:spPr bwMode="auto">
          <a:xfrm>
            <a:off x="304800" y="6781800"/>
            <a:ext cx="87630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52" name="Line 64"/>
          <p:cNvSpPr>
            <a:spLocks noChangeShapeType="1"/>
          </p:cNvSpPr>
          <p:nvPr/>
        </p:nvSpPr>
        <p:spPr bwMode="auto">
          <a:xfrm rot="16200000">
            <a:off x="5772150" y="3505200"/>
            <a:ext cx="6400800" cy="0"/>
          </a:xfrm>
          <a:prstGeom prst="line">
            <a:avLst/>
          </a:prstGeom>
          <a:noFill/>
          <a:ln w="38862">
            <a:solidFill>
              <a:srgbClr val="55A93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53" name="Line 65"/>
          <p:cNvSpPr>
            <a:spLocks noChangeShapeType="1"/>
          </p:cNvSpPr>
          <p:nvPr/>
        </p:nvSpPr>
        <p:spPr bwMode="auto">
          <a:xfrm rot="16200000">
            <a:off x="5848350" y="3581400"/>
            <a:ext cx="6400800" cy="0"/>
          </a:xfrm>
          <a:prstGeom prst="line">
            <a:avLst/>
          </a:prstGeom>
          <a:noFill/>
          <a:ln w="38862">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56" name="Line 8"/>
          <p:cNvSpPr>
            <a:spLocks noChangeShapeType="1"/>
          </p:cNvSpPr>
          <p:nvPr/>
        </p:nvSpPr>
        <p:spPr bwMode="auto">
          <a:xfrm>
            <a:off x="2362200" y="1238250"/>
            <a:ext cx="57912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57" name="Line 50"/>
          <p:cNvSpPr>
            <a:spLocks noChangeShapeType="1"/>
          </p:cNvSpPr>
          <p:nvPr/>
        </p:nvSpPr>
        <p:spPr bwMode="auto">
          <a:xfrm rot="16200000">
            <a:off x="6249194" y="3123406"/>
            <a:ext cx="38100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58" name="Line 60"/>
          <p:cNvSpPr>
            <a:spLocks noChangeShapeType="1"/>
          </p:cNvSpPr>
          <p:nvPr/>
        </p:nvSpPr>
        <p:spPr bwMode="auto">
          <a:xfrm>
            <a:off x="152400" y="6629400"/>
            <a:ext cx="8763000" cy="0"/>
          </a:xfrm>
          <a:prstGeom prst="line">
            <a:avLst/>
          </a:prstGeom>
          <a:noFill/>
          <a:ln w="38862">
            <a:solidFill>
              <a:srgbClr val="E478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59" name="Line 61"/>
          <p:cNvSpPr>
            <a:spLocks noChangeShapeType="1"/>
          </p:cNvSpPr>
          <p:nvPr/>
        </p:nvSpPr>
        <p:spPr bwMode="auto">
          <a:xfrm rot="16200000">
            <a:off x="5695950" y="3429000"/>
            <a:ext cx="6400800" cy="0"/>
          </a:xfrm>
          <a:prstGeom prst="line">
            <a:avLst/>
          </a:prstGeom>
          <a:noFill/>
          <a:ln w="38862">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60" name="Line 62"/>
          <p:cNvSpPr>
            <a:spLocks noChangeShapeType="1"/>
          </p:cNvSpPr>
          <p:nvPr/>
        </p:nvSpPr>
        <p:spPr bwMode="auto">
          <a:xfrm>
            <a:off x="228600" y="6705600"/>
            <a:ext cx="8763000" cy="0"/>
          </a:xfrm>
          <a:prstGeom prst="line">
            <a:avLst/>
          </a:prstGeom>
          <a:noFill/>
          <a:ln w="38862">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61" name="Line 63"/>
          <p:cNvSpPr>
            <a:spLocks noChangeShapeType="1"/>
          </p:cNvSpPr>
          <p:nvPr/>
        </p:nvSpPr>
        <p:spPr bwMode="auto">
          <a:xfrm>
            <a:off x="304800" y="6781800"/>
            <a:ext cx="87630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62" name="Line 64"/>
          <p:cNvSpPr>
            <a:spLocks noChangeShapeType="1"/>
          </p:cNvSpPr>
          <p:nvPr/>
        </p:nvSpPr>
        <p:spPr bwMode="auto">
          <a:xfrm rot="16200000">
            <a:off x="5772150" y="3505200"/>
            <a:ext cx="6400800" cy="0"/>
          </a:xfrm>
          <a:prstGeom prst="line">
            <a:avLst/>
          </a:prstGeom>
          <a:noFill/>
          <a:ln w="38862">
            <a:solidFill>
              <a:srgbClr val="55A93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63" name="Line 65"/>
          <p:cNvSpPr>
            <a:spLocks noChangeShapeType="1"/>
          </p:cNvSpPr>
          <p:nvPr/>
        </p:nvSpPr>
        <p:spPr bwMode="auto">
          <a:xfrm rot="16200000">
            <a:off x="5848350" y="3581400"/>
            <a:ext cx="6400800" cy="0"/>
          </a:xfrm>
          <a:prstGeom prst="line">
            <a:avLst/>
          </a:prstGeom>
          <a:noFill/>
          <a:ln w="38862">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64" name="Rectangle 6"/>
          <p:cNvSpPr>
            <a:spLocks noGrp="1" noChangeArrowheads="1"/>
          </p:cNvSpPr>
          <p:nvPr>
            <p:ph type="sldNum" sz="quarter" idx="10"/>
          </p:nvPr>
        </p:nvSpPr>
        <p:spPr>
          <a:xfrm>
            <a:off x="7010400" y="6324600"/>
            <a:ext cx="1676400" cy="400050"/>
          </a:xfrm>
        </p:spPr>
        <p:txBody>
          <a:bodyPr/>
          <a:lstStyle>
            <a:lvl1pPr>
              <a:defRPr/>
            </a:lvl1pPr>
          </a:lstStyle>
          <a:p>
            <a:pPr>
              <a:defRPr/>
            </a:pPr>
            <a:fld id="{1906F8B4-365A-46F3-9C5C-7889764C9AFB}" type="slidenum">
              <a:rPr lang="fr-FR" smtClean="0"/>
              <a:pPr>
                <a:defRPr/>
              </a:pPr>
              <a:t>‹N°›</a:t>
            </a:fld>
            <a:endParaRPr lang="fr-FR" dirty="0"/>
          </a:p>
        </p:txBody>
      </p:sp>
      <p:sp>
        <p:nvSpPr>
          <p:cNvPr id="65" name="Rectangle 38"/>
          <p:cNvSpPr>
            <a:spLocks noGrp="1" noChangeArrowheads="1"/>
          </p:cNvSpPr>
          <p:nvPr>
            <p:ph type="dt" sz="half" idx="11"/>
          </p:nvPr>
        </p:nvSpPr>
        <p:spPr>
          <a:xfrm>
            <a:off x="2362200" y="6324600"/>
            <a:ext cx="1524000" cy="457200"/>
          </a:xfrm>
        </p:spPr>
        <p:txBody>
          <a:bodyPr/>
          <a:lstStyle>
            <a:lvl1pPr>
              <a:defRPr>
                <a:solidFill>
                  <a:srgbClr val="433E4F"/>
                </a:solidFill>
                <a:latin typeface="+mn-lt"/>
              </a:defRPr>
            </a:lvl1pPr>
          </a:lstStyle>
          <a:p>
            <a:pPr>
              <a:defRPr/>
            </a:pPr>
            <a:endParaRPr lang="fr-FR" dirty="0"/>
          </a:p>
        </p:txBody>
      </p:sp>
      <p:sp>
        <p:nvSpPr>
          <p:cNvPr id="66" name="Rectangle 39"/>
          <p:cNvSpPr>
            <a:spLocks noGrp="1" noChangeArrowheads="1"/>
          </p:cNvSpPr>
          <p:nvPr>
            <p:ph type="ftr" sz="quarter" idx="12"/>
          </p:nvPr>
        </p:nvSpPr>
        <p:spPr>
          <a:xfrm>
            <a:off x="4038600" y="6324600"/>
            <a:ext cx="2895600" cy="457200"/>
          </a:xfrm>
          <a:prstGeom prst="rect">
            <a:avLst/>
          </a:prstGeom>
        </p:spPr>
        <p:txBody>
          <a:bodyPr/>
          <a:lstStyle>
            <a:lvl1pPr>
              <a:defRPr sz="900" baseline="0">
                <a:latin typeface="+mn-lt"/>
                <a:ea typeface="ＭＳ Ｐゴシック" charset="-128"/>
                <a:cs typeface="+mn-cs"/>
              </a:defRPr>
            </a:lvl1pPr>
          </a:lstStyle>
          <a:p>
            <a:pPr>
              <a:defRPr/>
            </a:pPr>
            <a:endParaRPr lang="fr-FR" dirty="0"/>
          </a:p>
        </p:txBody>
      </p:sp>
      <p:pic>
        <p:nvPicPr>
          <p:cNvPr id="67" name="Image 19" descr="logo-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0513" y="673100"/>
            <a:ext cx="1328737"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 name="Picture 2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867400"/>
            <a:ext cx="1371600" cy="60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69" name="Line 8"/>
          <p:cNvSpPr>
            <a:spLocks noChangeShapeType="1"/>
          </p:cNvSpPr>
          <p:nvPr/>
        </p:nvSpPr>
        <p:spPr bwMode="auto">
          <a:xfrm>
            <a:off x="2362200" y="1238250"/>
            <a:ext cx="57912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70" name="Line 50"/>
          <p:cNvSpPr>
            <a:spLocks noChangeShapeType="1"/>
          </p:cNvSpPr>
          <p:nvPr/>
        </p:nvSpPr>
        <p:spPr bwMode="auto">
          <a:xfrm rot="16200000">
            <a:off x="6249194" y="3123406"/>
            <a:ext cx="38100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72" name="Line 60"/>
          <p:cNvSpPr>
            <a:spLocks noChangeShapeType="1"/>
          </p:cNvSpPr>
          <p:nvPr/>
        </p:nvSpPr>
        <p:spPr bwMode="auto">
          <a:xfrm>
            <a:off x="152400" y="6629400"/>
            <a:ext cx="8763000" cy="0"/>
          </a:xfrm>
          <a:prstGeom prst="line">
            <a:avLst/>
          </a:prstGeom>
          <a:noFill/>
          <a:ln w="38862">
            <a:solidFill>
              <a:srgbClr val="E478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73" name="Line 61"/>
          <p:cNvSpPr>
            <a:spLocks noChangeShapeType="1"/>
          </p:cNvSpPr>
          <p:nvPr/>
        </p:nvSpPr>
        <p:spPr bwMode="auto">
          <a:xfrm rot="16200000">
            <a:off x="5695950" y="3429000"/>
            <a:ext cx="6400800" cy="0"/>
          </a:xfrm>
          <a:prstGeom prst="line">
            <a:avLst/>
          </a:prstGeom>
          <a:noFill/>
          <a:ln w="38862">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74" name="Line 62"/>
          <p:cNvSpPr>
            <a:spLocks noChangeShapeType="1"/>
          </p:cNvSpPr>
          <p:nvPr/>
        </p:nvSpPr>
        <p:spPr bwMode="auto">
          <a:xfrm>
            <a:off x="228600" y="6705600"/>
            <a:ext cx="8763000" cy="0"/>
          </a:xfrm>
          <a:prstGeom prst="line">
            <a:avLst/>
          </a:prstGeom>
          <a:noFill/>
          <a:ln w="38862">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75" name="Line 63"/>
          <p:cNvSpPr>
            <a:spLocks noChangeShapeType="1"/>
          </p:cNvSpPr>
          <p:nvPr/>
        </p:nvSpPr>
        <p:spPr bwMode="auto">
          <a:xfrm>
            <a:off x="304800" y="6781800"/>
            <a:ext cx="87630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76" name="Line 64"/>
          <p:cNvSpPr>
            <a:spLocks noChangeShapeType="1"/>
          </p:cNvSpPr>
          <p:nvPr/>
        </p:nvSpPr>
        <p:spPr bwMode="auto">
          <a:xfrm rot="16200000">
            <a:off x="5772150" y="3505200"/>
            <a:ext cx="6400800" cy="0"/>
          </a:xfrm>
          <a:prstGeom prst="line">
            <a:avLst/>
          </a:prstGeom>
          <a:noFill/>
          <a:ln w="38862">
            <a:solidFill>
              <a:srgbClr val="55A93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77" name="Line 65"/>
          <p:cNvSpPr>
            <a:spLocks noChangeShapeType="1"/>
          </p:cNvSpPr>
          <p:nvPr/>
        </p:nvSpPr>
        <p:spPr bwMode="auto">
          <a:xfrm rot="16200000">
            <a:off x="5848350" y="3581400"/>
            <a:ext cx="6400800" cy="0"/>
          </a:xfrm>
          <a:prstGeom prst="line">
            <a:avLst/>
          </a:prstGeom>
          <a:noFill/>
          <a:ln w="38862">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pic>
        <p:nvPicPr>
          <p:cNvPr id="78" name="Image 19" descr="logo-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0513" y="673100"/>
            <a:ext cx="1328737"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Line 8"/>
          <p:cNvSpPr>
            <a:spLocks noChangeShapeType="1"/>
          </p:cNvSpPr>
          <p:nvPr/>
        </p:nvSpPr>
        <p:spPr bwMode="auto">
          <a:xfrm>
            <a:off x="2362200" y="1238250"/>
            <a:ext cx="57912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81" name="Line 50"/>
          <p:cNvSpPr>
            <a:spLocks noChangeShapeType="1"/>
          </p:cNvSpPr>
          <p:nvPr/>
        </p:nvSpPr>
        <p:spPr bwMode="auto">
          <a:xfrm rot="16200000">
            <a:off x="6249194" y="3123406"/>
            <a:ext cx="38100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82" name="Line 60"/>
          <p:cNvSpPr>
            <a:spLocks noChangeShapeType="1"/>
          </p:cNvSpPr>
          <p:nvPr/>
        </p:nvSpPr>
        <p:spPr bwMode="auto">
          <a:xfrm>
            <a:off x="152400" y="6629400"/>
            <a:ext cx="8763000" cy="0"/>
          </a:xfrm>
          <a:prstGeom prst="line">
            <a:avLst/>
          </a:prstGeom>
          <a:noFill/>
          <a:ln w="38862">
            <a:solidFill>
              <a:srgbClr val="E478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83" name="Line 61"/>
          <p:cNvSpPr>
            <a:spLocks noChangeShapeType="1"/>
          </p:cNvSpPr>
          <p:nvPr/>
        </p:nvSpPr>
        <p:spPr bwMode="auto">
          <a:xfrm rot="16200000">
            <a:off x="5695950" y="3429000"/>
            <a:ext cx="6400800" cy="0"/>
          </a:xfrm>
          <a:prstGeom prst="line">
            <a:avLst/>
          </a:prstGeom>
          <a:noFill/>
          <a:ln w="38862">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84" name="Line 62"/>
          <p:cNvSpPr>
            <a:spLocks noChangeShapeType="1"/>
          </p:cNvSpPr>
          <p:nvPr/>
        </p:nvSpPr>
        <p:spPr bwMode="auto">
          <a:xfrm>
            <a:off x="228600" y="6705600"/>
            <a:ext cx="8763000" cy="0"/>
          </a:xfrm>
          <a:prstGeom prst="line">
            <a:avLst/>
          </a:prstGeom>
          <a:noFill/>
          <a:ln w="38862">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85" name="Line 63"/>
          <p:cNvSpPr>
            <a:spLocks noChangeShapeType="1"/>
          </p:cNvSpPr>
          <p:nvPr/>
        </p:nvSpPr>
        <p:spPr bwMode="auto">
          <a:xfrm>
            <a:off x="304800" y="6781800"/>
            <a:ext cx="87630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86" name="Line 64"/>
          <p:cNvSpPr>
            <a:spLocks noChangeShapeType="1"/>
          </p:cNvSpPr>
          <p:nvPr/>
        </p:nvSpPr>
        <p:spPr bwMode="auto">
          <a:xfrm rot="16200000">
            <a:off x="5772150" y="3505200"/>
            <a:ext cx="6400800" cy="0"/>
          </a:xfrm>
          <a:prstGeom prst="line">
            <a:avLst/>
          </a:prstGeom>
          <a:noFill/>
          <a:ln w="38862">
            <a:solidFill>
              <a:srgbClr val="55A93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87" name="Line 65"/>
          <p:cNvSpPr>
            <a:spLocks noChangeShapeType="1"/>
          </p:cNvSpPr>
          <p:nvPr/>
        </p:nvSpPr>
        <p:spPr bwMode="auto">
          <a:xfrm rot="16200000">
            <a:off x="5848350" y="3581400"/>
            <a:ext cx="6400800" cy="0"/>
          </a:xfrm>
          <a:prstGeom prst="line">
            <a:avLst/>
          </a:prstGeom>
          <a:noFill/>
          <a:ln w="38862">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pic>
        <p:nvPicPr>
          <p:cNvPr id="88" name="Image 19" descr="logo-ppt.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0513" y="673100"/>
            <a:ext cx="1328737"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 name="Line 8"/>
          <p:cNvSpPr>
            <a:spLocks noChangeShapeType="1"/>
          </p:cNvSpPr>
          <p:nvPr userDrawn="1"/>
        </p:nvSpPr>
        <p:spPr bwMode="auto">
          <a:xfrm>
            <a:off x="2362200" y="1238250"/>
            <a:ext cx="57912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90" name="Line 50"/>
          <p:cNvSpPr>
            <a:spLocks noChangeShapeType="1"/>
          </p:cNvSpPr>
          <p:nvPr userDrawn="1"/>
        </p:nvSpPr>
        <p:spPr bwMode="auto">
          <a:xfrm rot="16200000">
            <a:off x="6249194" y="3123406"/>
            <a:ext cx="38100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91" name="Line 60"/>
          <p:cNvSpPr>
            <a:spLocks noChangeShapeType="1"/>
          </p:cNvSpPr>
          <p:nvPr userDrawn="1"/>
        </p:nvSpPr>
        <p:spPr bwMode="auto">
          <a:xfrm>
            <a:off x="152400" y="6629400"/>
            <a:ext cx="8763000" cy="0"/>
          </a:xfrm>
          <a:prstGeom prst="line">
            <a:avLst/>
          </a:prstGeom>
          <a:noFill/>
          <a:ln w="38862">
            <a:solidFill>
              <a:srgbClr val="E478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92" name="Line 61"/>
          <p:cNvSpPr>
            <a:spLocks noChangeShapeType="1"/>
          </p:cNvSpPr>
          <p:nvPr userDrawn="1"/>
        </p:nvSpPr>
        <p:spPr bwMode="auto">
          <a:xfrm rot="16200000">
            <a:off x="5695950" y="3429000"/>
            <a:ext cx="6400800" cy="0"/>
          </a:xfrm>
          <a:prstGeom prst="line">
            <a:avLst/>
          </a:prstGeom>
          <a:noFill/>
          <a:ln w="38862">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93" name="Line 62"/>
          <p:cNvSpPr>
            <a:spLocks noChangeShapeType="1"/>
          </p:cNvSpPr>
          <p:nvPr userDrawn="1"/>
        </p:nvSpPr>
        <p:spPr bwMode="auto">
          <a:xfrm>
            <a:off x="228600" y="6705600"/>
            <a:ext cx="8763000" cy="0"/>
          </a:xfrm>
          <a:prstGeom prst="line">
            <a:avLst/>
          </a:prstGeom>
          <a:noFill/>
          <a:ln w="38862">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94" name="Line 63"/>
          <p:cNvSpPr>
            <a:spLocks noChangeShapeType="1"/>
          </p:cNvSpPr>
          <p:nvPr userDrawn="1"/>
        </p:nvSpPr>
        <p:spPr bwMode="auto">
          <a:xfrm>
            <a:off x="304800" y="6781800"/>
            <a:ext cx="87630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95" name="Line 64"/>
          <p:cNvSpPr>
            <a:spLocks noChangeShapeType="1"/>
          </p:cNvSpPr>
          <p:nvPr userDrawn="1"/>
        </p:nvSpPr>
        <p:spPr bwMode="auto">
          <a:xfrm rot="16200000">
            <a:off x="5772150" y="3505200"/>
            <a:ext cx="6400800" cy="0"/>
          </a:xfrm>
          <a:prstGeom prst="line">
            <a:avLst/>
          </a:prstGeom>
          <a:noFill/>
          <a:ln w="38862">
            <a:solidFill>
              <a:srgbClr val="55A93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96" name="Line 65"/>
          <p:cNvSpPr>
            <a:spLocks noChangeShapeType="1"/>
          </p:cNvSpPr>
          <p:nvPr userDrawn="1"/>
        </p:nvSpPr>
        <p:spPr bwMode="auto">
          <a:xfrm rot="16200000">
            <a:off x="5848350" y="3581400"/>
            <a:ext cx="6400800" cy="0"/>
          </a:xfrm>
          <a:prstGeom prst="line">
            <a:avLst/>
          </a:prstGeom>
          <a:noFill/>
          <a:ln w="38862">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Tree>
    <p:extLst>
      <p:ext uri="{BB962C8B-B14F-4D97-AF65-F5344CB8AC3E}">
        <p14:creationId xmlns:p14="http://schemas.microsoft.com/office/powerpoint/2010/main" val="3501310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Diapositive de titre">
    <p:spTree>
      <p:nvGrpSpPr>
        <p:cNvPr id="1" name=""/>
        <p:cNvGrpSpPr/>
        <p:nvPr/>
      </p:nvGrpSpPr>
      <p:grpSpPr>
        <a:xfrm>
          <a:off x="0" y="0"/>
          <a:ext cx="0" cy="0"/>
          <a:chOff x="0" y="0"/>
          <a:chExt cx="0" cy="0"/>
        </a:xfrm>
      </p:grpSpPr>
      <p:sp>
        <p:nvSpPr>
          <p:cNvPr id="4" name="Line 8"/>
          <p:cNvSpPr>
            <a:spLocks noChangeShapeType="1"/>
          </p:cNvSpPr>
          <p:nvPr/>
        </p:nvSpPr>
        <p:spPr bwMode="auto">
          <a:xfrm>
            <a:off x="2362200" y="1238250"/>
            <a:ext cx="57912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endParaRPr lang="fr-FR"/>
          </a:p>
        </p:txBody>
      </p:sp>
      <p:sp>
        <p:nvSpPr>
          <p:cNvPr id="6" name="Line 50"/>
          <p:cNvSpPr>
            <a:spLocks noChangeShapeType="1"/>
          </p:cNvSpPr>
          <p:nvPr/>
        </p:nvSpPr>
        <p:spPr bwMode="auto">
          <a:xfrm rot="16200000">
            <a:off x="6249194" y="3123406"/>
            <a:ext cx="38100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endParaRPr lang="fr-FR"/>
          </a:p>
        </p:txBody>
      </p:sp>
      <p:sp>
        <p:nvSpPr>
          <p:cNvPr id="9" name="Line 62"/>
          <p:cNvSpPr>
            <a:spLocks noChangeShapeType="1"/>
          </p:cNvSpPr>
          <p:nvPr/>
        </p:nvSpPr>
        <p:spPr bwMode="auto">
          <a:xfrm>
            <a:off x="228600" y="6705600"/>
            <a:ext cx="8763000" cy="0"/>
          </a:xfrm>
          <a:prstGeom prst="line">
            <a:avLst/>
          </a:prstGeom>
          <a:noFill/>
          <a:ln w="38862">
            <a:solidFill>
              <a:srgbClr val="86B54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endParaRPr lang="fr-FR"/>
          </a:p>
        </p:txBody>
      </p:sp>
      <p:sp>
        <p:nvSpPr>
          <p:cNvPr id="10" name="Line 63"/>
          <p:cNvSpPr>
            <a:spLocks noChangeShapeType="1"/>
          </p:cNvSpPr>
          <p:nvPr/>
        </p:nvSpPr>
        <p:spPr bwMode="auto">
          <a:xfrm>
            <a:off x="304800" y="6781800"/>
            <a:ext cx="87630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endParaRPr lang="fr-FR"/>
          </a:p>
        </p:txBody>
      </p:sp>
      <p:sp>
        <p:nvSpPr>
          <p:cNvPr id="11" name="Line 64"/>
          <p:cNvSpPr>
            <a:spLocks noChangeShapeType="1"/>
          </p:cNvSpPr>
          <p:nvPr/>
        </p:nvSpPr>
        <p:spPr bwMode="auto">
          <a:xfrm rot="16200000">
            <a:off x="5772150" y="3505200"/>
            <a:ext cx="6400800" cy="0"/>
          </a:xfrm>
          <a:prstGeom prst="line">
            <a:avLst/>
          </a:prstGeom>
          <a:noFill/>
          <a:ln w="38862">
            <a:solidFill>
              <a:srgbClr val="86B54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endParaRPr lang="fr-FR"/>
          </a:p>
        </p:txBody>
      </p:sp>
      <p:sp>
        <p:nvSpPr>
          <p:cNvPr id="12" name="Line 65"/>
          <p:cNvSpPr>
            <a:spLocks noChangeShapeType="1"/>
          </p:cNvSpPr>
          <p:nvPr/>
        </p:nvSpPr>
        <p:spPr bwMode="auto">
          <a:xfrm rot="16200000">
            <a:off x="5848350" y="3581400"/>
            <a:ext cx="64008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endParaRPr lang="fr-FR"/>
          </a:p>
        </p:txBody>
      </p:sp>
      <p:sp>
        <p:nvSpPr>
          <p:cNvPr id="8194" name="Rectangle 2"/>
          <p:cNvSpPr>
            <a:spLocks noGrp="1" noChangeArrowheads="1"/>
          </p:cNvSpPr>
          <p:nvPr>
            <p:ph type="ctrTitle"/>
          </p:nvPr>
        </p:nvSpPr>
        <p:spPr>
          <a:xfrm>
            <a:off x="2362200" y="2133600"/>
            <a:ext cx="4724400" cy="1752600"/>
          </a:xfrm>
        </p:spPr>
        <p:txBody>
          <a:bodyPr/>
          <a:lstStyle>
            <a:lvl1pPr>
              <a:defRPr sz="2800" b="0">
                <a:solidFill>
                  <a:srgbClr val="02A7D5"/>
                </a:solidFill>
              </a:defRPr>
            </a:lvl1pPr>
          </a:lstStyle>
          <a:p>
            <a:pPr lvl="0"/>
            <a:r>
              <a:rPr lang="fr-FR" noProof="0"/>
              <a:t>Modifiez le style du titre</a:t>
            </a:r>
            <a:endParaRPr lang="fr-FR" noProof="0" dirty="0"/>
          </a:p>
        </p:txBody>
      </p:sp>
      <p:sp>
        <p:nvSpPr>
          <p:cNvPr id="8205" name="Rectangle 13"/>
          <p:cNvSpPr>
            <a:spLocks noGrp="1" noChangeArrowheads="1"/>
          </p:cNvSpPr>
          <p:nvPr>
            <p:ph type="subTitle" idx="1"/>
          </p:nvPr>
        </p:nvSpPr>
        <p:spPr>
          <a:xfrm>
            <a:off x="2362200" y="3886200"/>
            <a:ext cx="4724400" cy="1219200"/>
          </a:xfrm>
        </p:spPr>
        <p:txBody>
          <a:bodyPr anchor="b"/>
          <a:lstStyle>
            <a:lvl1pPr marL="0" indent="0">
              <a:buFontTx/>
              <a:buNone/>
              <a:defRPr sz="2000" b="1"/>
            </a:lvl1pPr>
          </a:lstStyle>
          <a:p>
            <a:pPr lvl="0"/>
            <a:r>
              <a:rPr lang="fr-FR" noProof="0"/>
              <a:t>Modifiez le style des sous-titres du masque</a:t>
            </a:r>
            <a:endParaRPr lang="fr-FR" noProof="0" dirty="0"/>
          </a:p>
        </p:txBody>
      </p:sp>
      <p:sp>
        <p:nvSpPr>
          <p:cNvPr id="16" name="Line 8"/>
          <p:cNvSpPr>
            <a:spLocks noChangeShapeType="1"/>
          </p:cNvSpPr>
          <p:nvPr/>
        </p:nvSpPr>
        <p:spPr bwMode="auto">
          <a:xfrm>
            <a:off x="2362200" y="1238250"/>
            <a:ext cx="57912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17" name="Line 50"/>
          <p:cNvSpPr>
            <a:spLocks noChangeShapeType="1"/>
          </p:cNvSpPr>
          <p:nvPr/>
        </p:nvSpPr>
        <p:spPr bwMode="auto">
          <a:xfrm rot="16200000">
            <a:off x="6249194" y="3123406"/>
            <a:ext cx="38100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21" name="Line 63"/>
          <p:cNvSpPr>
            <a:spLocks noChangeShapeType="1"/>
          </p:cNvSpPr>
          <p:nvPr/>
        </p:nvSpPr>
        <p:spPr bwMode="auto">
          <a:xfrm>
            <a:off x="304800" y="6781800"/>
            <a:ext cx="87630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22" name="Line 64"/>
          <p:cNvSpPr>
            <a:spLocks noChangeShapeType="1"/>
          </p:cNvSpPr>
          <p:nvPr/>
        </p:nvSpPr>
        <p:spPr bwMode="auto">
          <a:xfrm rot="16200000">
            <a:off x="5772150" y="3505200"/>
            <a:ext cx="6400800" cy="0"/>
          </a:xfrm>
          <a:prstGeom prst="line">
            <a:avLst/>
          </a:prstGeom>
          <a:noFill/>
          <a:ln w="38862">
            <a:solidFill>
              <a:srgbClr val="55A93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23" name="Line 65"/>
          <p:cNvSpPr>
            <a:spLocks noChangeShapeType="1"/>
          </p:cNvSpPr>
          <p:nvPr/>
        </p:nvSpPr>
        <p:spPr bwMode="auto">
          <a:xfrm rot="16200000">
            <a:off x="5848350" y="3581400"/>
            <a:ext cx="64008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pic>
        <p:nvPicPr>
          <p:cNvPr id="24" name="Image 19" descr="logo-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0513" y="673100"/>
            <a:ext cx="1328737"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6"/>
          <p:cNvSpPr>
            <a:spLocks noGrp="1" noChangeArrowheads="1"/>
          </p:cNvSpPr>
          <p:nvPr>
            <p:ph type="sldNum" sz="quarter" idx="10"/>
          </p:nvPr>
        </p:nvSpPr>
        <p:spPr>
          <a:xfrm>
            <a:off x="7010400" y="6324600"/>
            <a:ext cx="1676400" cy="400050"/>
          </a:xfrm>
        </p:spPr>
        <p:txBody>
          <a:bodyPr/>
          <a:lstStyle>
            <a:lvl1pPr>
              <a:defRPr/>
            </a:lvl1pPr>
          </a:lstStyle>
          <a:p>
            <a:pPr>
              <a:defRPr/>
            </a:pPr>
            <a:fld id="{1906F8B4-365A-46F3-9C5C-7889764C9AFB}" type="slidenum">
              <a:rPr lang="fr-FR" smtClean="0"/>
              <a:pPr>
                <a:defRPr/>
              </a:pPr>
              <a:t>‹N°›</a:t>
            </a:fld>
            <a:endParaRPr lang="fr-FR" dirty="0"/>
          </a:p>
        </p:txBody>
      </p:sp>
      <p:sp>
        <p:nvSpPr>
          <p:cNvPr id="20" name="Rectangle 38"/>
          <p:cNvSpPr>
            <a:spLocks noGrp="1" noChangeArrowheads="1"/>
          </p:cNvSpPr>
          <p:nvPr>
            <p:ph type="dt" sz="half" idx="11"/>
          </p:nvPr>
        </p:nvSpPr>
        <p:spPr>
          <a:xfrm>
            <a:off x="2362200" y="6324600"/>
            <a:ext cx="1524000" cy="457200"/>
          </a:xfrm>
        </p:spPr>
        <p:txBody>
          <a:bodyPr/>
          <a:lstStyle>
            <a:lvl1pPr>
              <a:defRPr>
                <a:solidFill>
                  <a:srgbClr val="433E4F"/>
                </a:solidFill>
                <a:latin typeface="+mn-lt"/>
              </a:defRPr>
            </a:lvl1pPr>
          </a:lstStyle>
          <a:p>
            <a:pPr>
              <a:defRPr/>
            </a:pPr>
            <a:endParaRPr lang="fr-FR" dirty="0"/>
          </a:p>
        </p:txBody>
      </p:sp>
      <p:sp>
        <p:nvSpPr>
          <p:cNvPr id="25" name="Rectangle 39"/>
          <p:cNvSpPr>
            <a:spLocks noGrp="1" noChangeArrowheads="1"/>
          </p:cNvSpPr>
          <p:nvPr>
            <p:ph type="ftr" sz="quarter" idx="12"/>
          </p:nvPr>
        </p:nvSpPr>
        <p:spPr>
          <a:xfrm>
            <a:off x="4038600" y="6324600"/>
            <a:ext cx="2895600" cy="457200"/>
          </a:xfrm>
          <a:prstGeom prst="rect">
            <a:avLst/>
          </a:prstGeom>
        </p:spPr>
        <p:txBody>
          <a:bodyPr/>
          <a:lstStyle>
            <a:lvl1pPr>
              <a:defRPr sz="900" baseline="0">
                <a:latin typeface="+mn-lt"/>
                <a:ea typeface="ＭＳ Ｐゴシック" charset="-128"/>
                <a:cs typeface="+mn-cs"/>
              </a:defRPr>
            </a:lvl1pPr>
          </a:lstStyle>
          <a:p>
            <a:pPr>
              <a:defRPr/>
            </a:pPr>
            <a:endParaRPr lang="fr-FR" dirty="0"/>
          </a:p>
        </p:txBody>
      </p:sp>
    </p:spTree>
    <p:extLst>
      <p:ext uri="{BB962C8B-B14F-4D97-AF65-F5344CB8AC3E}">
        <p14:creationId xmlns:p14="http://schemas.microsoft.com/office/powerpoint/2010/main" val="630444583"/>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name="10_Diapositive de fin">
    <p:spTree>
      <p:nvGrpSpPr>
        <p:cNvPr id="1" name=""/>
        <p:cNvGrpSpPr/>
        <p:nvPr/>
      </p:nvGrpSpPr>
      <p:grpSpPr>
        <a:xfrm>
          <a:off x="0" y="0"/>
          <a:ext cx="0" cy="0"/>
          <a:chOff x="0" y="0"/>
          <a:chExt cx="0" cy="0"/>
        </a:xfrm>
      </p:grpSpPr>
      <p:sp>
        <p:nvSpPr>
          <p:cNvPr id="4" name="Line 8"/>
          <p:cNvSpPr>
            <a:spLocks noChangeShapeType="1"/>
          </p:cNvSpPr>
          <p:nvPr/>
        </p:nvSpPr>
        <p:spPr bwMode="auto">
          <a:xfrm>
            <a:off x="2362200" y="1238250"/>
            <a:ext cx="57912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5" name="Line 50"/>
          <p:cNvSpPr>
            <a:spLocks noChangeShapeType="1"/>
          </p:cNvSpPr>
          <p:nvPr/>
        </p:nvSpPr>
        <p:spPr bwMode="auto">
          <a:xfrm rot="16200000">
            <a:off x="6249194" y="3123406"/>
            <a:ext cx="38100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6" name="Line 60"/>
          <p:cNvSpPr>
            <a:spLocks noChangeShapeType="1"/>
          </p:cNvSpPr>
          <p:nvPr/>
        </p:nvSpPr>
        <p:spPr bwMode="auto">
          <a:xfrm>
            <a:off x="152400" y="6629400"/>
            <a:ext cx="8763000" cy="0"/>
          </a:xfrm>
          <a:prstGeom prst="line">
            <a:avLst/>
          </a:prstGeom>
          <a:noFill/>
          <a:ln w="38862">
            <a:solidFill>
              <a:srgbClr val="E478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7" name="Line 61"/>
          <p:cNvSpPr>
            <a:spLocks noChangeShapeType="1"/>
          </p:cNvSpPr>
          <p:nvPr/>
        </p:nvSpPr>
        <p:spPr bwMode="auto">
          <a:xfrm rot="16200000">
            <a:off x="5695950" y="3429000"/>
            <a:ext cx="6400800" cy="0"/>
          </a:xfrm>
          <a:prstGeom prst="line">
            <a:avLst/>
          </a:prstGeom>
          <a:noFill/>
          <a:ln w="38862">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8" name="Line 62"/>
          <p:cNvSpPr>
            <a:spLocks noChangeShapeType="1"/>
          </p:cNvSpPr>
          <p:nvPr/>
        </p:nvSpPr>
        <p:spPr bwMode="auto">
          <a:xfrm>
            <a:off x="228600" y="6705600"/>
            <a:ext cx="8763000" cy="0"/>
          </a:xfrm>
          <a:prstGeom prst="line">
            <a:avLst/>
          </a:prstGeom>
          <a:noFill/>
          <a:ln w="38862">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9" name="Line 63"/>
          <p:cNvSpPr>
            <a:spLocks noChangeShapeType="1"/>
          </p:cNvSpPr>
          <p:nvPr/>
        </p:nvSpPr>
        <p:spPr bwMode="auto">
          <a:xfrm>
            <a:off x="304800" y="6781800"/>
            <a:ext cx="87630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10" name="Line 64"/>
          <p:cNvSpPr>
            <a:spLocks noChangeShapeType="1"/>
          </p:cNvSpPr>
          <p:nvPr/>
        </p:nvSpPr>
        <p:spPr bwMode="auto">
          <a:xfrm rot="16200000">
            <a:off x="5772150" y="3505200"/>
            <a:ext cx="6400800" cy="0"/>
          </a:xfrm>
          <a:prstGeom prst="line">
            <a:avLst/>
          </a:prstGeom>
          <a:noFill/>
          <a:ln w="38862">
            <a:solidFill>
              <a:srgbClr val="55A93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11" name="Line 65"/>
          <p:cNvSpPr>
            <a:spLocks noChangeShapeType="1"/>
          </p:cNvSpPr>
          <p:nvPr/>
        </p:nvSpPr>
        <p:spPr bwMode="auto">
          <a:xfrm rot="16200000">
            <a:off x="5848350" y="3581400"/>
            <a:ext cx="6400800" cy="0"/>
          </a:xfrm>
          <a:prstGeom prst="line">
            <a:avLst/>
          </a:prstGeom>
          <a:noFill/>
          <a:ln w="38862">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17" name="Rectangle 5"/>
          <p:cNvSpPr>
            <a:spLocks noGrp="1" noChangeArrowheads="1"/>
          </p:cNvSpPr>
          <p:nvPr>
            <p:ph type="subTitle" idx="1" hasCustomPrompt="1"/>
          </p:nvPr>
        </p:nvSpPr>
        <p:spPr>
          <a:xfrm>
            <a:off x="2362200" y="4648200"/>
            <a:ext cx="5791200" cy="457200"/>
          </a:xfrm>
        </p:spPr>
        <p:txBody>
          <a:bodyPr/>
          <a:lstStyle>
            <a:lvl1pPr marL="0" indent="0">
              <a:buFontTx/>
              <a:buNone/>
              <a:defRPr>
                <a:solidFill>
                  <a:schemeClr val="bg2"/>
                </a:solidFill>
                <a:latin typeface="+mj-lt"/>
              </a:defRPr>
            </a:lvl1pPr>
          </a:lstStyle>
          <a:p>
            <a:pPr marL="0" eaLnBrk="1" hangingPunct="1">
              <a:lnSpc>
                <a:spcPct val="90000"/>
              </a:lnSpc>
              <a:defRPr/>
            </a:pPr>
            <a:r>
              <a:rPr lang="fr-FR" sz="2200" dirty="0" err="1">
                <a:solidFill>
                  <a:srgbClr val="02A7D5"/>
                </a:solidFill>
                <a:cs typeface="+mn-cs"/>
              </a:rPr>
              <a:t>xxxx@atih.sante.fr</a:t>
            </a:r>
            <a:endParaRPr lang="fr-FR" sz="2200" dirty="0">
              <a:solidFill>
                <a:srgbClr val="02A7D5"/>
              </a:solidFill>
              <a:cs typeface="+mn-cs"/>
            </a:endParaRPr>
          </a:p>
        </p:txBody>
      </p:sp>
      <p:sp>
        <p:nvSpPr>
          <p:cNvPr id="22" name="Rectangle 2"/>
          <p:cNvSpPr>
            <a:spLocks noGrp="1" noChangeArrowheads="1"/>
          </p:cNvSpPr>
          <p:nvPr>
            <p:ph type="ctrTitle" hasCustomPrompt="1"/>
          </p:nvPr>
        </p:nvSpPr>
        <p:spPr>
          <a:xfrm>
            <a:off x="2362200" y="2218266"/>
            <a:ext cx="4724400" cy="537633"/>
          </a:xfrm>
        </p:spPr>
        <p:txBody>
          <a:bodyPr/>
          <a:lstStyle>
            <a:lvl1pPr algn="l">
              <a:defRPr sz="2200" b="0">
                <a:solidFill>
                  <a:srgbClr val="02A7D5"/>
                </a:solidFill>
              </a:defRPr>
            </a:lvl1pPr>
          </a:lstStyle>
          <a:p>
            <a:pPr lvl="0"/>
            <a:r>
              <a:rPr lang="fr-FR" noProof="0" dirty="0"/>
              <a:t>Merci de votre attention</a:t>
            </a:r>
          </a:p>
        </p:txBody>
      </p:sp>
      <p:sp>
        <p:nvSpPr>
          <p:cNvPr id="19" name="Line 8"/>
          <p:cNvSpPr>
            <a:spLocks noChangeShapeType="1"/>
          </p:cNvSpPr>
          <p:nvPr/>
        </p:nvSpPr>
        <p:spPr bwMode="auto">
          <a:xfrm>
            <a:off x="2362200" y="1238250"/>
            <a:ext cx="57912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20" name="Line 50"/>
          <p:cNvSpPr>
            <a:spLocks noChangeShapeType="1"/>
          </p:cNvSpPr>
          <p:nvPr/>
        </p:nvSpPr>
        <p:spPr bwMode="auto">
          <a:xfrm rot="16200000">
            <a:off x="6249194" y="3123406"/>
            <a:ext cx="38100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21" name="Line 60"/>
          <p:cNvSpPr>
            <a:spLocks noChangeShapeType="1"/>
          </p:cNvSpPr>
          <p:nvPr/>
        </p:nvSpPr>
        <p:spPr bwMode="auto">
          <a:xfrm>
            <a:off x="152400" y="6629400"/>
            <a:ext cx="8763000" cy="0"/>
          </a:xfrm>
          <a:prstGeom prst="line">
            <a:avLst/>
          </a:prstGeom>
          <a:noFill/>
          <a:ln w="38862">
            <a:solidFill>
              <a:srgbClr val="E478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23" name="Line 61"/>
          <p:cNvSpPr>
            <a:spLocks noChangeShapeType="1"/>
          </p:cNvSpPr>
          <p:nvPr/>
        </p:nvSpPr>
        <p:spPr bwMode="auto">
          <a:xfrm rot="16200000">
            <a:off x="5695950" y="3429000"/>
            <a:ext cx="6400800" cy="0"/>
          </a:xfrm>
          <a:prstGeom prst="line">
            <a:avLst/>
          </a:prstGeom>
          <a:noFill/>
          <a:ln w="38862">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24" name="Line 62"/>
          <p:cNvSpPr>
            <a:spLocks noChangeShapeType="1"/>
          </p:cNvSpPr>
          <p:nvPr/>
        </p:nvSpPr>
        <p:spPr bwMode="auto">
          <a:xfrm>
            <a:off x="228600" y="6705600"/>
            <a:ext cx="8763000" cy="0"/>
          </a:xfrm>
          <a:prstGeom prst="line">
            <a:avLst/>
          </a:prstGeom>
          <a:noFill/>
          <a:ln w="38862">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25" name="Line 63"/>
          <p:cNvSpPr>
            <a:spLocks noChangeShapeType="1"/>
          </p:cNvSpPr>
          <p:nvPr/>
        </p:nvSpPr>
        <p:spPr bwMode="auto">
          <a:xfrm>
            <a:off x="304800" y="6781800"/>
            <a:ext cx="87630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26" name="Line 64"/>
          <p:cNvSpPr>
            <a:spLocks noChangeShapeType="1"/>
          </p:cNvSpPr>
          <p:nvPr/>
        </p:nvSpPr>
        <p:spPr bwMode="auto">
          <a:xfrm rot="16200000">
            <a:off x="5772150" y="3505200"/>
            <a:ext cx="6400800" cy="0"/>
          </a:xfrm>
          <a:prstGeom prst="line">
            <a:avLst/>
          </a:prstGeom>
          <a:noFill/>
          <a:ln w="38862">
            <a:solidFill>
              <a:srgbClr val="55A93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27" name="Line 65"/>
          <p:cNvSpPr>
            <a:spLocks noChangeShapeType="1"/>
          </p:cNvSpPr>
          <p:nvPr/>
        </p:nvSpPr>
        <p:spPr bwMode="auto">
          <a:xfrm rot="16200000">
            <a:off x="5848350" y="3581400"/>
            <a:ext cx="6400800" cy="0"/>
          </a:xfrm>
          <a:prstGeom prst="line">
            <a:avLst/>
          </a:prstGeom>
          <a:noFill/>
          <a:ln w="38862">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30" name="Line 8"/>
          <p:cNvSpPr>
            <a:spLocks noChangeShapeType="1"/>
          </p:cNvSpPr>
          <p:nvPr/>
        </p:nvSpPr>
        <p:spPr bwMode="auto">
          <a:xfrm>
            <a:off x="2362200" y="1238250"/>
            <a:ext cx="57912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31" name="Line 50"/>
          <p:cNvSpPr>
            <a:spLocks noChangeShapeType="1"/>
          </p:cNvSpPr>
          <p:nvPr/>
        </p:nvSpPr>
        <p:spPr bwMode="auto">
          <a:xfrm rot="16200000">
            <a:off x="6249194" y="3123406"/>
            <a:ext cx="38100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32" name="Line 60"/>
          <p:cNvSpPr>
            <a:spLocks noChangeShapeType="1"/>
          </p:cNvSpPr>
          <p:nvPr/>
        </p:nvSpPr>
        <p:spPr bwMode="auto">
          <a:xfrm>
            <a:off x="152400" y="6629400"/>
            <a:ext cx="8763000" cy="0"/>
          </a:xfrm>
          <a:prstGeom prst="line">
            <a:avLst/>
          </a:prstGeom>
          <a:noFill/>
          <a:ln w="38862">
            <a:solidFill>
              <a:srgbClr val="E478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33" name="Line 61"/>
          <p:cNvSpPr>
            <a:spLocks noChangeShapeType="1"/>
          </p:cNvSpPr>
          <p:nvPr/>
        </p:nvSpPr>
        <p:spPr bwMode="auto">
          <a:xfrm rot="16200000">
            <a:off x="5695950" y="3429000"/>
            <a:ext cx="6400800" cy="0"/>
          </a:xfrm>
          <a:prstGeom prst="line">
            <a:avLst/>
          </a:prstGeom>
          <a:noFill/>
          <a:ln w="38862">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34" name="Line 62"/>
          <p:cNvSpPr>
            <a:spLocks noChangeShapeType="1"/>
          </p:cNvSpPr>
          <p:nvPr/>
        </p:nvSpPr>
        <p:spPr bwMode="auto">
          <a:xfrm>
            <a:off x="228600" y="6705600"/>
            <a:ext cx="8763000" cy="0"/>
          </a:xfrm>
          <a:prstGeom prst="line">
            <a:avLst/>
          </a:prstGeom>
          <a:noFill/>
          <a:ln w="38862">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35" name="Line 63"/>
          <p:cNvSpPr>
            <a:spLocks noChangeShapeType="1"/>
          </p:cNvSpPr>
          <p:nvPr/>
        </p:nvSpPr>
        <p:spPr bwMode="auto">
          <a:xfrm>
            <a:off x="304800" y="6781800"/>
            <a:ext cx="87630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36" name="Line 64"/>
          <p:cNvSpPr>
            <a:spLocks noChangeShapeType="1"/>
          </p:cNvSpPr>
          <p:nvPr/>
        </p:nvSpPr>
        <p:spPr bwMode="auto">
          <a:xfrm rot="16200000">
            <a:off x="5772150" y="3505200"/>
            <a:ext cx="6400800" cy="0"/>
          </a:xfrm>
          <a:prstGeom prst="line">
            <a:avLst/>
          </a:prstGeom>
          <a:noFill/>
          <a:ln w="38862">
            <a:solidFill>
              <a:srgbClr val="55A93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37" name="Line 65"/>
          <p:cNvSpPr>
            <a:spLocks noChangeShapeType="1"/>
          </p:cNvSpPr>
          <p:nvPr/>
        </p:nvSpPr>
        <p:spPr bwMode="auto">
          <a:xfrm rot="16200000">
            <a:off x="5848350" y="3581400"/>
            <a:ext cx="6400800" cy="0"/>
          </a:xfrm>
          <a:prstGeom prst="line">
            <a:avLst/>
          </a:prstGeom>
          <a:noFill/>
          <a:ln w="38862">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pic>
        <p:nvPicPr>
          <p:cNvPr id="40" name="Image 19" descr="logo-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0513" y="673100"/>
            <a:ext cx="1328737"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Line 8"/>
          <p:cNvSpPr>
            <a:spLocks noChangeShapeType="1"/>
          </p:cNvSpPr>
          <p:nvPr/>
        </p:nvSpPr>
        <p:spPr bwMode="auto">
          <a:xfrm>
            <a:off x="2362200" y="1238250"/>
            <a:ext cx="57912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41" name="Line 50"/>
          <p:cNvSpPr>
            <a:spLocks noChangeShapeType="1"/>
          </p:cNvSpPr>
          <p:nvPr/>
        </p:nvSpPr>
        <p:spPr bwMode="auto">
          <a:xfrm rot="16200000">
            <a:off x="6249194" y="3123406"/>
            <a:ext cx="38100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42" name="Line 60"/>
          <p:cNvSpPr>
            <a:spLocks noChangeShapeType="1"/>
          </p:cNvSpPr>
          <p:nvPr/>
        </p:nvSpPr>
        <p:spPr bwMode="auto">
          <a:xfrm>
            <a:off x="152400" y="6629400"/>
            <a:ext cx="8763000" cy="0"/>
          </a:xfrm>
          <a:prstGeom prst="line">
            <a:avLst/>
          </a:prstGeom>
          <a:noFill/>
          <a:ln w="38862">
            <a:solidFill>
              <a:srgbClr val="E478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43" name="Line 61"/>
          <p:cNvSpPr>
            <a:spLocks noChangeShapeType="1"/>
          </p:cNvSpPr>
          <p:nvPr/>
        </p:nvSpPr>
        <p:spPr bwMode="auto">
          <a:xfrm rot="16200000">
            <a:off x="5695950" y="3429000"/>
            <a:ext cx="6400800" cy="0"/>
          </a:xfrm>
          <a:prstGeom prst="line">
            <a:avLst/>
          </a:prstGeom>
          <a:noFill/>
          <a:ln w="38862">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44" name="Line 62"/>
          <p:cNvSpPr>
            <a:spLocks noChangeShapeType="1"/>
          </p:cNvSpPr>
          <p:nvPr/>
        </p:nvSpPr>
        <p:spPr bwMode="auto">
          <a:xfrm>
            <a:off x="228600" y="6705600"/>
            <a:ext cx="8763000" cy="0"/>
          </a:xfrm>
          <a:prstGeom prst="line">
            <a:avLst/>
          </a:prstGeom>
          <a:noFill/>
          <a:ln w="38862">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45" name="Line 63"/>
          <p:cNvSpPr>
            <a:spLocks noChangeShapeType="1"/>
          </p:cNvSpPr>
          <p:nvPr/>
        </p:nvSpPr>
        <p:spPr bwMode="auto">
          <a:xfrm>
            <a:off x="304800" y="6781800"/>
            <a:ext cx="87630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46" name="Line 64"/>
          <p:cNvSpPr>
            <a:spLocks noChangeShapeType="1"/>
          </p:cNvSpPr>
          <p:nvPr/>
        </p:nvSpPr>
        <p:spPr bwMode="auto">
          <a:xfrm rot="16200000">
            <a:off x="5772150" y="3505200"/>
            <a:ext cx="6400800" cy="0"/>
          </a:xfrm>
          <a:prstGeom prst="line">
            <a:avLst/>
          </a:prstGeom>
          <a:noFill/>
          <a:ln w="38862">
            <a:solidFill>
              <a:srgbClr val="55A93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47" name="Line 65"/>
          <p:cNvSpPr>
            <a:spLocks noChangeShapeType="1"/>
          </p:cNvSpPr>
          <p:nvPr/>
        </p:nvSpPr>
        <p:spPr bwMode="auto">
          <a:xfrm rot="16200000">
            <a:off x="5848350" y="3581400"/>
            <a:ext cx="6400800" cy="0"/>
          </a:xfrm>
          <a:prstGeom prst="line">
            <a:avLst/>
          </a:prstGeom>
          <a:noFill/>
          <a:ln w="38862">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51" name="Rectangle 6"/>
          <p:cNvSpPr>
            <a:spLocks noGrp="1" noChangeArrowheads="1"/>
          </p:cNvSpPr>
          <p:nvPr>
            <p:ph type="sldNum" sz="quarter" idx="10"/>
          </p:nvPr>
        </p:nvSpPr>
        <p:spPr>
          <a:xfrm>
            <a:off x="7010400" y="6324600"/>
            <a:ext cx="1676400" cy="400050"/>
          </a:xfrm>
        </p:spPr>
        <p:txBody>
          <a:bodyPr/>
          <a:lstStyle>
            <a:lvl1pPr>
              <a:defRPr/>
            </a:lvl1pPr>
          </a:lstStyle>
          <a:p>
            <a:pPr>
              <a:defRPr/>
            </a:pPr>
            <a:fld id="{1906F8B4-365A-46F3-9C5C-7889764C9AFB}" type="slidenum">
              <a:rPr lang="fr-FR" smtClean="0"/>
              <a:pPr>
                <a:defRPr/>
              </a:pPr>
              <a:t>‹N°›</a:t>
            </a:fld>
            <a:endParaRPr lang="fr-FR" dirty="0"/>
          </a:p>
        </p:txBody>
      </p:sp>
      <p:sp>
        <p:nvSpPr>
          <p:cNvPr id="52" name="Rectangle 38"/>
          <p:cNvSpPr>
            <a:spLocks noGrp="1" noChangeArrowheads="1"/>
          </p:cNvSpPr>
          <p:nvPr>
            <p:ph type="dt" sz="half" idx="11"/>
          </p:nvPr>
        </p:nvSpPr>
        <p:spPr>
          <a:xfrm>
            <a:off x="2362200" y="6324600"/>
            <a:ext cx="1524000" cy="457200"/>
          </a:xfrm>
        </p:spPr>
        <p:txBody>
          <a:bodyPr/>
          <a:lstStyle>
            <a:lvl1pPr>
              <a:defRPr>
                <a:solidFill>
                  <a:srgbClr val="433E4F"/>
                </a:solidFill>
                <a:latin typeface="+mn-lt"/>
              </a:defRPr>
            </a:lvl1pPr>
          </a:lstStyle>
          <a:p>
            <a:pPr>
              <a:defRPr/>
            </a:pPr>
            <a:endParaRPr lang="fr-FR" dirty="0"/>
          </a:p>
        </p:txBody>
      </p:sp>
      <p:sp>
        <p:nvSpPr>
          <p:cNvPr id="57" name="Rectangle 39"/>
          <p:cNvSpPr>
            <a:spLocks noGrp="1" noChangeArrowheads="1"/>
          </p:cNvSpPr>
          <p:nvPr>
            <p:ph type="ftr" sz="quarter" idx="12"/>
          </p:nvPr>
        </p:nvSpPr>
        <p:spPr>
          <a:xfrm>
            <a:off x="4038600" y="6324600"/>
            <a:ext cx="2895600" cy="457200"/>
          </a:xfrm>
          <a:prstGeom prst="rect">
            <a:avLst/>
          </a:prstGeom>
        </p:spPr>
        <p:txBody>
          <a:bodyPr/>
          <a:lstStyle>
            <a:lvl1pPr>
              <a:defRPr sz="900" baseline="0">
                <a:latin typeface="+mn-lt"/>
                <a:ea typeface="ＭＳ Ｐゴシック" charset="-128"/>
                <a:cs typeface="+mn-cs"/>
              </a:defRPr>
            </a:lvl1pPr>
          </a:lstStyle>
          <a:p>
            <a:pPr>
              <a:defRPr/>
            </a:pPr>
            <a:endParaRPr lang="fr-FR" dirty="0"/>
          </a:p>
        </p:txBody>
      </p:sp>
      <p:pic>
        <p:nvPicPr>
          <p:cNvPr id="48"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8176" y="2937064"/>
            <a:ext cx="4787900" cy="159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49" name="Image 19" descr="logo-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0513" y="673100"/>
            <a:ext cx="1328737"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 name="Line 8"/>
          <p:cNvSpPr>
            <a:spLocks noChangeShapeType="1"/>
          </p:cNvSpPr>
          <p:nvPr/>
        </p:nvSpPr>
        <p:spPr bwMode="auto">
          <a:xfrm>
            <a:off x="2362200" y="1238250"/>
            <a:ext cx="57912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54" name="Line 50"/>
          <p:cNvSpPr>
            <a:spLocks noChangeShapeType="1"/>
          </p:cNvSpPr>
          <p:nvPr/>
        </p:nvSpPr>
        <p:spPr bwMode="auto">
          <a:xfrm rot="16200000">
            <a:off x="6249194" y="3123406"/>
            <a:ext cx="38100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55" name="Line 60"/>
          <p:cNvSpPr>
            <a:spLocks noChangeShapeType="1"/>
          </p:cNvSpPr>
          <p:nvPr/>
        </p:nvSpPr>
        <p:spPr bwMode="auto">
          <a:xfrm>
            <a:off x="152400" y="6629400"/>
            <a:ext cx="8763000" cy="0"/>
          </a:xfrm>
          <a:prstGeom prst="line">
            <a:avLst/>
          </a:prstGeom>
          <a:noFill/>
          <a:ln w="38862">
            <a:solidFill>
              <a:srgbClr val="E478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56" name="Line 61"/>
          <p:cNvSpPr>
            <a:spLocks noChangeShapeType="1"/>
          </p:cNvSpPr>
          <p:nvPr/>
        </p:nvSpPr>
        <p:spPr bwMode="auto">
          <a:xfrm rot="16200000">
            <a:off x="5695950" y="3429000"/>
            <a:ext cx="6400800" cy="0"/>
          </a:xfrm>
          <a:prstGeom prst="line">
            <a:avLst/>
          </a:prstGeom>
          <a:noFill/>
          <a:ln w="38862">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58" name="Line 62"/>
          <p:cNvSpPr>
            <a:spLocks noChangeShapeType="1"/>
          </p:cNvSpPr>
          <p:nvPr/>
        </p:nvSpPr>
        <p:spPr bwMode="auto">
          <a:xfrm>
            <a:off x="228600" y="6705600"/>
            <a:ext cx="8763000" cy="0"/>
          </a:xfrm>
          <a:prstGeom prst="line">
            <a:avLst/>
          </a:prstGeom>
          <a:noFill/>
          <a:ln w="38862">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59" name="Line 63"/>
          <p:cNvSpPr>
            <a:spLocks noChangeShapeType="1"/>
          </p:cNvSpPr>
          <p:nvPr/>
        </p:nvSpPr>
        <p:spPr bwMode="auto">
          <a:xfrm>
            <a:off x="304800" y="6781800"/>
            <a:ext cx="87630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60" name="Line 64"/>
          <p:cNvSpPr>
            <a:spLocks noChangeShapeType="1"/>
          </p:cNvSpPr>
          <p:nvPr/>
        </p:nvSpPr>
        <p:spPr bwMode="auto">
          <a:xfrm rot="16200000">
            <a:off x="5772150" y="3505200"/>
            <a:ext cx="6400800" cy="0"/>
          </a:xfrm>
          <a:prstGeom prst="line">
            <a:avLst/>
          </a:prstGeom>
          <a:noFill/>
          <a:ln w="38862">
            <a:solidFill>
              <a:srgbClr val="55A93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61" name="Line 65"/>
          <p:cNvSpPr>
            <a:spLocks noChangeShapeType="1"/>
          </p:cNvSpPr>
          <p:nvPr/>
        </p:nvSpPr>
        <p:spPr bwMode="auto">
          <a:xfrm rot="16200000">
            <a:off x="5848350" y="3581400"/>
            <a:ext cx="6400800" cy="0"/>
          </a:xfrm>
          <a:prstGeom prst="line">
            <a:avLst/>
          </a:prstGeom>
          <a:noFill/>
          <a:ln w="38862">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pic>
        <p:nvPicPr>
          <p:cNvPr id="5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8176" y="2937064"/>
            <a:ext cx="4787900" cy="159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62" name="Image 19" descr="logo-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0513" y="673100"/>
            <a:ext cx="1328737"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 name="Line 8"/>
          <p:cNvSpPr>
            <a:spLocks noChangeShapeType="1"/>
          </p:cNvSpPr>
          <p:nvPr/>
        </p:nvSpPr>
        <p:spPr bwMode="auto">
          <a:xfrm>
            <a:off x="2362200" y="1238250"/>
            <a:ext cx="57912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64" name="Line 50"/>
          <p:cNvSpPr>
            <a:spLocks noChangeShapeType="1"/>
          </p:cNvSpPr>
          <p:nvPr/>
        </p:nvSpPr>
        <p:spPr bwMode="auto">
          <a:xfrm rot="16200000">
            <a:off x="6249194" y="3123406"/>
            <a:ext cx="38100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65" name="Line 60"/>
          <p:cNvSpPr>
            <a:spLocks noChangeShapeType="1"/>
          </p:cNvSpPr>
          <p:nvPr/>
        </p:nvSpPr>
        <p:spPr bwMode="auto">
          <a:xfrm>
            <a:off x="152400" y="6629400"/>
            <a:ext cx="8763000" cy="0"/>
          </a:xfrm>
          <a:prstGeom prst="line">
            <a:avLst/>
          </a:prstGeom>
          <a:noFill/>
          <a:ln w="38862">
            <a:solidFill>
              <a:srgbClr val="E478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66" name="Line 61"/>
          <p:cNvSpPr>
            <a:spLocks noChangeShapeType="1"/>
          </p:cNvSpPr>
          <p:nvPr/>
        </p:nvSpPr>
        <p:spPr bwMode="auto">
          <a:xfrm rot="16200000">
            <a:off x="5695950" y="3429000"/>
            <a:ext cx="6400800" cy="0"/>
          </a:xfrm>
          <a:prstGeom prst="line">
            <a:avLst/>
          </a:prstGeom>
          <a:noFill/>
          <a:ln w="38862">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67" name="Line 62"/>
          <p:cNvSpPr>
            <a:spLocks noChangeShapeType="1"/>
          </p:cNvSpPr>
          <p:nvPr/>
        </p:nvSpPr>
        <p:spPr bwMode="auto">
          <a:xfrm>
            <a:off x="228600" y="6705600"/>
            <a:ext cx="8763000" cy="0"/>
          </a:xfrm>
          <a:prstGeom prst="line">
            <a:avLst/>
          </a:prstGeom>
          <a:noFill/>
          <a:ln w="38862">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68" name="Line 63"/>
          <p:cNvSpPr>
            <a:spLocks noChangeShapeType="1"/>
          </p:cNvSpPr>
          <p:nvPr/>
        </p:nvSpPr>
        <p:spPr bwMode="auto">
          <a:xfrm>
            <a:off x="304800" y="6781800"/>
            <a:ext cx="87630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69" name="Line 64"/>
          <p:cNvSpPr>
            <a:spLocks noChangeShapeType="1"/>
          </p:cNvSpPr>
          <p:nvPr/>
        </p:nvSpPr>
        <p:spPr bwMode="auto">
          <a:xfrm rot="16200000">
            <a:off x="5772150" y="3505200"/>
            <a:ext cx="6400800" cy="0"/>
          </a:xfrm>
          <a:prstGeom prst="line">
            <a:avLst/>
          </a:prstGeom>
          <a:noFill/>
          <a:ln w="38862">
            <a:solidFill>
              <a:srgbClr val="55A93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70" name="Line 65"/>
          <p:cNvSpPr>
            <a:spLocks noChangeShapeType="1"/>
          </p:cNvSpPr>
          <p:nvPr/>
        </p:nvSpPr>
        <p:spPr bwMode="auto">
          <a:xfrm rot="16200000">
            <a:off x="5848350" y="3581400"/>
            <a:ext cx="6400800" cy="0"/>
          </a:xfrm>
          <a:prstGeom prst="line">
            <a:avLst/>
          </a:prstGeom>
          <a:noFill/>
          <a:ln w="38862">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pic>
        <p:nvPicPr>
          <p:cNvPr id="72" name="Image 19" descr="logo-ppt.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0513" y="673100"/>
            <a:ext cx="1328737"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 name="Line 8"/>
          <p:cNvSpPr>
            <a:spLocks noChangeShapeType="1"/>
          </p:cNvSpPr>
          <p:nvPr userDrawn="1"/>
        </p:nvSpPr>
        <p:spPr bwMode="auto">
          <a:xfrm>
            <a:off x="2362200" y="1238250"/>
            <a:ext cx="57912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74" name="Line 50"/>
          <p:cNvSpPr>
            <a:spLocks noChangeShapeType="1"/>
          </p:cNvSpPr>
          <p:nvPr userDrawn="1"/>
        </p:nvSpPr>
        <p:spPr bwMode="auto">
          <a:xfrm rot="16200000">
            <a:off x="6249194" y="3123406"/>
            <a:ext cx="3810000" cy="1588"/>
          </a:xfrm>
          <a:prstGeom prst="line">
            <a:avLst/>
          </a:prstGeom>
          <a:noFill/>
          <a:ln w="38862">
            <a:solidFill>
              <a:srgbClr val="4E455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75" name="Line 60"/>
          <p:cNvSpPr>
            <a:spLocks noChangeShapeType="1"/>
          </p:cNvSpPr>
          <p:nvPr userDrawn="1"/>
        </p:nvSpPr>
        <p:spPr bwMode="auto">
          <a:xfrm>
            <a:off x="152400" y="6629400"/>
            <a:ext cx="8763000" cy="0"/>
          </a:xfrm>
          <a:prstGeom prst="line">
            <a:avLst/>
          </a:prstGeom>
          <a:noFill/>
          <a:ln w="38862">
            <a:solidFill>
              <a:srgbClr val="E478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76" name="Line 61"/>
          <p:cNvSpPr>
            <a:spLocks noChangeShapeType="1"/>
          </p:cNvSpPr>
          <p:nvPr userDrawn="1"/>
        </p:nvSpPr>
        <p:spPr bwMode="auto">
          <a:xfrm rot="16200000">
            <a:off x="5695950" y="3429000"/>
            <a:ext cx="6400800" cy="0"/>
          </a:xfrm>
          <a:prstGeom prst="line">
            <a:avLst/>
          </a:prstGeom>
          <a:noFill/>
          <a:ln w="38862">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77" name="Line 62"/>
          <p:cNvSpPr>
            <a:spLocks noChangeShapeType="1"/>
          </p:cNvSpPr>
          <p:nvPr userDrawn="1"/>
        </p:nvSpPr>
        <p:spPr bwMode="auto">
          <a:xfrm>
            <a:off x="228600" y="6705600"/>
            <a:ext cx="8763000" cy="0"/>
          </a:xfrm>
          <a:prstGeom prst="line">
            <a:avLst/>
          </a:prstGeom>
          <a:noFill/>
          <a:ln w="38862">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78" name="Line 63"/>
          <p:cNvSpPr>
            <a:spLocks noChangeShapeType="1"/>
          </p:cNvSpPr>
          <p:nvPr userDrawn="1"/>
        </p:nvSpPr>
        <p:spPr bwMode="auto">
          <a:xfrm>
            <a:off x="304800" y="6781800"/>
            <a:ext cx="87630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79" name="Line 64"/>
          <p:cNvSpPr>
            <a:spLocks noChangeShapeType="1"/>
          </p:cNvSpPr>
          <p:nvPr userDrawn="1"/>
        </p:nvSpPr>
        <p:spPr bwMode="auto">
          <a:xfrm rot="16200000">
            <a:off x="5772150" y="3505200"/>
            <a:ext cx="6400800" cy="0"/>
          </a:xfrm>
          <a:prstGeom prst="line">
            <a:avLst/>
          </a:prstGeom>
          <a:noFill/>
          <a:ln w="38862">
            <a:solidFill>
              <a:srgbClr val="55A93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80" name="Line 65"/>
          <p:cNvSpPr>
            <a:spLocks noChangeShapeType="1"/>
          </p:cNvSpPr>
          <p:nvPr userDrawn="1"/>
        </p:nvSpPr>
        <p:spPr bwMode="auto">
          <a:xfrm rot="16200000">
            <a:off x="5848350" y="3581400"/>
            <a:ext cx="6400800" cy="0"/>
          </a:xfrm>
          <a:prstGeom prst="line">
            <a:avLst/>
          </a:prstGeom>
          <a:noFill/>
          <a:ln w="38862">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Tree>
    <p:extLst>
      <p:ext uri="{BB962C8B-B14F-4D97-AF65-F5344CB8AC3E}">
        <p14:creationId xmlns:p14="http://schemas.microsoft.com/office/powerpoint/2010/main" val="1998829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5" name="Line 26"/>
          <p:cNvSpPr>
            <a:spLocks noChangeShapeType="1"/>
          </p:cNvSpPr>
          <p:nvPr/>
        </p:nvSpPr>
        <p:spPr bwMode="auto">
          <a:xfrm>
            <a:off x="2133600" y="1238250"/>
            <a:ext cx="6324600" cy="1588"/>
          </a:xfrm>
          <a:prstGeom prst="line">
            <a:avLst/>
          </a:prstGeom>
          <a:noFill/>
          <a:ln w="38862">
            <a:solidFill>
              <a:srgbClr val="453B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endParaRPr lang="fr-FR"/>
          </a:p>
        </p:txBody>
      </p:sp>
      <p:sp>
        <p:nvSpPr>
          <p:cNvPr id="6" name="Line 38"/>
          <p:cNvSpPr>
            <a:spLocks noChangeShapeType="1"/>
          </p:cNvSpPr>
          <p:nvPr/>
        </p:nvSpPr>
        <p:spPr bwMode="auto">
          <a:xfrm>
            <a:off x="304800" y="6781800"/>
            <a:ext cx="87630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endParaRPr lang="fr-FR"/>
          </a:p>
        </p:txBody>
      </p:sp>
      <p:sp>
        <p:nvSpPr>
          <p:cNvPr id="7" name="Line 40"/>
          <p:cNvSpPr>
            <a:spLocks noChangeShapeType="1"/>
          </p:cNvSpPr>
          <p:nvPr/>
        </p:nvSpPr>
        <p:spPr bwMode="auto">
          <a:xfrm rot="16200000">
            <a:off x="5848350" y="3581400"/>
            <a:ext cx="64008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endParaRPr lang="fr-FR"/>
          </a:p>
        </p:txBody>
      </p:sp>
      <p:sp>
        <p:nvSpPr>
          <p:cNvPr id="2" name="Titre 1"/>
          <p:cNvSpPr>
            <a:spLocks noGrp="1"/>
          </p:cNvSpPr>
          <p:nvPr>
            <p:ph type="title"/>
          </p:nvPr>
        </p:nvSpPr>
        <p:spPr/>
        <p:txBody>
          <a:bodyPr/>
          <a:lstStyle>
            <a:lvl1pPr>
              <a:defRPr b="1"/>
            </a:lvl1pPr>
          </a:lstStyle>
          <a:p>
            <a:r>
              <a:rPr lang="fr-FR"/>
              <a:t>Modifiez le style du titre</a:t>
            </a:r>
            <a:endParaRPr lang="fr-FR" dirty="0"/>
          </a:p>
        </p:txBody>
      </p:sp>
      <p:sp>
        <p:nvSpPr>
          <p:cNvPr id="3" name="Espace réservé du contenu 2"/>
          <p:cNvSpPr>
            <a:spLocks noGrp="1"/>
          </p:cNvSpPr>
          <p:nvPr>
            <p:ph idx="1"/>
          </p:nvPr>
        </p:nvSpPr>
        <p:spPr/>
        <p:txBody>
          <a:bodyPr/>
          <a:lstStyle>
            <a:lvl1pPr marL="446088" indent="-261938">
              <a:defRPr/>
            </a:lvl1pPr>
          </a:lstStyle>
          <a:p>
            <a:pPr lvl="0"/>
            <a:r>
              <a:rPr lang="fr-FR"/>
              <a:t>Modifiez les styles du texte du masque</a:t>
            </a:r>
          </a:p>
        </p:txBody>
      </p:sp>
      <p:sp>
        <p:nvSpPr>
          <p:cNvPr id="11" name="Line 26"/>
          <p:cNvSpPr>
            <a:spLocks noChangeShapeType="1"/>
          </p:cNvSpPr>
          <p:nvPr/>
        </p:nvSpPr>
        <p:spPr bwMode="auto">
          <a:xfrm>
            <a:off x="2133600" y="1238250"/>
            <a:ext cx="6324600" cy="1588"/>
          </a:xfrm>
          <a:prstGeom prst="line">
            <a:avLst/>
          </a:prstGeom>
          <a:noFill/>
          <a:ln w="38862">
            <a:solidFill>
              <a:srgbClr val="453B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13" name="Line 63"/>
          <p:cNvSpPr>
            <a:spLocks noChangeShapeType="1"/>
          </p:cNvSpPr>
          <p:nvPr/>
        </p:nvSpPr>
        <p:spPr bwMode="auto">
          <a:xfrm>
            <a:off x="304800" y="6781800"/>
            <a:ext cx="87630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14" name="Line 65"/>
          <p:cNvSpPr>
            <a:spLocks noChangeShapeType="1"/>
          </p:cNvSpPr>
          <p:nvPr/>
        </p:nvSpPr>
        <p:spPr bwMode="auto">
          <a:xfrm rot="16200000">
            <a:off x="5848350" y="3581400"/>
            <a:ext cx="64008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15" name="Line 26"/>
          <p:cNvSpPr>
            <a:spLocks noChangeShapeType="1"/>
          </p:cNvSpPr>
          <p:nvPr/>
        </p:nvSpPr>
        <p:spPr bwMode="auto">
          <a:xfrm>
            <a:off x="2133600" y="1238250"/>
            <a:ext cx="6324600" cy="1588"/>
          </a:xfrm>
          <a:prstGeom prst="line">
            <a:avLst/>
          </a:prstGeom>
          <a:noFill/>
          <a:ln w="38862">
            <a:solidFill>
              <a:srgbClr val="453B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17" name="Line 63"/>
          <p:cNvSpPr>
            <a:spLocks noChangeShapeType="1"/>
          </p:cNvSpPr>
          <p:nvPr/>
        </p:nvSpPr>
        <p:spPr bwMode="auto">
          <a:xfrm>
            <a:off x="304800" y="6781800"/>
            <a:ext cx="87630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18" name="Line 65"/>
          <p:cNvSpPr>
            <a:spLocks noChangeShapeType="1"/>
          </p:cNvSpPr>
          <p:nvPr/>
        </p:nvSpPr>
        <p:spPr bwMode="auto">
          <a:xfrm rot="16200000">
            <a:off x="5848350" y="3581400"/>
            <a:ext cx="6400800" cy="0"/>
          </a:xfrm>
          <a:prstGeom prst="line">
            <a:avLst/>
          </a:prstGeom>
          <a:noFill/>
          <a:ln w="38862">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19" name="Line 26"/>
          <p:cNvSpPr>
            <a:spLocks noChangeShapeType="1"/>
          </p:cNvSpPr>
          <p:nvPr/>
        </p:nvSpPr>
        <p:spPr bwMode="auto">
          <a:xfrm>
            <a:off x="2133600" y="1238250"/>
            <a:ext cx="6324600" cy="1588"/>
          </a:xfrm>
          <a:prstGeom prst="line">
            <a:avLst/>
          </a:prstGeom>
          <a:noFill/>
          <a:ln w="38862">
            <a:solidFill>
              <a:srgbClr val="453B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21" name="Line 63"/>
          <p:cNvSpPr>
            <a:spLocks noChangeShapeType="1"/>
          </p:cNvSpPr>
          <p:nvPr/>
        </p:nvSpPr>
        <p:spPr bwMode="auto">
          <a:xfrm>
            <a:off x="304800" y="6781800"/>
            <a:ext cx="87630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22" name="Line 65"/>
          <p:cNvSpPr>
            <a:spLocks noChangeShapeType="1"/>
          </p:cNvSpPr>
          <p:nvPr/>
        </p:nvSpPr>
        <p:spPr bwMode="auto">
          <a:xfrm rot="16200000">
            <a:off x="5848350" y="3581400"/>
            <a:ext cx="6400800" cy="0"/>
          </a:xfrm>
          <a:prstGeom prst="line">
            <a:avLst/>
          </a:prstGeom>
          <a:noFill/>
          <a:ln w="38862">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23" name="Line 26"/>
          <p:cNvSpPr>
            <a:spLocks noChangeShapeType="1"/>
          </p:cNvSpPr>
          <p:nvPr/>
        </p:nvSpPr>
        <p:spPr bwMode="auto">
          <a:xfrm>
            <a:off x="2133600" y="1238250"/>
            <a:ext cx="6324600" cy="1588"/>
          </a:xfrm>
          <a:prstGeom prst="line">
            <a:avLst/>
          </a:prstGeom>
          <a:noFill/>
          <a:ln w="38862">
            <a:solidFill>
              <a:srgbClr val="453B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25" name="Line 63"/>
          <p:cNvSpPr>
            <a:spLocks noChangeShapeType="1"/>
          </p:cNvSpPr>
          <p:nvPr/>
        </p:nvSpPr>
        <p:spPr bwMode="auto">
          <a:xfrm>
            <a:off x="304800" y="6781800"/>
            <a:ext cx="87630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26" name="Line 65"/>
          <p:cNvSpPr>
            <a:spLocks noChangeShapeType="1"/>
          </p:cNvSpPr>
          <p:nvPr/>
        </p:nvSpPr>
        <p:spPr bwMode="auto">
          <a:xfrm rot="16200000">
            <a:off x="5848350" y="3581400"/>
            <a:ext cx="6400800" cy="0"/>
          </a:xfrm>
          <a:prstGeom prst="line">
            <a:avLst/>
          </a:prstGeom>
          <a:noFill/>
          <a:ln w="38862">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pic>
        <p:nvPicPr>
          <p:cNvPr id="27" name="Image 19" descr="logo-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0513" y="673100"/>
            <a:ext cx="1328737"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Line 26"/>
          <p:cNvSpPr>
            <a:spLocks noChangeShapeType="1"/>
          </p:cNvSpPr>
          <p:nvPr/>
        </p:nvSpPr>
        <p:spPr bwMode="auto">
          <a:xfrm>
            <a:off x="2133600" y="1238250"/>
            <a:ext cx="6324600" cy="1588"/>
          </a:xfrm>
          <a:prstGeom prst="line">
            <a:avLst/>
          </a:prstGeom>
          <a:noFill/>
          <a:ln w="38862">
            <a:solidFill>
              <a:srgbClr val="453B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28" name="Line 63"/>
          <p:cNvSpPr>
            <a:spLocks noChangeShapeType="1"/>
          </p:cNvSpPr>
          <p:nvPr/>
        </p:nvSpPr>
        <p:spPr bwMode="auto">
          <a:xfrm>
            <a:off x="304800" y="6781800"/>
            <a:ext cx="87630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29" name="Line 65"/>
          <p:cNvSpPr>
            <a:spLocks noChangeShapeType="1"/>
          </p:cNvSpPr>
          <p:nvPr/>
        </p:nvSpPr>
        <p:spPr bwMode="auto">
          <a:xfrm rot="16200000">
            <a:off x="5848350" y="3581400"/>
            <a:ext cx="6400800" cy="0"/>
          </a:xfrm>
          <a:prstGeom prst="line">
            <a:avLst/>
          </a:prstGeom>
          <a:noFill/>
          <a:ln w="38862">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31" name="Rectangle 6"/>
          <p:cNvSpPr>
            <a:spLocks noGrp="1" noChangeArrowheads="1"/>
          </p:cNvSpPr>
          <p:nvPr>
            <p:ph type="sldNum" sz="quarter" idx="10"/>
          </p:nvPr>
        </p:nvSpPr>
        <p:spPr>
          <a:xfrm>
            <a:off x="7010400" y="6324600"/>
            <a:ext cx="1676400" cy="400050"/>
          </a:xfrm>
        </p:spPr>
        <p:txBody>
          <a:bodyPr/>
          <a:lstStyle>
            <a:lvl1pPr>
              <a:defRPr/>
            </a:lvl1pPr>
          </a:lstStyle>
          <a:p>
            <a:pPr>
              <a:defRPr/>
            </a:pPr>
            <a:fld id="{1906F8B4-365A-46F3-9C5C-7889764C9AFB}" type="slidenum">
              <a:rPr lang="fr-FR" smtClean="0"/>
              <a:pPr>
                <a:defRPr/>
              </a:pPr>
              <a:t>‹N°›</a:t>
            </a:fld>
            <a:endParaRPr lang="fr-FR" dirty="0"/>
          </a:p>
        </p:txBody>
      </p:sp>
      <p:sp>
        <p:nvSpPr>
          <p:cNvPr id="32" name="Rectangle 38"/>
          <p:cNvSpPr>
            <a:spLocks noGrp="1" noChangeArrowheads="1"/>
          </p:cNvSpPr>
          <p:nvPr>
            <p:ph type="dt" sz="half" idx="11"/>
          </p:nvPr>
        </p:nvSpPr>
        <p:spPr>
          <a:xfrm>
            <a:off x="2362200" y="6324600"/>
            <a:ext cx="1524000" cy="457200"/>
          </a:xfrm>
        </p:spPr>
        <p:txBody>
          <a:bodyPr/>
          <a:lstStyle>
            <a:lvl1pPr>
              <a:defRPr>
                <a:solidFill>
                  <a:srgbClr val="433E4F"/>
                </a:solidFill>
                <a:latin typeface="+mn-lt"/>
              </a:defRPr>
            </a:lvl1pPr>
          </a:lstStyle>
          <a:p>
            <a:pPr>
              <a:defRPr/>
            </a:pPr>
            <a:endParaRPr lang="fr-FR" dirty="0"/>
          </a:p>
        </p:txBody>
      </p:sp>
      <p:sp>
        <p:nvSpPr>
          <p:cNvPr id="33" name="Rectangle 39"/>
          <p:cNvSpPr>
            <a:spLocks noGrp="1" noChangeArrowheads="1"/>
          </p:cNvSpPr>
          <p:nvPr>
            <p:ph type="ftr" sz="quarter" idx="12"/>
          </p:nvPr>
        </p:nvSpPr>
        <p:spPr>
          <a:xfrm>
            <a:off x="4038600" y="6324600"/>
            <a:ext cx="2895600" cy="457200"/>
          </a:xfrm>
          <a:prstGeom prst="rect">
            <a:avLst/>
          </a:prstGeom>
        </p:spPr>
        <p:txBody>
          <a:bodyPr/>
          <a:lstStyle>
            <a:lvl1pPr>
              <a:defRPr sz="900" baseline="0">
                <a:latin typeface="+mn-lt"/>
                <a:ea typeface="ＭＳ Ｐゴシック" charset="-128"/>
                <a:cs typeface="+mn-cs"/>
              </a:defRPr>
            </a:lvl1pPr>
          </a:lstStyle>
          <a:p>
            <a:pPr>
              <a:defRPr/>
            </a:pPr>
            <a:endParaRPr lang="fr-FR" dirty="0"/>
          </a:p>
        </p:txBody>
      </p:sp>
      <p:pic>
        <p:nvPicPr>
          <p:cNvPr id="30" name="Image 19" descr="logo-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0513" y="673100"/>
            <a:ext cx="1328737"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Line 26"/>
          <p:cNvSpPr>
            <a:spLocks noChangeShapeType="1"/>
          </p:cNvSpPr>
          <p:nvPr/>
        </p:nvSpPr>
        <p:spPr bwMode="auto">
          <a:xfrm>
            <a:off x="2133600" y="1238250"/>
            <a:ext cx="6324600" cy="1588"/>
          </a:xfrm>
          <a:prstGeom prst="line">
            <a:avLst/>
          </a:prstGeom>
          <a:noFill/>
          <a:ln w="38862">
            <a:solidFill>
              <a:srgbClr val="453B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35" name="Line 63"/>
          <p:cNvSpPr>
            <a:spLocks noChangeShapeType="1"/>
          </p:cNvSpPr>
          <p:nvPr/>
        </p:nvSpPr>
        <p:spPr bwMode="auto">
          <a:xfrm>
            <a:off x="304800" y="6781800"/>
            <a:ext cx="87630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36" name="Line 65"/>
          <p:cNvSpPr>
            <a:spLocks noChangeShapeType="1"/>
          </p:cNvSpPr>
          <p:nvPr/>
        </p:nvSpPr>
        <p:spPr bwMode="auto">
          <a:xfrm rot="16200000">
            <a:off x="5848350" y="3581400"/>
            <a:ext cx="6400800" cy="0"/>
          </a:xfrm>
          <a:prstGeom prst="line">
            <a:avLst/>
          </a:prstGeom>
          <a:noFill/>
          <a:ln w="38862">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pic>
        <p:nvPicPr>
          <p:cNvPr id="37" name="Image 19" descr="logo-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0513" y="673100"/>
            <a:ext cx="1328737"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Line 26"/>
          <p:cNvSpPr>
            <a:spLocks noChangeShapeType="1"/>
          </p:cNvSpPr>
          <p:nvPr/>
        </p:nvSpPr>
        <p:spPr bwMode="auto">
          <a:xfrm>
            <a:off x="2133600" y="1238250"/>
            <a:ext cx="6324600" cy="1588"/>
          </a:xfrm>
          <a:prstGeom prst="line">
            <a:avLst/>
          </a:prstGeom>
          <a:noFill/>
          <a:ln w="38862">
            <a:solidFill>
              <a:srgbClr val="453B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39" name="Line 63"/>
          <p:cNvSpPr>
            <a:spLocks noChangeShapeType="1"/>
          </p:cNvSpPr>
          <p:nvPr/>
        </p:nvSpPr>
        <p:spPr bwMode="auto">
          <a:xfrm>
            <a:off x="304800" y="6781800"/>
            <a:ext cx="87630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40" name="Line 65"/>
          <p:cNvSpPr>
            <a:spLocks noChangeShapeType="1"/>
          </p:cNvSpPr>
          <p:nvPr/>
        </p:nvSpPr>
        <p:spPr bwMode="auto">
          <a:xfrm rot="16200000">
            <a:off x="5848350" y="3581400"/>
            <a:ext cx="6400800" cy="0"/>
          </a:xfrm>
          <a:prstGeom prst="line">
            <a:avLst/>
          </a:prstGeom>
          <a:noFill/>
          <a:ln w="38862">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pic>
        <p:nvPicPr>
          <p:cNvPr id="41" name="Image 19" descr="logo-ppt.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0513" y="673100"/>
            <a:ext cx="1328737"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Line 26"/>
          <p:cNvSpPr>
            <a:spLocks noChangeShapeType="1"/>
          </p:cNvSpPr>
          <p:nvPr userDrawn="1"/>
        </p:nvSpPr>
        <p:spPr bwMode="auto">
          <a:xfrm>
            <a:off x="2133600" y="1238250"/>
            <a:ext cx="6324600" cy="1588"/>
          </a:xfrm>
          <a:prstGeom prst="line">
            <a:avLst/>
          </a:prstGeom>
          <a:noFill/>
          <a:ln w="38862">
            <a:solidFill>
              <a:srgbClr val="453B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43" name="Line 63"/>
          <p:cNvSpPr>
            <a:spLocks noChangeShapeType="1"/>
          </p:cNvSpPr>
          <p:nvPr userDrawn="1"/>
        </p:nvSpPr>
        <p:spPr bwMode="auto">
          <a:xfrm>
            <a:off x="304800" y="6781800"/>
            <a:ext cx="87630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44" name="Line 65"/>
          <p:cNvSpPr>
            <a:spLocks noChangeShapeType="1"/>
          </p:cNvSpPr>
          <p:nvPr userDrawn="1"/>
        </p:nvSpPr>
        <p:spPr bwMode="auto">
          <a:xfrm rot="16200000">
            <a:off x="5848350" y="3581400"/>
            <a:ext cx="6400800" cy="0"/>
          </a:xfrm>
          <a:prstGeom prst="line">
            <a:avLst/>
          </a:prstGeom>
          <a:noFill/>
          <a:ln w="38862">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Tree>
    <p:extLst>
      <p:ext uri="{BB962C8B-B14F-4D97-AF65-F5344CB8AC3E}">
        <p14:creationId xmlns:p14="http://schemas.microsoft.com/office/powerpoint/2010/main" val="173788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ide">
    <p:spTree>
      <p:nvGrpSpPr>
        <p:cNvPr id="1" name=""/>
        <p:cNvGrpSpPr/>
        <p:nvPr/>
      </p:nvGrpSpPr>
      <p:grpSpPr>
        <a:xfrm>
          <a:off x="0" y="0"/>
          <a:ext cx="0" cy="0"/>
          <a:chOff x="0" y="0"/>
          <a:chExt cx="0" cy="0"/>
        </a:xfrm>
      </p:grpSpPr>
      <p:sp>
        <p:nvSpPr>
          <p:cNvPr id="6" name="Titre 1"/>
          <p:cNvSpPr>
            <a:spLocks noGrp="1"/>
          </p:cNvSpPr>
          <p:nvPr>
            <p:ph type="title"/>
          </p:nvPr>
        </p:nvSpPr>
        <p:spPr>
          <a:xfrm>
            <a:off x="2057400" y="304800"/>
            <a:ext cx="6096000" cy="992188"/>
          </a:xfrm>
        </p:spPr>
        <p:txBody>
          <a:bodyPr/>
          <a:lstStyle>
            <a:lvl1pPr>
              <a:defRPr b="1"/>
            </a:lvl1pPr>
          </a:lstStyle>
          <a:p>
            <a:r>
              <a:rPr lang="fr-FR"/>
              <a:t>Modifiez le style du titre</a:t>
            </a:r>
            <a:endParaRPr lang="fr-FR" dirty="0"/>
          </a:p>
        </p:txBody>
      </p:sp>
      <p:sp>
        <p:nvSpPr>
          <p:cNvPr id="7" name="Espace réservé du contenu 2"/>
          <p:cNvSpPr>
            <a:spLocks noGrp="1"/>
          </p:cNvSpPr>
          <p:nvPr>
            <p:ph idx="1"/>
          </p:nvPr>
        </p:nvSpPr>
        <p:spPr>
          <a:xfrm>
            <a:off x="762000" y="2133600"/>
            <a:ext cx="7416800" cy="3657600"/>
          </a:xfrm>
        </p:spPr>
        <p:txBody>
          <a:bodyPr/>
          <a:lstStyle>
            <a:lvl1pPr marL="184150" indent="0">
              <a:buFontTx/>
              <a:buNone/>
              <a:defRPr/>
            </a:lvl1pPr>
          </a:lstStyle>
          <a:p>
            <a:pPr lvl="0"/>
            <a:r>
              <a:rPr lang="fr-FR"/>
              <a:t>Modifiez les styles du texte du masque</a:t>
            </a:r>
          </a:p>
        </p:txBody>
      </p:sp>
      <p:sp>
        <p:nvSpPr>
          <p:cNvPr id="8" name="Rectangle 6"/>
          <p:cNvSpPr>
            <a:spLocks noGrp="1" noChangeArrowheads="1"/>
          </p:cNvSpPr>
          <p:nvPr>
            <p:ph type="sldNum" sz="quarter" idx="10"/>
          </p:nvPr>
        </p:nvSpPr>
        <p:spPr>
          <a:xfrm>
            <a:off x="7010400" y="6324600"/>
            <a:ext cx="1676400" cy="400050"/>
          </a:xfrm>
        </p:spPr>
        <p:txBody>
          <a:bodyPr/>
          <a:lstStyle>
            <a:lvl1pPr>
              <a:defRPr/>
            </a:lvl1pPr>
          </a:lstStyle>
          <a:p>
            <a:pPr>
              <a:defRPr/>
            </a:pPr>
            <a:fld id="{1906F8B4-365A-46F3-9C5C-7889764C9AFB}" type="slidenum">
              <a:rPr lang="fr-FR" smtClean="0"/>
              <a:pPr>
                <a:defRPr/>
              </a:pPr>
              <a:t>‹N°›</a:t>
            </a:fld>
            <a:endParaRPr lang="fr-FR" dirty="0"/>
          </a:p>
        </p:txBody>
      </p:sp>
      <p:sp>
        <p:nvSpPr>
          <p:cNvPr id="9" name="Rectangle 38"/>
          <p:cNvSpPr>
            <a:spLocks noGrp="1" noChangeArrowheads="1"/>
          </p:cNvSpPr>
          <p:nvPr>
            <p:ph type="dt" sz="half" idx="11"/>
          </p:nvPr>
        </p:nvSpPr>
        <p:spPr>
          <a:xfrm>
            <a:off x="2362200" y="6324600"/>
            <a:ext cx="1524000" cy="457200"/>
          </a:xfrm>
        </p:spPr>
        <p:txBody>
          <a:bodyPr/>
          <a:lstStyle>
            <a:lvl1pPr>
              <a:defRPr>
                <a:solidFill>
                  <a:srgbClr val="433E4F"/>
                </a:solidFill>
                <a:latin typeface="+mn-lt"/>
              </a:defRPr>
            </a:lvl1pPr>
          </a:lstStyle>
          <a:p>
            <a:pPr>
              <a:defRPr/>
            </a:pPr>
            <a:endParaRPr lang="fr-FR" dirty="0"/>
          </a:p>
        </p:txBody>
      </p:sp>
      <p:sp>
        <p:nvSpPr>
          <p:cNvPr id="10" name="Rectangle 39"/>
          <p:cNvSpPr>
            <a:spLocks noGrp="1" noChangeArrowheads="1"/>
          </p:cNvSpPr>
          <p:nvPr>
            <p:ph type="ftr" sz="quarter" idx="12"/>
          </p:nvPr>
        </p:nvSpPr>
        <p:spPr>
          <a:xfrm>
            <a:off x="4038600" y="6324600"/>
            <a:ext cx="2895600" cy="457200"/>
          </a:xfrm>
          <a:prstGeom prst="rect">
            <a:avLst/>
          </a:prstGeom>
        </p:spPr>
        <p:txBody>
          <a:bodyPr/>
          <a:lstStyle>
            <a:lvl1pPr>
              <a:defRPr sz="1000" baseline="0">
                <a:latin typeface="+mn-lt"/>
                <a:ea typeface="ＭＳ Ｐゴシック" charset="-128"/>
                <a:cs typeface="+mn-cs"/>
              </a:defRPr>
            </a:lvl1pPr>
          </a:lstStyle>
          <a:p>
            <a:pPr>
              <a:defRPr/>
            </a:pPr>
            <a:endParaRPr lang="fr-FR" dirty="0"/>
          </a:p>
        </p:txBody>
      </p:sp>
    </p:spTree>
    <p:extLst>
      <p:ext uri="{BB962C8B-B14F-4D97-AF65-F5344CB8AC3E}">
        <p14:creationId xmlns:p14="http://schemas.microsoft.com/office/powerpoint/2010/main" val="114118213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4.jpeg"/><Relationship Id="rId4" Type="http://schemas.openxmlformats.org/officeDocument/2006/relationships/slideLayout" Target="../slideLayouts/slideLayout4.xml"/><Relationship Id="rId9"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057400" y="304800"/>
            <a:ext cx="6096000" cy="992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fr-FR" dirty="0"/>
              <a:t>Cliquez et modifiez le titre</a:t>
            </a:r>
          </a:p>
        </p:txBody>
      </p:sp>
      <p:sp>
        <p:nvSpPr>
          <p:cNvPr id="1027" name="Rectangle 3"/>
          <p:cNvSpPr>
            <a:spLocks noGrp="1" noChangeArrowheads="1"/>
          </p:cNvSpPr>
          <p:nvPr>
            <p:ph type="body" idx="1"/>
          </p:nvPr>
        </p:nvSpPr>
        <p:spPr bwMode="auto">
          <a:xfrm>
            <a:off x="762000" y="2133600"/>
            <a:ext cx="74168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r-FR" dirty="0"/>
              <a:t> 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028" name="Rectangle 4"/>
          <p:cNvSpPr>
            <a:spLocks noGrp="1" noChangeArrowheads="1"/>
          </p:cNvSpPr>
          <p:nvPr>
            <p:ph type="dt" sz="half" idx="2"/>
          </p:nvPr>
        </p:nvSpPr>
        <p:spPr bwMode="auto">
          <a:xfrm>
            <a:off x="3632200" y="6485965"/>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900" baseline="0">
                <a:latin typeface="Arial" pitchFamily="34" charset="0"/>
                <a:ea typeface="ＭＳ Ｐゴシック" charset="0"/>
                <a:cs typeface="+mn-cs"/>
              </a:defRPr>
            </a:lvl1pPr>
          </a:lstStyle>
          <a:p>
            <a:pPr>
              <a:defRPr/>
            </a:pPr>
            <a:endParaRPr lang="fr-FR" dirty="0"/>
          </a:p>
        </p:txBody>
      </p:sp>
      <p:sp>
        <p:nvSpPr>
          <p:cNvPr id="1030" name="Rectangle 6"/>
          <p:cNvSpPr>
            <a:spLocks noGrp="1" noChangeArrowheads="1"/>
          </p:cNvSpPr>
          <p:nvPr>
            <p:ph type="sldNum" sz="quarter" idx="4"/>
          </p:nvPr>
        </p:nvSpPr>
        <p:spPr bwMode="auto">
          <a:xfrm>
            <a:off x="8305800" y="6539753"/>
            <a:ext cx="762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900" baseline="0">
                <a:solidFill>
                  <a:srgbClr val="4E455D"/>
                </a:solidFill>
                <a:latin typeface="Arial Bold" charset="0"/>
              </a:defRPr>
            </a:lvl1pPr>
          </a:lstStyle>
          <a:p>
            <a:pPr>
              <a:defRPr/>
            </a:pPr>
            <a:fld id="{283498F4-4F50-4791-B627-915D9611E3BD}" type="slidenum">
              <a:rPr lang="fr-FR" smtClean="0"/>
              <a:pPr>
                <a:defRPr/>
              </a:pPr>
              <a:t>‹N°›</a:t>
            </a:fld>
            <a:endParaRPr lang="fr-FR" dirty="0"/>
          </a:p>
        </p:txBody>
      </p:sp>
      <p:sp>
        <p:nvSpPr>
          <p:cNvPr id="1050" name="Line 26"/>
          <p:cNvSpPr>
            <a:spLocks noChangeShapeType="1"/>
          </p:cNvSpPr>
          <p:nvPr/>
        </p:nvSpPr>
        <p:spPr bwMode="auto">
          <a:xfrm>
            <a:off x="2133600" y="1238250"/>
            <a:ext cx="6324600" cy="1588"/>
          </a:xfrm>
          <a:prstGeom prst="line">
            <a:avLst/>
          </a:prstGeom>
          <a:noFill/>
          <a:ln w="38862">
            <a:solidFill>
              <a:srgbClr val="453B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endParaRPr lang="fr-FR"/>
          </a:p>
        </p:txBody>
      </p:sp>
      <p:sp>
        <p:nvSpPr>
          <p:cNvPr id="1062" name="Line 38"/>
          <p:cNvSpPr>
            <a:spLocks noChangeShapeType="1"/>
          </p:cNvSpPr>
          <p:nvPr/>
        </p:nvSpPr>
        <p:spPr bwMode="auto">
          <a:xfrm>
            <a:off x="304800" y="6781800"/>
            <a:ext cx="87630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endParaRPr lang="fr-FR"/>
          </a:p>
        </p:txBody>
      </p:sp>
      <p:sp>
        <p:nvSpPr>
          <p:cNvPr id="1064" name="Line 40"/>
          <p:cNvSpPr>
            <a:spLocks noChangeShapeType="1"/>
          </p:cNvSpPr>
          <p:nvPr/>
        </p:nvSpPr>
        <p:spPr bwMode="auto">
          <a:xfrm rot="-5400000">
            <a:off x="5848350" y="3581400"/>
            <a:ext cx="64008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endParaRPr lang="fr-FR"/>
          </a:p>
        </p:txBody>
      </p:sp>
      <p:sp>
        <p:nvSpPr>
          <p:cNvPr id="10" name="Line 26"/>
          <p:cNvSpPr>
            <a:spLocks noChangeShapeType="1"/>
          </p:cNvSpPr>
          <p:nvPr/>
        </p:nvSpPr>
        <p:spPr bwMode="auto">
          <a:xfrm>
            <a:off x="2133600" y="1238250"/>
            <a:ext cx="6324600" cy="1588"/>
          </a:xfrm>
          <a:prstGeom prst="line">
            <a:avLst/>
          </a:prstGeom>
          <a:noFill/>
          <a:ln w="38862">
            <a:solidFill>
              <a:srgbClr val="453B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pic>
        <p:nvPicPr>
          <p:cNvPr id="11" name="Image 5" descr="logo-ppt.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90513" y="673100"/>
            <a:ext cx="1328737"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Line 63"/>
          <p:cNvSpPr>
            <a:spLocks noChangeShapeType="1"/>
          </p:cNvSpPr>
          <p:nvPr/>
        </p:nvSpPr>
        <p:spPr bwMode="auto">
          <a:xfrm>
            <a:off x="304800" y="6781800"/>
            <a:ext cx="87630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13" name="Line 65"/>
          <p:cNvSpPr>
            <a:spLocks noChangeShapeType="1"/>
          </p:cNvSpPr>
          <p:nvPr/>
        </p:nvSpPr>
        <p:spPr bwMode="auto">
          <a:xfrm rot="-5400000">
            <a:off x="5848350" y="3581400"/>
            <a:ext cx="6400800" cy="0"/>
          </a:xfrm>
          <a:prstGeom prst="line">
            <a:avLst/>
          </a:prstGeom>
          <a:noFill/>
          <a:ln w="38862">
            <a:solidFill>
              <a:srgbClr val="02A7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fr-FR">
              <a:ea typeface="ＭＳ Ｐゴシック" charset="0"/>
              <a:cs typeface="ＭＳ Ｐゴシック" charset="0"/>
            </a:endParaRPr>
          </a:p>
        </p:txBody>
      </p:sp>
      <p:sp>
        <p:nvSpPr>
          <p:cNvPr id="14" name="ZoneTexte 13"/>
          <p:cNvSpPr txBox="1"/>
          <p:nvPr/>
        </p:nvSpPr>
        <p:spPr>
          <a:xfrm>
            <a:off x="6327725" y="1751794"/>
            <a:ext cx="184666" cy="338554"/>
          </a:xfrm>
          <a:prstGeom prst="rect">
            <a:avLst/>
          </a:prstGeom>
          <a:noFill/>
        </p:spPr>
        <p:txBody>
          <a:bodyPr wrap="none" rtlCol="0">
            <a:spAutoFit/>
          </a:bodyPr>
          <a:lstStyle/>
          <a:p>
            <a:endParaRPr lang="fr-FR"/>
          </a:p>
        </p:txBody>
      </p:sp>
      <p:sp>
        <p:nvSpPr>
          <p:cNvPr id="15" name="Rectangle 39"/>
          <p:cNvSpPr>
            <a:spLocks noGrp="1" noChangeArrowheads="1"/>
          </p:cNvSpPr>
          <p:nvPr>
            <p:ph type="ftr" sz="quarter" idx="3"/>
          </p:nvPr>
        </p:nvSpPr>
        <p:spPr>
          <a:xfrm>
            <a:off x="5707112" y="6485965"/>
            <a:ext cx="2376264" cy="457200"/>
          </a:xfrm>
          <a:prstGeom prst="rect">
            <a:avLst/>
          </a:prstGeom>
        </p:spPr>
        <p:txBody>
          <a:bodyPr/>
          <a:lstStyle>
            <a:lvl1pPr>
              <a:defRPr lang="fr-FR" sz="900" kern="1200" baseline="0" dirty="0">
                <a:solidFill>
                  <a:schemeClr val="tx1"/>
                </a:solidFill>
                <a:latin typeface="Arial" pitchFamily="34" charset="0"/>
                <a:ea typeface="ＭＳ Ｐゴシック" charset="0"/>
                <a:cs typeface="+mn-cs"/>
              </a:defRPr>
            </a:lvl1pPr>
          </a:lstStyle>
          <a:p>
            <a:pPr>
              <a:defRPr/>
            </a:pPr>
            <a:endParaRPr lang="fr-FR" dirty="0"/>
          </a:p>
        </p:txBody>
      </p:sp>
      <p:pic>
        <p:nvPicPr>
          <p:cNvPr id="16" name="Image 5" descr="logo-ppt.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90513" y="673100"/>
            <a:ext cx="1328737"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Image 5" descr="logo-ppt.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90513" y="673100"/>
            <a:ext cx="1328737"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Image 5" descr="logo-ppt.jpg"/>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290513" y="673100"/>
            <a:ext cx="1328737"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75" r:id="rId1"/>
    <p:sldLayoutId id="2147484076" r:id="rId2"/>
    <p:sldLayoutId id="2147484077" r:id="rId3"/>
    <p:sldLayoutId id="2147484078" r:id="rId4"/>
    <p:sldLayoutId id="2147484079" r:id="rId5"/>
  </p:sldLayoutIdLst>
  <p:hf hdr="0" ftr="0" dt="0"/>
  <p:txStyles>
    <p:titleStyle>
      <a:lvl1pPr algn="l" rtl="0" eaLnBrk="1" fontAlgn="base" hangingPunct="1">
        <a:spcBef>
          <a:spcPct val="0"/>
        </a:spcBef>
        <a:spcAft>
          <a:spcPct val="0"/>
        </a:spcAft>
        <a:defRPr sz="2800" b="1">
          <a:solidFill>
            <a:srgbClr val="4E455D"/>
          </a:solidFill>
          <a:latin typeface="Arial Bold"/>
          <a:ea typeface="+mj-ea"/>
          <a:cs typeface="ＭＳ Ｐゴシック" charset="0"/>
        </a:defRPr>
      </a:lvl1pPr>
      <a:lvl2pPr algn="l" rtl="0" eaLnBrk="1" fontAlgn="base" hangingPunct="1">
        <a:spcBef>
          <a:spcPct val="0"/>
        </a:spcBef>
        <a:spcAft>
          <a:spcPct val="0"/>
        </a:spcAft>
        <a:defRPr sz="2500" b="1">
          <a:solidFill>
            <a:srgbClr val="4E455D"/>
          </a:solidFill>
          <a:latin typeface="Arial Bold" charset="0"/>
          <a:ea typeface="ＭＳ Ｐゴシック" charset="0"/>
          <a:cs typeface="ＭＳ Ｐゴシック" charset="0"/>
        </a:defRPr>
      </a:lvl2pPr>
      <a:lvl3pPr algn="l" rtl="0" eaLnBrk="1" fontAlgn="base" hangingPunct="1">
        <a:spcBef>
          <a:spcPct val="0"/>
        </a:spcBef>
        <a:spcAft>
          <a:spcPct val="0"/>
        </a:spcAft>
        <a:defRPr sz="2500" b="1">
          <a:solidFill>
            <a:srgbClr val="4E455D"/>
          </a:solidFill>
          <a:latin typeface="Arial Bold" charset="0"/>
          <a:ea typeface="ＭＳ Ｐゴシック" charset="0"/>
          <a:cs typeface="ＭＳ Ｐゴシック" charset="0"/>
        </a:defRPr>
      </a:lvl3pPr>
      <a:lvl4pPr algn="l" rtl="0" eaLnBrk="1" fontAlgn="base" hangingPunct="1">
        <a:spcBef>
          <a:spcPct val="0"/>
        </a:spcBef>
        <a:spcAft>
          <a:spcPct val="0"/>
        </a:spcAft>
        <a:defRPr sz="2500" b="1">
          <a:solidFill>
            <a:srgbClr val="4E455D"/>
          </a:solidFill>
          <a:latin typeface="Arial Bold" charset="0"/>
          <a:ea typeface="ＭＳ Ｐゴシック" charset="0"/>
          <a:cs typeface="ＭＳ Ｐゴシック" charset="0"/>
        </a:defRPr>
      </a:lvl4pPr>
      <a:lvl5pPr algn="l" rtl="0" eaLnBrk="1" fontAlgn="base" hangingPunct="1">
        <a:spcBef>
          <a:spcPct val="0"/>
        </a:spcBef>
        <a:spcAft>
          <a:spcPct val="0"/>
        </a:spcAft>
        <a:defRPr sz="2500" b="1">
          <a:solidFill>
            <a:srgbClr val="4E455D"/>
          </a:solidFill>
          <a:latin typeface="Arial Bold" charset="0"/>
          <a:ea typeface="ＭＳ Ｐゴシック" charset="0"/>
          <a:cs typeface="ＭＳ Ｐゴシック" charset="0"/>
        </a:defRPr>
      </a:lvl5pPr>
      <a:lvl6pPr marL="457200" algn="l" rtl="0" eaLnBrk="1" fontAlgn="base" hangingPunct="1">
        <a:spcBef>
          <a:spcPct val="0"/>
        </a:spcBef>
        <a:spcAft>
          <a:spcPct val="0"/>
        </a:spcAft>
        <a:defRPr sz="3000">
          <a:solidFill>
            <a:srgbClr val="4E455D"/>
          </a:solidFill>
          <a:latin typeface="Arial Bold" charset="0"/>
          <a:ea typeface="ＭＳ Ｐゴシック" charset="0"/>
        </a:defRPr>
      </a:lvl6pPr>
      <a:lvl7pPr marL="914400" algn="l" rtl="0" eaLnBrk="1" fontAlgn="base" hangingPunct="1">
        <a:spcBef>
          <a:spcPct val="0"/>
        </a:spcBef>
        <a:spcAft>
          <a:spcPct val="0"/>
        </a:spcAft>
        <a:defRPr sz="3000">
          <a:solidFill>
            <a:srgbClr val="4E455D"/>
          </a:solidFill>
          <a:latin typeface="Arial Bold" charset="0"/>
          <a:ea typeface="ＭＳ Ｐゴシック" charset="0"/>
        </a:defRPr>
      </a:lvl7pPr>
      <a:lvl8pPr marL="1371600" algn="l" rtl="0" eaLnBrk="1" fontAlgn="base" hangingPunct="1">
        <a:spcBef>
          <a:spcPct val="0"/>
        </a:spcBef>
        <a:spcAft>
          <a:spcPct val="0"/>
        </a:spcAft>
        <a:defRPr sz="3000">
          <a:solidFill>
            <a:srgbClr val="4E455D"/>
          </a:solidFill>
          <a:latin typeface="Arial Bold" charset="0"/>
          <a:ea typeface="ＭＳ Ｐゴシック" charset="0"/>
        </a:defRPr>
      </a:lvl8pPr>
      <a:lvl9pPr marL="1828800" algn="l" rtl="0" eaLnBrk="1" fontAlgn="base" hangingPunct="1">
        <a:spcBef>
          <a:spcPct val="0"/>
        </a:spcBef>
        <a:spcAft>
          <a:spcPct val="0"/>
        </a:spcAft>
        <a:defRPr sz="3000">
          <a:solidFill>
            <a:srgbClr val="4E455D"/>
          </a:solidFill>
          <a:latin typeface="Arial Bold" charset="0"/>
          <a:ea typeface="ＭＳ Ｐゴシック" charset="0"/>
        </a:defRPr>
      </a:lvl9pPr>
    </p:titleStyle>
    <p:bodyStyle>
      <a:lvl1pPr marL="342900" indent="-57150" algn="l" rtl="0" eaLnBrk="1" fontAlgn="base" hangingPunct="1">
        <a:spcBef>
          <a:spcPct val="20000"/>
        </a:spcBef>
        <a:spcAft>
          <a:spcPct val="0"/>
        </a:spcAft>
        <a:buBlip>
          <a:blip r:embed="rId8"/>
        </a:buBlip>
        <a:defRPr sz="2500">
          <a:solidFill>
            <a:srgbClr val="4E455D"/>
          </a:solidFill>
          <a:latin typeface="+mn-lt"/>
          <a:ea typeface="+mn-ea"/>
          <a:cs typeface="ＭＳ Ｐゴシック" charset="0"/>
        </a:defRPr>
      </a:lvl1pPr>
      <a:lvl2pPr marL="762000" indent="-285750" algn="l" rtl="0" eaLnBrk="1" fontAlgn="base" hangingPunct="1">
        <a:spcBef>
          <a:spcPct val="20000"/>
        </a:spcBef>
        <a:spcAft>
          <a:spcPct val="0"/>
        </a:spcAft>
        <a:buSzPct val="110000"/>
        <a:buBlip>
          <a:blip r:embed="rId9"/>
        </a:buBlip>
        <a:defRPr sz="2200">
          <a:solidFill>
            <a:srgbClr val="4E455D"/>
          </a:solidFill>
          <a:latin typeface="+mn-lt"/>
          <a:ea typeface="+mn-ea"/>
        </a:defRPr>
      </a:lvl2pPr>
      <a:lvl3pPr marL="1143000" indent="-190500" algn="l" rtl="0" eaLnBrk="1" fontAlgn="base" hangingPunct="1">
        <a:spcBef>
          <a:spcPct val="20000"/>
        </a:spcBef>
        <a:spcAft>
          <a:spcPct val="0"/>
        </a:spcAft>
        <a:buBlip>
          <a:blip r:embed="rId10"/>
        </a:buBlip>
        <a:defRPr>
          <a:solidFill>
            <a:srgbClr val="4E455D"/>
          </a:solidFill>
          <a:latin typeface="+mn-lt"/>
          <a:ea typeface="+mn-ea"/>
        </a:defRPr>
      </a:lvl3pPr>
      <a:lvl4pPr marL="1619250" indent="-190500" algn="l" rtl="0" eaLnBrk="1" fontAlgn="base" hangingPunct="1">
        <a:spcBef>
          <a:spcPct val="20000"/>
        </a:spcBef>
        <a:spcAft>
          <a:spcPct val="0"/>
        </a:spcAft>
        <a:buBlip>
          <a:blip r:embed="rId8"/>
        </a:buBlip>
        <a:defRPr sz="1500">
          <a:solidFill>
            <a:srgbClr val="4E455D"/>
          </a:solidFill>
          <a:latin typeface="+mn-lt"/>
          <a:ea typeface="+mn-ea"/>
        </a:defRPr>
      </a:lvl4pPr>
      <a:lvl5pPr marL="2000250" indent="-190500" algn="l" rtl="0" eaLnBrk="1" fontAlgn="base" hangingPunct="1">
        <a:spcBef>
          <a:spcPct val="20000"/>
        </a:spcBef>
        <a:spcAft>
          <a:spcPct val="0"/>
        </a:spcAft>
        <a:buBlip>
          <a:blip r:embed="rId9"/>
        </a:buBlip>
        <a:defRPr sz="1500">
          <a:solidFill>
            <a:srgbClr val="4E455D"/>
          </a:solidFill>
          <a:latin typeface="+mn-lt"/>
          <a:ea typeface="+mn-ea"/>
        </a:defRPr>
      </a:lvl5pPr>
      <a:lvl6pPr marL="2457450" indent="-190500" algn="l" rtl="0" eaLnBrk="1" fontAlgn="base" hangingPunct="1">
        <a:spcBef>
          <a:spcPct val="20000"/>
        </a:spcBef>
        <a:spcAft>
          <a:spcPct val="0"/>
        </a:spcAft>
        <a:buBlip>
          <a:blip r:embed="rId9"/>
        </a:buBlip>
        <a:defRPr sz="1500">
          <a:solidFill>
            <a:srgbClr val="4E455D"/>
          </a:solidFill>
          <a:latin typeface="+mn-lt"/>
          <a:ea typeface="+mn-ea"/>
        </a:defRPr>
      </a:lvl6pPr>
      <a:lvl7pPr marL="2914650" indent="-190500" algn="l" rtl="0" eaLnBrk="1" fontAlgn="base" hangingPunct="1">
        <a:spcBef>
          <a:spcPct val="20000"/>
        </a:spcBef>
        <a:spcAft>
          <a:spcPct val="0"/>
        </a:spcAft>
        <a:buBlip>
          <a:blip r:embed="rId9"/>
        </a:buBlip>
        <a:defRPr sz="1500">
          <a:solidFill>
            <a:srgbClr val="4E455D"/>
          </a:solidFill>
          <a:latin typeface="+mn-lt"/>
          <a:ea typeface="+mn-ea"/>
        </a:defRPr>
      </a:lvl7pPr>
      <a:lvl8pPr marL="3371850" indent="-190500" algn="l" rtl="0" eaLnBrk="1" fontAlgn="base" hangingPunct="1">
        <a:spcBef>
          <a:spcPct val="20000"/>
        </a:spcBef>
        <a:spcAft>
          <a:spcPct val="0"/>
        </a:spcAft>
        <a:buBlip>
          <a:blip r:embed="rId9"/>
        </a:buBlip>
        <a:defRPr sz="1500">
          <a:solidFill>
            <a:srgbClr val="4E455D"/>
          </a:solidFill>
          <a:latin typeface="+mn-lt"/>
          <a:ea typeface="+mn-ea"/>
        </a:defRPr>
      </a:lvl8pPr>
      <a:lvl9pPr marL="3829050" indent="-190500" algn="l" rtl="0" eaLnBrk="1" fontAlgn="base" hangingPunct="1">
        <a:spcBef>
          <a:spcPct val="20000"/>
        </a:spcBef>
        <a:spcAft>
          <a:spcPct val="0"/>
        </a:spcAft>
        <a:buBlip>
          <a:blip r:embed="rId9"/>
        </a:buBlip>
        <a:defRPr sz="1500">
          <a:solidFill>
            <a:srgbClr val="4E455D"/>
          </a:solidFill>
          <a:latin typeface="+mn-lt"/>
          <a:ea typeface="+mn-ea"/>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0.emf"/><Relationship Id="rId1" Type="http://schemas.openxmlformats.org/officeDocument/2006/relationships/slideLayout" Target="../slideLayouts/slideLayout5.xml"/><Relationship Id="rId5" Type="http://schemas.openxmlformats.org/officeDocument/2006/relationships/image" Target="../media/image2.jpe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2.emf"/><Relationship Id="rId1" Type="http://schemas.openxmlformats.org/officeDocument/2006/relationships/slideLayout" Target="../slideLayouts/slideLayout5.xml"/><Relationship Id="rId5" Type="http://schemas.openxmlformats.org/officeDocument/2006/relationships/image" Target="../media/image2.jpeg"/><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scansante.fr/"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scansante.fr/applications/cout-dunites-doeuvre" TargetMode="Externa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 Id="rId5" Type="http://schemas.openxmlformats.org/officeDocument/2006/relationships/image" Target="../media/image8.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atih.sante.fr/information-sur-les-couts/retraitement-comptable"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42369" y="2019740"/>
            <a:ext cx="6150503" cy="1497842"/>
          </a:xfrm>
        </p:spPr>
        <p:txBody>
          <a:bodyPr/>
          <a:lstStyle/>
          <a:p>
            <a:r>
              <a:rPr lang="fr-FR" b="0" dirty="0">
                <a:solidFill>
                  <a:srgbClr val="0095CB"/>
                </a:solidFill>
              </a:rPr>
              <a:t>Présentation de l’outil VALID-RTC</a:t>
            </a:r>
            <a:br>
              <a:rPr lang="fr-FR" b="0" dirty="0">
                <a:solidFill>
                  <a:srgbClr val="0095CB"/>
                </a:solidFill>
              </a:rPr>
            </a:br>
            <a:endParaRPr lang="fr-FR" b="0" i="1" dirty="0"/>
          </a:p>
        </p:txBody>
      </p:sp>
      <p:sp>
        <p:nvSpPr>
          <p:cNvPr id="3" name="Sous-titre 2"/>
          <p:cNvSpPr>
            <a:spLocks noGrp="1"/>
          </p:cNvSpPr>
          <p:nvPr>
            <p:ph type="subTitle" idx="1"/>
          </p:nvPr>
        </p:nvSpPr>
        <p:spPr>
          <a:xfrm>
            <a:off x="2362200" y="3872553"/>
            <a:ext cx="4724400" cy="1219200"/>
          </a:xfrm>
        </p:spPr>
        <p:txBody>
          <a:bodyPr/>
          <a:lstStyle/>
          <a:p>
            <a:pPr>
              <a:lnSpc>
                <a:spcPct val="80000"/>
              </a:lnSpc>
              <a:defRPr/>
            </a:pPr>
            <a:r>
              <a:rPr lang="fr-FR" b="1" dirty="0">
                <a:solidFill>
                  <a:schemeClr val="tx1"/>
                </a:solidFill>
              </a:rPr>
              <a:t>Guide d’utilisation ENC / RTC</a:t>
            </a:r>
          </a:p>
          <a:p>
            <a:pPr>
              <a:lnSpc>
                <a:spcPct val="80000"/>
              </a:lnSpc>
              <a:defRPr/>
            </a:pPr>
            <a:endParaRPr lang="fr-FR" dirty="0">
              <a:solidFill>
                <a:schemeClr val="tx1"/>
              </a:solidFill>
            </a:endParaRPr>
          </a:p>
          <a:p>
            <a:pPr>
              <a:lnSpc>
                <a:spcPct val="80000"/>
              </a:lnSpc>
              <a:defRPr/>
            </a:pPr>
            <a:r>
              <a:rPr lang="fr-FR" dirty="0">
                <a:solidFill>
                  <a:schemeClr val="accent2"/>
                </a:solidFill>
              </a:rPr>
              <a:t> </a:t>
            </a:r>
            <a:endParaRPr lang="fr-FR" b="0" i="1" dirty="0">
              <a:solidFill>
                <a:schemeClr val="accent2"/>
              </a:solidFill>
            </a:endParaRPr>
          </a:p>
        </p:txBody>
      </p:sp>
      <p:sp>
        <p:nvSpPr>
          <p:cNvPr id="4" name="Espace réservé du numéro de diapositive 3"/>
          <p:cNvSpPr>
            <a:spLocks noGrp="1"/>
          </p:cNvSpPr>
          <p:nvPr>
            <p:ph type="sldNum" sz="quarter" idx="10"/>
          </p:nvPr>
        </p:nvSpPr>
        <p:spPr/>
        <p:txBody>
          <a:bodyPr/>
          <a:lstStyle/>
          <a:p>
            <a:pPr>
              <a:defRPr/>
            </a:pPr>
            <a:fld id="{1906F8B4-365A-46F3-9C5C-7889764C9AFB}" type="slidenum">
              <a:rPr lang="fr-FR" smtClean="0"/>
              <a:pPr>
                <a:defRPr/>
              </a:pPr>
              <a:t>1</a:t>
            </a:fld>
            <a:endParaRPr lang="fr-FR" dirty="0"/>
          </a:p>
        </p:txBody>
      </p:sp>
    </p:spTree>
    <p:extLst>
      <p:ext uri="{BB962C8B-B14F-4D97-AF65-F5344CB8AC3E}">
        <p14:creationId xmlns:p14="http://schemas.microsoft.com/office/powerpoint/2010/main" val="179669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1906F8B4-365A-46F3-9C5C-7889764C9AFB}" type="slidenum">
              <a:rPr lang="fr-FR" smtClean="0"/>
              <a:pPr>
                <a:defRPr/>
              </a:pPr>
              <a:t>10</a:t>
            </a:fld>
            <a:endParaRPr lang="fr-FR" dirty="0"/>
          </a:p>
        </p:txBody>
      </p:sp>
      <p:sp>
        <p:nvSpPr>
          <p:cNvPr id="11" name="Espace réservé du contenu 2">
            <a:extLst>
              <a:ext uri="{FF2B5EF4-FFF2-40B4-BE49-F238E27FC236}">
                <a16:creationId xmlns:a16="http://schemas.microsoft.com/office/drawing/2014/main" id="{4BC00730-DDD2-48DA-AC7D-72DB2311FAB8}"/>
              </a:ext>
            </a:extLst>
          </p:cNvPr>
          <p:cNvSpPr>
            <a:spLocks noGrp="1"/>
          </p:cNvSpPr>
          <p:nvPr>
            <p:ph idx="1"/>
          </p:nvPr>
        </p:nvSpPr>
        <p:spPr>
          <a:xfrm>
            <a:off x="2101754" y="363336"/>
            <a:ext cx="6400801" cy="769428"/>
          </a:xfrm>
          <a:solidFill>
            <a:schemeClr val="bg2">
              <a:lumMod val="60000"/>
              <a:lumOff val="40000"/>
            </a:schemeClr>
          </a:solidFill>
        </p:spPr>
        <p:style>
          <a:lnRef idx="0">
            <a:schemeClr val="accent2"/>
          </a:lnRef>
          <a:fillRef idx="3">
            <a:schemeClr val="accent2"/>
          </a:fillRef>
          <a:effectRef idx="3">
            <a:schemeClr val="accent2"/>
          </a:effectRef>
          <a:fontRef idx="minor">
            <a:schemeClr val="lt1"/>
          </a:fontRef>
        </p:style>
        <p:txBody>
          <a:bodyPr anchor="ctr"/>
          <a:lstStyle/>
          <a:p>
            <a:r>
              <a:rPr lang="fr-FR" dirty="0"/>
              <a:t>Des données de plusieurs natures</a:t>
            </a:r>
          </a:p>
        </p:txBody>
      </p:sp>
      <p:sp>
        <p:nvSpPr>
          <p:cNvPr id="14" name="ZoneTexte 13">
            <a:extLst>
              <a:ext uri="{FF2B5EF4-FFF2-40B4-BE49-F238E27FC236}">
                <a16:creationId xmlns:a16="http://schemas.microsoft.com/office/drawing/2014/main" id="{1FE2A87E-5B3B-4B5D-9A3F-0D83471C2850}"/>
              </a:ext>
            </a:extLst>
          </p:cNvPr>
          <p:cNvSpPr txBox="1"/>
          <p:nvPr/>
        </p:nvSpPr>
        <p:spPr>
          <a:xfrm>
            <a:off x="354562" y="1942131"/>
            <a:ext cx="8332237" cy="830997"/>
          </a:xfrm>
          <a:prstGeom prst="rect">
            <a:avLst/>
          </a:prstGeom>
          <a:noFill/>
        </p:spPr>
        <p:txBody>
          <a:bodyPr wrap="square" rtlCol="0">
            <a:spAutoFit/>
          </a:bodyPr>
          <a:lstStyle/>
          <a:p>
            <a:pPr fontAlgn="base"/>
            <a:r>
              <a:rPr lang="fr-FR" b="0" i="0" dirty="0">
                <a:effectLst/>
                <a:latin typeface="+mn-lt"/>
                <a:cs typeface="Times" panose="02020603050405020304" pitchFamily="18" charset="0"/>
              </a:rPr>
              <a:t>Les tableaux VALID-RTC mettent à disposition des indicateurs différents </a:t>
            </a:r>
            <a:r>
              <a:rPr lang="fr-FR" dirty="0">
                <a:latin typeface="+mn-lt"/>
                <a:cs typeface="Times" panose="02020603050405020304" pitchFamily="18" charset="0"/>
              </a:rPr>
              <a:t>qui suivent </a:t>
            </a:r>
            <a:r>
              <a:rPr lang="fr-FR" b="1" i="0" dirty="0">
                <a:effectLst/>
                <a:latin typeface="+mn-lt"/>
                <a:cs typeface="Times" panose="02020603050405020304" pitchFamily="18" charset="0"/>
              </a:rPr>
              <a:t>les caractéristiques de la méthodologie du Retraitement Comptable</a:t>
            </a:r>
            <a:r>
              <a:rPr lang="fr-FR" b="0" i="0" dirty="0">
                <a:effectLst/>
                <a:latin typeface="+mn-lt"/>
                <a:cs typeface="Times" panose="02020603050405020304" pitchFamily="18" charset="0"/>
              </a:rPr>
              <a:t> :</a:t>
            </a:r>
            <a:endParaRPr lang="fr-FR" b="1" i="0" dirty="0">
              <a:effectLst/>
              <a:latin typeface="+mn-lt"/>
              <a:cs typeface="Times" panose="02020603050405020304" pitchFamily="18" charset="0"/>
            </a:endParaRPr>
          </a:p>
          <a:p>
            <a:endParaRPr lang="fr-FR" dirty="0">
              <a:latin typeface="+mn-lt"/>
              <a:cs typeface="Times" panose="02020603050405020304" pitchFamily="18" charset="0"/>
            </a:endParaRPr>
          </a:p>
        </p:txBody>
      </p:sp>
      <p:graphicFrame>
        <p:nvGraphicFramePr>
          <p:cNvPr id="2" name="Tableau 2">
            <a:extLst>
              <a:ext uri="{FF2B5EF4-FFF2-40B4-BE49-F238E27FC236}">
                <a16:creationId xmlns:a16="http://schemas.microsoft.com/office/drawing/2014/main" id="{311AEF56-27E8-4DB9-B69D-0E084C17C1A9}"/>
              </a:ext>
            </a:extLst>
          </p:cNvPr>
          <p:cNvGraphicFramePr>
            <a:graphicFrameLocks noGrp="1"/>
          </p:cNvGraphicFramePr>
          <p:nvPr>
            <p:extLst>
              <p:ext uri="{D42A27DB-BD31-4B8C-83A1-F6EECF244321}">
                <p14:modId xmlns:p14="http://schemas.microsoft.com/office/powerpoint/2010/main" val="875175751"/>
              </p:ext>
            </p:extLst>
          </p:nvPr>
        </p:nvGraphicFramePr>
        <p:xfrm>
          <a:off x="354563" y="3019349"/>
          <a:ext cx="8147992" cy="1590275"/>
        </p:xfrm>
        <a:graphic>
          <a:graphicData uri="http://schemas.openxmlformats.org/drawingml/2006/table">
            <a:tbl>
              <a:tblPr firstRow="1" bandRow="1">
                <a:tableStyleId>{F5AB1C69-6EDB-4FF4-983F-18BD219EF322}</a:tableStyleId>
              </a:tblPr>
              <a:tblGrid>
                <a:gridCol w="1662877">
                  <a:extLst>
                    <a:ext uri="{9D8B030D-6E8A-4147-A177-3AD203B41FA5}">
                      <a16:colId xmlns:a16="http://schemas.microsoft.com/office/drawing/2014/main" val="1819565662"/>
                    </a:ext>
                  </a:extLst>
                </a:gridCol>
                <a:gridCol w="2705480">
                  <a:extLst>
                    <a:ext uri="{9D8B030D-6E8A-4147-A177-3AD203B41FA5}">
                      <a16:colId xmlns:a16="http://schemas.microsoft.com/office/drawing/2014/main" val="2996533206"/>
                    </a:ext>
                  </a:extLst>
                </a:gridCol>
                <a:gridCol w="2112886">
                  <a:extLst>
                    <a:ext uri="{9D8B030D-6E8A-4147-A177-3AD203B41FA5}">
                      <a16:colId xmlns:a16="http://schemas.microsoft.com/office/drawing/2014/main" val="810364016"/>
                    </a:ext>
                  </a:extLst>
                </a:gridCol>
                <a:gridCol w="1666749">
                  <a:extLst>
                    <a:ext uri="{9D8B030D-6E8A-4147-A177-3AD203B41FA5}">
                      <a16:colId xmlns:a16="http://schemas.microsoft.com/office/drawing/2014/main" val="533201344"/>
                    </a:ext>
                  </a:extLst>
                </a:gridCol>
              </a:tblGrid>
              <a:tr h="310381">
                <a:tc>
                  <a:txBody>
                    <a:bodyPr/>
                    <a:lstStyle/>
                    <a:p>
                      <a:pPr algn="ctr"/>
                      <a:r>
                        <a:rPr lang="fr-FR" dirty="0"/>
                        <a:t>Temporel</a:t>
                      </a:r>
                    </a:p>
                  </a:txBody>
                  <a:tcPr/>
                </a:tc>
                <a:tc>
                  <a:txBody>
                    <a:bodyPr/>
                    <a:lstStyle/>
                    <a:p>
                      <a:pPr algn="ctr"/>
                      <a:r>
                        <a:rPr lang="fr-FR" dirty="0"/>
                        <a:t>Activité</a:t>
                      </a:r>
                    </a:p>
                  </a:txBody>
                  <a:tcPr/>
                </a:tc>
                <a:tc>
                  <a:txBody>
                    <a:bodyPr/>
                    <a:lstStyle/>
                    <a:p>
                      <a:pPr algn="ctr"/>
                      <a:r>
                        <a:rPr lang="fr-FR" dirty="0"/>
                        <a:t>Nature</a:t>
                      </a:r>
                    </a:p>
                  </a:txBody>
                  <a:tcPr/>
                </a:tc>
                <a:tc>
                  <a:txBody>
                    <a:bodyPr/>
                    <a:lstStyle/>
                    <a:p>
                      <a:pPr algn="ctr"/>
                      <a:r>
                        <a:rPr lang="fr-FR" dirty="0"/>
                        <a:t>Charges</a:t>
                      </a:r>
                    </a:p>
                  </a:txBody>
                  <a:tcPr/>
                </a:tc>
                <a:extLst>
                  <a:ext uri="{0D108BD9-81ED-4DB2-BD59-A6C34878D82A}">
                    <a16:rowId xmlns:a16="http://schemas.microsoft.com/office/drawing/2014/main" val="1504370440"/>
                  </a:ext>
                </a:extLst>
              </a:tr>
              <a:tr h="1224515">
                <a:tc>
                  <a:txBody>
                    <a:bodyPr/>
                    <a:lstStyle/>
                    <a:p>
                      <a:pPr marL="285750" indent="-285750">
                        <a:buFont typeface="Arial" panose="020B0604020202020204" pitchFamily="34" charset="0"/>
                        <a:buChar char="•"/>
                      </a:pPr>
                      <a:r>
                        <a:rPr lang="fr-FR" dirty="0"/>
                        <a:t>N</a:t>
                      </a:r>
                    </a:p>
                    <a:p>
                      <a:pPr marL="285750" indent="-285750">
                        <a:buFont typeface="Arial" panose="020B0604020202020204" pitchFamily="34" charset="0"/>
                        <a:buChar char="•"/>
                      </a:pPr>
                      <a:r>
                        <a:rPr lang="fr-FR" dirty="0"/>
                        <a:t>N-1</a:t>
                      </a:r>
                    </a:p>
                    <a:p>
                      <a:pPr marL="285750" indent="-285750">
                        <a:buFont typeface="Arial" panose="020B0604020202020204" pitchFamily="34" charset="0"/>
                        <a:buChar char="•"/>
                      </a:pPr>
                      <a:r>
                        <a:rPr lang="fr-FR" dirty="0"/>
                        <a:t>Référentiel</a:t>
                      </a:r>
                    </a:p>
                  </a:txBody>
                  <a:tcPr/>
                </a:tc>
                <a:tc>
                  <a:txBody>
                    <a:bodyPr/>
                    <a:lstStyle/>
                    <a:p>
                      <a:pPr marL="285750" indent="-285750">
                        <a:buFont typeface="Arial" panose="020B0604020202020204" pitchFamily="34" charset="0"/>
                        <a:buChar char="•"/>
                      </a:pPr>
                      <a:r>
                        <a:rPr lang="fr-FR" dirty="0"/>
                        <a:t>Détail SA</a:t>
                      </a:r>
                    </a:p>
                    <a:p>
                      <a:pPr marL="285750" indent="-285750">
                        <a:buFont typeface="Arial" panose="020B0604020202020204" pitchFamily="34" charset="0"/>
                        <a:buChar char="•"/>
                      </a:pPr>
                      <a:r>
                        <a:rPr lang="fr-FR" dirty="0"/>
                        <a:t>Regroupement de SA</a:t>
                      </a:r>
                    </a:p>
                    <a:p>
                      <a:pPr marL="285750" indent="-285750">
                        <a:buFont typeface="Arial" panose="020B0604020202020204" pitchFamily="34" charset="0"/>
                        <a:buChar char="•"/>
                      </a:pPr>
                      <a:r>
                        <a:rPr lang="fr-FR" dirty="0"/>
                        <a:t>Regroupement disciplinaire</a:t>
                      </a:r>
                    </a:p>
                  </a:txBody>
                  <a:tcPr/>
                </a:tc>
                <a:tc>
                  <a:txBody>
                    <a:bodyPr/>
                    <a:lstStyle/>
                    <a:p>
                      <a:pPr marL="285750" indent="-285750">
                        <a:buFont typeface="Arial" panose="020B0604020202020204" pitchFamily="34" charset="0"/>
                        <a:buChar char="•"/>
                      </a:pPr>
                      <a:r>
                        <a:rPr lang="fr-FR" dirty="0"/>
                        <a:t>Montant en €</a:t>
                      </a:r>
                    </a:p>
                    <a:p>
                      <a:pPr marL="285750" indent="-285750">
                        <a:buFont typeface="Arial" panose="020B0604020202020204" pitchFamily="34" charset="0"/>
                        <a:buChar char="•"/>
                      </a:pPr>
                      <a:r>
                        <a:rPr lang="fr-FR" dirty="0"/>
                        <a:t>Volume d’UO</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dirty="0"/>
                        <a:t>ETP</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dirty="0"/>
                        <a:t>Coût unitaire</a:t>
                      </a:r>
                    </a:p>
                  </a:txBody>
                  <a:tcPr/>
                </a:tc>
                <a:tc>
                  <a:txBody>
                    <a:bodyPr/>
                    <a:lstStyle/>
                    <a:p>
                      <a:pPr marL="285750" indent="-285750">
                        <a:buFont typeface="Arial" panose="020B0604020202020204" pitchFamily="34" charset="0"/>
                        <a:buChar char="•"/>
                      </a:pPr>
                      <a:r>
                        <a:rPr lang="fr-FR" dirty="0"/>
                        <a:t>Directes</a:t>
                      </a:r>
                    </a:p>
                    <a:p>
                      <a:pPr marL="285750" indent="-285750">
                        <a:buFont typeface="Arial" panose="020B0604020202020204" pitchFamily="34" charset="0"/>
                        <a:buChar char="•"/>
                      </a:pPr>
                      <a:r>
                        <a:rPr lang="fr-FR" dirty="0"/>
                        <a:t>Induites</a:t>
                      </a:r>
                    </a:p>
                    <a:p>
                      <a:pPr marL="285750" indent="-285750">
                        <a:buFont typeface="Arial" panose="020B0604020202020204" pitchFamily="34" charset="0"/>
                        <a:buChar char="•"/>
                      </a:pPr>
                      <a:r>
                        <a:rPr lang="fr-FR" dirty="0"/>
                        <a:t>Nettes totales</a:t>
                      </a:r>
                    </a:p>
                  </a:txBody>
                  <a:tcPr/>
                </a:tc>
                <a:extLst>
                  <a:ext uri="{0D108BD9-81ED-4DB2-BD59-A6C34878D82A}">
                    <a16:rowId xmlns:a16="http://schemas.microsoft.com/office/drawing/2014/main" val="1472084196"/>
                  </a:ext>
                </a:extLst>
              </a:tr>
            </a:tbl>
          </a:graphicData>
        </a:graphic>
      </p:graphicFrame>
    </p:spTree>
    <p:extLst>
      <p:ext uri="{BB962C8B-B14F-4D97-AF65-F5344CB8AC3E}">
        <p14:creationId xmlns:p14="http://schemas.microsoft.com/office/powerpoint/2010/main" val="234418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1906F8B4-365A-46F3-9C5C-7889764C9AFB}" type="slidenum">
              <a:rPr lang="fr-FR" smtClean="0"/>
              <a:pPr>
                <a:defRPr/>
              </a:pPr>
              <a:t>11</a:t>
            </a:fld>
            <a:endParaRPr lang="fr-FR" dirty="0"/>
          </a:p>
        </p:txBody>
      </p:sp>
      <p:sp>
        <p:nvSpPr>
          <p:cNvPr id="11" name="Espace réservé du contenu 2">
            <a:extLst>
              <a:ext uri="{FF2B5EF4-FFF2-40B4-BE49-F238E27FC236}">
                <a16:creationId xmlns:a16="http://schemas.microsoft.com/office/drawing/2014/main" id="{4BC00730-DDD2-48DA-AC7D-72DB2311FAB8}"/>
              </a:ext>
            </a:extLst>
          </p:cNvPr>
          <p:cNvSpPr>
            <a:spLocks noGrp="1"/>
          </p:cNvSpPr>
          <p:nvPr>
            <p:ph idx="1"/>
          </p:nvPr>
        </p:nvSpPr>
        <p:spPr>
          <a:xfrm>
            <a:off x="2101754" y="363336"/>
            <a:ext cx="6400801" cy="769428"/>
          </a:xfrm>
          <a:solidFill>
            <a:schemeClr val="bg2">
              <a:lumMod val="60000"/>
              <a:lumOff val="40000"/>
            </a:schemeClr>
          </a:solidFill>
        </p:spPr>
        <p:style>
          <a:lnRef idx="0">
            <a:schemeClr val="accent2"/>
          </a:lnRef>
          <a:fillRef idx="3">
            <a:schemeClr val="accent2"/>
          </a:fillRef>
          <a:effectRef idx="3">
            <a:schemeClr val="accent2"/>
          </a:effectRef>
          <a:fontRef idx="minor">
            <a:schemeClr val="lt1"/>
          </a:fontRef>
        </p:style>
        <p:txBody>
          <a:bodyPr anchor="ctr"/>
          <a:lstStyle/>
          <a:p>
            <a:r>
              <a:rPr lang="fr-FR" dirty="0"/>
              <a:t>Organisation des tableaux de contrôles</a:t>
            </a:r>
          </a:p>
        </p:txBody>
      </p:sp>
      <p:sp>
        <p:nvSpPr>
          <p:cNvPr id="14" name="ZoneTexte 13">
            <a:extLst>
              <a:ext uri="{FF2B5EF4-FFF2-40B4-BE49-F238E27FC236}">
                <a16:creationId xmlns:a16="http://schemas.microsoft.com/office/drawing/2014/main" id="{1FE2A87E-5B3B-4B5D-9A3F-0D83471C2850}"/>
              </a:ext>
            </a:extLst>
          </p:cNvPr>
          <p:cNvSpPr txBox="1"/>
          <p:nvPr/>
        </p:nvSpPr>
        <p:spPr>
          <a:xfrm>
            <a:off x="274662" y="1842117"/>
            <a:ext cx="8332237" cy="5078313"/>
          </a:xfrm>
          <a:prstGeom prst="rect">
            <a:avLst/>
          </a:prstGeom>
          <a:noFill/>
          <a:ln>
            <a:solidFill>
              <a:schemeClr val="bg1"/>
            </a:solidFill>
          </a:ln>
        </p:spPr>
        <p:txBody>
          <a:bodyPr wrap="square" rtlCol="0">
            <a:spAutoFit/>
          </a:bodyPr>
          <a:lstStyle/>
          <a:p>
            <a:r>
              <a:rPr lang="fr-FR" sz="1800" b="1" baseline="0" dirty="0">
                <a:solidFill>
                  <a:schemeClr val="accent2"/>
                </a:solidFill>
                <a:latin typeface="+mn-lt"/>
                <a:cs typeface="Times" panose="02020603050405020304" pitchFamily="18" charset="0"/>
              </a:rPr>
              <a:t>	              Les 2 premiers onglets d’analyse des données                     		représentent le minimum de contrôle qualité à réaliser par    		l’établissement.</a:t>
            </a:r>
          </a:p>
          <a:p>
            <a:endParaRPr lang="fr-FR" sz="1800" b="1" baseline="0" dirty="0">
              <a:solidFill>
                <a:schemeClr val="accent2"/>
              </a:solidFill>
              <a:latin typeface="+mn-lt"/>
              <a:cs typeface="Times" panose="02020603050405020304" pitchFamily="18" charset="0"/>
            </a:endParaRPr>
          </a:p>
          <a:p>
            <a:endParaRPr lang="fr-FR" sz="1800" baseline="0" dirty="0">
              <a:latin typeface="+mn-lt"/>
              <a:cs typeface="Times" panose="02020603050405020304" pitchFamily="18" charset="0"/>
            </a:endParaRPr>
          </a:p>
          <a:p>
            <a:endParaRPr lang="fr-FR" sz="1800" baseline="0" dirty="0">
              <a:latin typeface="+mn-lt"/>
              <a:cs typeface="Times" panose="02020603050405020304" pitchFamily="18" charset="0"/>
            </a:endParaRPr>
          </a:p>
          <a:p>
            <a:r>
              <a:rPr lang="fr-FR" sz="1800" baseline="0" dirty="0">
                <a:latin typeface="+mn-lt"/>
                <a:cs typeface="Times" panose="02020603050405020304" pitchFamily="18" charset="0"/>
              </a:rPr>
              <a:t>Onglet Tableau 1.1 : </a:t>
            </a:r>
            <a:r>
              <a:rPr lang="fr-FR" sz="1800" b="1" baseline="0" dirty="0">
                <a:latin typeface="+mn-lt"/>
                <a:cs typeface="Times" panose="02020603050405020304" pitchFamily="18" charset="0"/>
              </a:rPr>
              <a:t>Fondamentaux</a:t>
            </a:r>
            <a:r>
              <a:rPr lang="fr-FR" sz="1800" baseline="0" dirty="0">
                <a:latin typeface="+mn-lt"/>
                <a:cs typeface="Times" panose="02020603050405020304" pitchFamily="18" charset="0"/>
              </a:rPr>
              <a:t> </a:t>
            </a:r>
          </a:p>
          <a:p>
            <a:r>
              <a:rPr lang="fr-FR" sz="1800" baseline="0" dirty="0">
                <a:latin typeface="+mn-lt"/>
                <a:cs typeface="Times" panose="02020603050405020304" pitchFamily="18" charset="0"/>
              </a:rPr>
              <a:t>	Alerte l’établissement si une ou plusieurs des 3 consignes 	fondamentales de méthodologie ne sont pas respectées</a:t>
            </a:r>
          </a:p>
          <a:p>
            <a:endParaRPr lang="fr-FR" sz="1800" b="1" i="0" baseline="0" dirty="0">
              <a:effectLst/>
              <a:latin typeface="+mn-lt"/>
              <a:cs typeface="Times" panose="02020603050405020304" pitchFamily="18" charset="0"/>
            </a:endParaRPr>
          </a:p>
          <a:p>
            <a:endParaRPr lang="fr-FR" sz="1800" b="1" baseline="0" dirty="0">
              <a:latin typeface="+mn-lt"/>
              <a:cs typeface="Times" panose="02020603050405020304" pitchFamily="18" charset="0"/>
            </a:endParaRPr>
          </a:p>
          <a:p>
            <a:endParaRPr lang="fr-FR" sz="1800" b="1" i="0" baseline="0" dirty="0">
              <a:effectLst/>
              <a:latin typeface="+mn-lt"/>
              <a:cs typeface="Times" panose="02020603050405020304" pitchFamily="18" charset="0"/>
            </a:endParaRPr>
          </a:p>
          <a:p>
            <a:r>
              <a:rPr lang="fr-FR" sz="1800" baseline="0" dirty="0">
                <a:latin typeface="+mn-lt"/>
                <a:cs typeface="Times" panose="02020603050405020304" pitchFamily="18" charset="0"/>
              </a:rPr>
              <a:t>Onglet Tableau 1.2 : </a:t>
            </a:r>
            <a:r>
              <a:rPr lang="fr-FR" sz="1800" b="1" baseline="0" dirty="0">
                <a:latin typeface="+mn-lt"/>
                <a:cs typeface="Times" panose="02020603050405020304" pitchFamily="18" charset="0"/>
              </a:rPr>
              <a:t>Validation prioritaires </a:t>
            </a:r>
          </a:p>
          <a:p>
            <a:r>
              <a:rPr lang="fr-FR" sz="1800" baseline="0" dirty="0">
                <a:latin typeface="+mn-lt"/>
                <a:cs typeface="Times" panose="02020603050405020304" pitchFamily="18" charset="0"/>
              </a:rPr>
              <a:t>	Alerte l’établissement sur des indicateurs phares de la méthodologie du 	modèle RTC</a:t>
            </a:r>
          </a:p>
          <a:p>
            <a:endParaRPr lang="fr-FR" sz="1800" b="1" i="0" baseline="0" dirty="0">
              <a:effectLst/>
              <a:latin typeface="+mn-lt"/>
              <a:cs typeface="Times" panose="02020603050405020304" pitchFamily="18" charset="0"/>
            </a:endParaRPr>
          </a:p>
          <a:p>
            <a:pPr fontAlgn="base"/>
            <a:endParaRPr lang="fr-FR" sz="1800" b="1" i="0" baseline="0" dirty="0">
              <a:effectLst/>
              <a:latin typeface="+mn-lt"/>
              <a:cs typeface="Times" panose="02020603050405020304" pitchFamily="18" charset="0"/>
            </a:endParaRPr>
          </a:p>
          <a:p>
            <a:endParaRPr lang="fr-FR" sz="1800" baseline="0" dirty="0">
              <a:latin typeface="+mn-lt"/>
              <a:cs typeface="Times" panose="02020603050405020304" pitchFamily="18" charset="0"/>
            </a:endParaRPr>
          </a:p>
        </p:txBody>
      </p:sp>
      <p:sp>
        <p:nvSpPr>
          <p:cNvPr id="2" name="Rectangle 1">
            <a:extLst>
              <a:ext uri="{FF2B5EF4-FFF2-40B4-BE49-F238E27FC236}">
                <a16:creationId xmlns:a16="http://schemas.microsoft.com/office/drawing/2014/main" id="{E163374E-B6CD-44EE-9D40-C64421F33A68}"/>
              </a:ext>
            </a:extLst>
          </p:cNvPr>
          <p:cNvSpPr/>
          <p:nvPr/>
        </p:nvSpPr>
        <p:spPr bwMode="auto">
          <a:xfrm>
            <a:off x="326834" y="3279577"/>
            <a:ext cx="8227892" cy="1331650"/>
          </a:xfrm>
          <a:prstGeom prst="rect">
            <a:avLst/>
          </a:prstGeom>
          <a:noFill/>
          <a:ln>
            <a:solidFill>
              <a:schemeClr val="bg2">
                <a:lumMod val="60000"/>
                <a:lumOff val="40000"/>
              </a:schemeClr>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25000">
              <a:ln>
                <a:noFill/>
              </a:ln>
              <a:solidFill>
                <a:schemeClr val="tx1"/>
              </a:solidFill>
              <a:effectLst/>
              <a:latin typeface="Times" charset="0"/>
              <a:ea typeface="ＭＳ Ｐゴシック" charset="0"/>
            </a:endParaRPr>
          </a:p>
        </p:txBody>
      </p:sp>
      <p:sp>
        <p:nvSpPr>
          <p:cNvPr id="6" name="Rectangle 5">
            <a:extLst>
              <a:ext uri="{FF2B5EF4-FFF2-40B4-BE49-F238E27FC236}">
                <a16:creationId xmlns:a16="http://schemas.microsoft.com/office/drawing/2014/main" id="{881B7B72-46B0-4D07-A1E9-A51671B4E376}"/>
              </a:ext>
            </a:extLst>
          </p:cNvPr>
          <p:cNvSpPr/>
          <p:nvPr/>
        </p:nvSpPr>
        <p:spPr bwMode="auto">
          <a:xfrm>
            <a:off x="326834" y="4981350"/>
            <a:ext cx="8227892" cy="1112937"/>
          </a:xfrm>
          <a:prstGeom prst="rect">
            <a:avLst/>
          </a:prstGeom>
          <a:noFill/>
          <a:ln>
            <a:solidFill>
              <a:schemeClr val="bg2">
                <a:lumMod val="60000"/>
                <a:lumOff val="40000"/>
              </a:schemeClr>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25000">
              <a:ln>
                <a:noFill/>
              </a:ln>
              <a:solidFill>
                <a:schemeClr val="tx1"/>
              </a:solidFill>
              <a:effectLst/>
              <a:latin typeface="Times" charset="0"/>
              <a:ea typeface="ＭＳ Ｐゴシック" charset="0"/>
            </a:endParaRPr>
          </a:p>
        </p:txBody>
      </p:sp>
      <p:pic>
        <p:nvPicPr>
          <p:cNvPr id="16" name="Image 15">
            <a:extLst>
              <a:ext uri="{FF2B5EF4-FFF2-40B4-BE49-F238E27FC236}">
                <a16:creationId xmlns:a16="http://schemas.microsoft.com/office/drawing/2014/main" id="{CB37E699-D15D-4EC5-BFE1-6D0A7568690B}"/>
              </a:ext>
            </a:extLst>
          </p:cNvPr>
          <p:cNvPicPr>
            <a:picLocks noChangeAspect="1"/>
          </p:cNvPicPr>
          <p:nvPr/>
        </p:nvPicPr>
        <p:blipFill>
          <a:blip r:embed="rId2"/>
          <a:stretch>
            <a:fillRect/>
          </a:stretch>
        </p:blipFill>
        <p:spPr>
          <a:xfrm>
            <a:off x="1520799" y="1381491"/>
            <a:ext cx="696364" cy="1898086"/>
          </a:xfrm>
          <a:prstGeom prst="rect">
            <a:avLst/>
          </a:prstGeom>
        </p:spPr>
      </p:pic>
    </p:spTree>
    <p:extLst>
      <p:ext uri="{BB962C8B-B14F-4D97-AF65-F5344CB8AC3E}">
        <p14:creationId xmlns:p14="http://schemas.microsoft.com/office/powerpoint/2010/main" val="2508617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1906F8B4-365A-46F3-9C5C-7889764C9AFB}" type="slidenum">
              <a:rPr lang="fr-FR" smtClean="0"/>
              <a:pPr>
                <a:defRPr/>
              </a:pPr>
              <a:t>12</a:t>
            </a:fld>
            <a:endParaRPr lang="fr-FR" dirty="0"/>
          </a:p>
        </p:txBody>
      </p:sp>
      <p:sp>
        <p:nvSpPr>
          <p:cNvPr id="11" name="Espace réservé du contenu 2">
            <a:extLst>
              <a:ext uri="{FF2B5EF4-FFF2-40B4-BE49-F238E27FC236}">
                <a16:creationId xmlns:a16="http://schemas.microsoft.com/office/drawing/2014/main" id="{4BC00730-DDD2-48DA-AC7D-72DB2311FAB8}"/>
              </a:ext>
            </a:extLst>
          </p:cNvPr>
          <p:cNvSpPr>
            <a:spLocks noGrp="1"/>
          </p:cNvSpPr>
          <p:nvPr>
            <p:ph idx="1"/>
          </p:nvPr>
        </p:nvSpPr>
        <p:spPr>
          <a:xfrm>
            <a:off x="2101754" y="363336"/>
            <a:ext cx="6400801" cy="769428"/>
          </a:xfrm>
          <a:solidFill>
            <a:schemeClr val="bg2">
              <a:lumMod val="60000"/>
              <a:lumOff val="40000"/>
            </a:schemeClr>
          </a:solidFill>
        </p:spPr>
        <p:style>
          <a:lnRef idx="0">
            <a:schemeClr val="accent2"/>
          </a:lnRef>
          <a:fillRef idx="3">
            <a:schemeClr val="accent2"/>
          </a:fillRef>
          <a:effectRef idx="3">
            <a:schemeClr val="accent2"/>
          </a:effectRef>
          <a:fontRef idx="minor">
            <a:schemeClr val="lt1"/>
          </a:fontRef>
        </p:style>
        <p:txBody>
          <a:bodyPr anchor="ctr"/>
          <a:lstStyle/>
          <a:p>
            <a:r>
              <a:rPr lang="fr-FR" dirty="0"/>
              <a:t>Organisation des tableaux de contrôles</a:t>
            </a:r>
          </a:p>
        </p:txBody>
      </p:sp>
      <p:sp>
        <p:nvSpPr>
          <p:cNvPr id="14" name="ZoneTexte 13">
            <a:extLst>
              <a:ext uri="{FF2B5EF4-FFF2-40B4-BE49-F238E27FC236}">
                <a16:creationId xmlns:a16="http://schemas.microsoft.com/office/drawing/2014/main" id="{1FE2A87E-5B3B-4B5D-9A3F-0D83471C2850}"/>
              </a:ext>
            </a:extLst>
          </p:cNvPr>
          <p:cNvSpPr txBox="1"/>
          <p:nvPr/>
        </p:nvSpPr>
        <p:spPr>
          <a:xfrm>
            <a:off x="274662" y="1842117"/>
            <a:ext cx="8332237" cy="2862322"/>
          </a:xfrm>
          <a:prstGeom prst="rect">
            <a:avLst/>
          </a:prstGeom>
          <a:noFill/>
          <a:ln>
            <a:solidFill>
              <a:schemeClr val="bg1"/>
            </a:solidFill>
          </a:ln>
        </p:spPr>
        <p:txBody>
          <a:bodyPr wrap="square" rtlCol="0">
            <a:spAutoFit/>
          </a:bodyPr>
          <a:lstStyle/>
          <a:p>
            <a:r>
              <a:rPr lang="fr-FR" sz="1800" b="1" baseline="0" dirty="0">
                <a:latin typeface="+mn-lt"/>
                <a:cs typeface="Times" panose="02020603050405020304" pitchFamily="18" charset="0"/>
              </a:rPr>
              <a:t>Les autres onglets d’analyse des données explorent les différents aspects des données analytiques.</a:t>
            </a:r>
          </a:p>
          <a:p>
            <a:endParaRPr lang="fr-FR" sz="1800" baseline="0" dirty="0">
              <a:latin typeface="+mn-lt"/>
              <a:cs typeface="Times" panose="02020603050405020304" pitchFamily="18" charset="0"/>
            </a:endParaRPr>
          </a:p>
          <a:p>
            <a:endParaRPr lang="fr-FR" sz="1800" baseline="0" dirty="0">
              <a:latin typeface="+mn-lt"/>
              <a:cs typeface="Times" panose="02020603050405020304" pitchFamily="18" charset="0"/>
            </a:endParaRPr>
          </a:p>
          <a:p>
            <a:endParaRPr lang="fr-FR" sz="1800" b="1" baseline="0" dirty="0">
              <a:latin typeface="+mn-lt"/>
              <a:cs typeface="Times" panose="02020603050405020304" pitchFamily="18" charset="0"/>
            </a:endParaRPr>
          </a:p>
          <a:p>
            <a:endParaRPr lang="fr-FR" sz="1800" b="1" i="0" baseline="0" dirty="0">
              <a:effectLst/>
              <a:latin typeface="+mn-lt"/>
              <a:cs typeface="Times" panose="02020603050405020304" pitchFamily="18" charset="0"/>
            </a:endParaRPr>
          </a:p>
          <a:p>
            <a:endParaRPr lang="fr-FR" sz="1800" b="1" i="0" baseline="0" dirty="0">
              <a:effectLst/>
              <a:latin typeface="+mn-lt"/>
              <a:cs typeface="Times" panose="02020603050405020304" pitchFamily="18" charset="0"/>
            </a:endParaRPr>
          </a:p>
          <a:p>
            <a:endParaRPr lang="fr-FR" sz="1800" b="1" i="0" baseline="0" dirty="0">
              <a:effectLst/>
              <a:latin typeface="+mn-lt"/>
              <a:cs typeface="Times" panose="02020603050405020304" pitchFamily="18" charset="0"/>
            </a:endParaRPr>
          </a:p>
          <a:p>
            <a:pPr fontAlgn="base"/>
            <a:endParaRPr lang="fr-FR" sz="1800" b="1" i="0" baseline="0" dirty="0">
              <a:effectLst/>
              <a:latin typeface="+mn-lt"/>
              <a:cs typeface="Times" panose="02020603050405020304" pitchFamily="18" charset="0"/>
            </a:endParaRPr>
          </a:p>
          <a:p>
            <a:endParaRPr lang="fr-FR" sz="1800" baseline="0" dirty="0">
              <a:latin typeface="+mn-lt"/>
              <a:cs typeface="Times" panose="02020603050405020304" pitchFamily="18" charset="0"/>
            </a:endParaRPr>
          </a:p>
        </p:txBody>
      </p:sp>
      <p:sp>
        <p:nvSpPr>
          <p:cNvPr id="7" name="Espace réservé du contenu 2">
            <a:extLst>
              <a:ext uri="{FF2B5EF4-FFF2-40B4-BE49-F238E27FC236}">
                <a16:creationId xmlns:a16="http://schemas.microsoft.com/office/drawing/2014/main" id="{CD098F4F-47EE-46A7-9B4F-DFBD0BA687C3}"/>
              </a:ext>
            </a:extLst>
          </p:cNvPr>
          <p:cNvSpPr txBox="1">
            <a:spLocks/>
          </p:cNvSpPr>
          <p:nvPr/>
        </p:nvSpPr>
        <p:spPr bwMode="auto">
          <a:xfrm>
            <a:off x="326835" y="2722138"/>
            <a:ext cx="2673818" cy="518212"/>
          </a:xfrm>
          <a:prstGeom prst="rect">
            <a:avLst/>
          </a:prstGeom>
          <a:solidFill>
            <a:schemeClr val="bg2">
              <a:lumMod val="20000"/>
              <a:lumOff val="80000"/>
            </a:schemeClr>
          </a:solidFill>
          <a:ln>
            <a:noFill/>
          </a:ln>
          <a:extLst>
            <a:ext uri="{FAA26D3D-D897-4be2-8F04-BA451C77F1D7}">
              <ma14:placeholderFlag xmlns:ma14="http://schemas.microsoft.com/office/mac/drawingml/2011/main" xmlns="" val="1"/>
            </a:ext>
          </a:ex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anchor="ctr" anchorCtr="0" compatLnSpc="1">
            <a:prstTxWarp prst="textNoShape">
              <a:avLst/>
            </a:prstTxWarp>
          </a:bodyPr>
          <a:lstStyle>
            <a:lvl1pPr marL="184150" indent="0" algn="l" rtl="0" eaLnBrk="1" fontAlgn="base" hangingPunct="1">
              <a:spcBef>
                <a:spcPct val="20000"/>
              </a:spcBef>
              <a:spcAft>
                <a:spcPct val="0"/>
              </a:spcAft>
              <a:buFontTx/>
              <a:buNone/>
              <a:defRPr sz="2500">
                <a:solidFill>
                  <a:schemeClr val="lt1"/>
                </a:solidFill>
                <a:latin typeface="+mn-lt"/>
                <a:ea typeface="+mn-ea"/>
                <a:cs typeface="+mn-cs"/>
              </a:defRPr>
            </a:lvl1pPr>
            <a:lvl2pPr marL="762000" indent="-285750" algn="l" rtl="0" eaLnBrk="1" fontAlgn="base" hangingPunct="1">
              <a:spcBef>
                <a:spcPct val="20000"/>
              </a:spcBef>
              <a:spcAft>
                <a:spcPct val="0"/>
              </a:spcAft>
              <a:buSzPct val="110000"/>
              <a:buBlip>
                <a:blip r:embed="rId2"/>
              </a:buBlip>
              <a:defRPr sz="2200">
                <a:solidFill>
                  <a:schemeClr val="lt1"/>
                </a:solidFill>
                <a:latin typeface="+mn-lt"/>
                <a:ea typeface="+mn-ea"/>
                <a:cs typeface="+mn-cs"/>
              </a:defRPr>
            </a:lvl2pPr>
            <a:lvl3pPr marL="1143000" indent="-190500" algn="l" rtl="0" eaLnBrk="1" fontAlgn="base" hangingPunct="1">
              <a:spcBef>
                <a:spcPct val="20000"/>
              </a:spcBef>
              <a:spcAft>
                <a:spcPct val="0"/>
              </a:spcAft>
              <a:buBlip>
                <a:blip r:embed="rId3"/>
              </a:buBlip>
              <a:defRPr>
                <a:solidFill>
                  <a:schemeClr val="lt1"/>
                </a:solidFill>
                <a:latin typeface="+mn-lt"/>
                <a:ea typeface="+mn-ea"/>
                <a:cs typeface="+mn-cs"/>
              </a:defRPr>
            </a:lvl3pPr>
            <a:lvl4pPr marL="1619250" indent="-190500" algn="l" rtl="0" eaLnBrk="1" fontAlgn="base" hangingPunct="1">
              <a:spcBef>
                <a:spcPct val="20000"/>
              </a:spcBef>
              <a:spcAft>
                <a:spcPct val="0"/>
              </a:spcAft>
              <a:buBlip>
                <a:blip r:embed="rId4"/>
              </a:buBlip>
              <a:defRPr sz="1500">
                <a:solidFill>
                  <a:schemeClr val="lt1"/>
                </a:solidFill>
                <a:latin typeface="+mn-lt"/>
                <a:ea typeface="+mn-ea"/>
                <a:cs typeface="+mn-cs"/>
              </a:defRPr>
            </a:lvl4pPr>
            <a:lvl5pPr marL="2000250" indent="-190500" algn="l" rtl="0" eaLnBrk="1" fontAlgn="base" hangingPunct="1">
              <a:spcBef>
                <a:spcPct val="20000"/>
              </a:spcBef>
              <a:spcAft>
                <a:spcPct val="0"/>
              </a:spcAft>
              <a:buBlip>
                <a:blip r:embed="rId2"/>
              </a:buBlip>
              <a:defRPr sz="1500">
                <a:solidFill>
                  <a:schemeClr val="lt1"/>
                </a:solidFill>
                <a:latin typeface="+mn-lt"/>
                <a:ea typeface="+mn-ea"/>
                <a:cs typeface="+mn-cs"/>
              </a:defRPr>
            </a:lvl5pPr>
            <a:lvl6pPr marL="2457450" indent="-190500" algn="l" rtl="0" eaLnBrk="1" fontAlgn="base" hangingPunct="1">
              <a:spcBef>
                <a:spcPct val="20000"/>
              </a:spcBef>
              <a:spcAft>
                <a:spcPct val="0"/>
              </a:spcAft>
              <a:buBlip>
                <a:blip r:embed="rId2"/>
              </a:buBlip>
              <a:defRPr sz="1500">
                <a:solidFill>
                  <a:schemeClr val="lt1"/>
                </a:solidFill>
                <a:latin typeface="+mn-lt"/>
                <a:ea typeface="+mn-ea"/>
                <a:cs typeface="+mn-cs"/>
              </a:defRPr>
            </a:lvl6pPr>
            <a:lvl7pPr marL="2914650" indent="-190500" algn="l" rtl="0" eaLnBrk="1" fontAlgn="base" hangingPunct="1">
              <a:spcBef>
                <a:spcPct val="20000"/>
              </a:spcBef>
              <a:spcAft>
                <a:spcPct val="0"/>
              </a:spcAft>
              <a:buBlip>
                <a:blip r:embed="rId2"/>
              </a:buBlip>
              <a:defRPr sz="1500">
                <a:solidFill>
                  <a:schemeClr val="lt1"/>
                </a:solidFill>
                <a:latin typeface="+mn-lt"/>
                <a:ea typeface="+mn-ea"/>
                <a:cs typeface="+mn-cs"/>
              </a:defRPr>
            </a:lvl7pPr>
            <a:lvl8pPr marL="3371850" indent="-190500" algn="l" rtl="0" eaLnBrk="1" fontAlgn="base" hangingPunct="1">
              <a:spcBef>
                <a:spcPct val="20000"/>
              </a:spcBef>
              <a:spcAft>
                <a:spcPct val="0"/>
              </a:spcAft>
              <a:buBlip>
                <a:blip r:embed="rId2"/>
              </a:buBlip>
              <a:defRPr sz="1500">
                <a:solidFill>
                  <a:schemeClr val="lt1"/>
                </a:solidFill>
                <a:latin typeface="+mn-lt"/>
                <a:ea typeface="+mn-ea"/>
                <a:cs typeface="+mn-cs"/>
              </a:defRPr>
            </a:lvl8pPr>
            <a:lvl9pPr marL="3829050" indent="-190500" algn="l" rtl="0" eaLnBrk="1" fontAlgn="base" hangingPunct="1">
              <a:spcBef>
                <a:spcPct val="20000"/>
              </a:spcBef>
              <a:spcAft>
                <a:spcPct val="0"/>
              </a:spcAft>
              <a:buBlip>
                <a:blip r:embed="rId2"/>
              </a:buBlip>
              <a:defRPr sz="1500">
                <a:solidFill>
                  <a:schemeClr val="lt1"/>
                </a:solidFill>
                <a:latin typeface="+mn-lt"/>
                <a:ea typeface="+mn-ea"/>
                <a:cs typeface="+mn-cs"/>
              </a:defRPr>
            </a:lvl9pPr>
          </a:lstStyle>
          <a:p>
            <a:r>
              <a:rPr lang="fr-FR" sz="1800" kern="0" baseline="0" dirty="0">
                <a:solidFill>
                  <a:srgbClr val="0070C0"/>
                </a:solidFill>
              </a:rPr>
              <a:t>Charges et produits</a:t>
            </a:r>
          </a:p>
        </p:txBody>
      </p:sp>
      <p:sp>
        <p:nvSpPr>
          <p:cNvPr id="8" name="Espace réservé du contenu 2">
            <a:extLst>
              <a:ext uri="{FF2B5EF4-FFF2-40B4-BE49-F238E27FC236}">
                <a16:creationId xmlns:a16="http://schemas.microsoft.com/office/drawing/2014/main" id="{78C10719-97A5-49BD-BF02-829B90389D37}"/>
              </a:ext>
            </a:extLst>
          </p:cNvPr>
          <p:cNvSpPr txBox="1">
            <a:spLocks/>
          </p:cNvSpPr>
          <p:nvPr/>
        </p:nvSpPr>
        <p:spPr bwMode="auto">
          <a:xfrm>
            <a:off x="4440780" y="3072183"/>
            <a:ext cx="2673818" cy="518212"/>
          </a:xfrm>
          <a:prstGeom prst="rect">
            <a:avLst/>
          </a:prstGeom>
          <a:solidFill>
            <a:schemeClr val="bg2">
              <a:lumMod val="20000"/>
              <a:lumOff val="80000"/>
            </a:schemeClr>
          </a:solidFill>
          <a:ln>
            <a:noFill/>
          </a:ln>
          <a:extLst>
            <a:ext uri="{FAA26D3D-D897-4be2-8F04-BA451C77F1D7}">
              <ma14:placeholderFlag xmlns:ma14="http://schemas.microsoft.com/office/mac/drawingml/2011/main" xmlns="" val="1"/>
            </a:ext>
          </a:ex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anchor="ctr" anchorCtr="0" compatLnSpc="1">
            <a:prstTxWarp prst="textNoShape">
              <a:avLst/>
            </a:prstTxWarp>
          </a:bodyPr>
          <a:lstStyle>
            <a:lvl1pPr marL="184150" indent="0" algn="l" rtl="0" eaLnBrk="1" fontAlgn="base" hangingPunct="1">
              <a:spcBef>
                <a:spcPct val="20000"/>
              </a:spcBef>
              <a:spcAft>
                <a:spcPct val="0"/>
              </a:spcAft>
              <a:buFontTx/>
              <a:buNone/>
              <a:defRPr sz="2500">
                <a:solidFill>
                  <a:schemeClr val="lt1"/>
                </a:solidFill>
                <a:latin typeface="+mn-lt"/>
                <a:ea typeface="+mn-ea"/>
                <a:cs typeface="+mn-cs"/>
              </a:defRPr>
            </a:lvl1pPr>
            <a:lvl2pPr marL="762000" indent="-285750" algn="l" rtl="0" eaLnBrk="1" fontAlgn="base" hangingPunct="1">
              <a:spcBef>
                <a:spcPct val="20000"/>
              </a:spcBef>
              <a:spcAft>
                <a:spcPct val="0"/>
              </a:spcAft>
              <a:buSzPct val="110000"/>
              <a:buBlip>
                <a:blip r:embed="rId2"/>
              </a:buBlip>
              <a:defRPr sz="2200">
                <a:solidFill>
                  <a:schemeClr val="lt1"/>
                </a:solidFill>
                <a:latin typeface="+mn-lt"/>
                <a:ea typeface="+mn-ea"/>
                <a:cs typeface="+mn-cs"/>
              </a:defRPr>
            </a:lvl2pPr>
            <a:lvl3pPr marL="1143000" indent="-190500" algn="l" rtl="0" eaLnBrk="1" fontAlgn="base" hangingPunct="1">
              <a:spcBef>
                <a:spcPct val="20000"/>
              </a:spcBef>
              <a:spcAft>
                <a:spcPct val="0"/>
              </a:spcAft>
              <a:buBlip>
                <a:blip r:embed="rId3"/>
              </a:buBlip>
              <a:defRPr>
                <a:solidFill>
                  <a:schemeClr val="lt1"/>
                </a:solidFill>
                <a:latin typeface="+mn-lt"/>
                <a:ea typeface="+mn-ea"/>
                <a:cs typeface="+mn-cs"/>
              </a:defRPr>
            </a:lvl3pPr>
            <a:lvl4pPr marL="1619250" indent="-190500" algn="l" rtl="0" eaLnBrk="1" fontAlgn="base" hangingPunct="1">
              <a:spcBef>
                <a:spcPct val="20000"/>
              </a:spcBef>
              <a:spcAft>
                <a:spcPct val="0"/>
              </a:spcAft>
              <a:buBlip>
                <a:blip r:embed="rId4"/>
              </a:buBlip>
              <a:defRPr sz="1500">
                <a:solidFill>
                  <a:schemeClr val="lt1"/>
                </a:solidFill>
                <a:latin typeface="+mn-lt"/>
                <a:ea typeface="+mn-ea"/>
                <a:cs typeface="+mn-cs"/>
              </a:defRPr>
            </a:lvl4pPr>
            <a:lvl5pPr marL="2000250" indent="-190500" algn="l" rtl="0" eaLnBrk="1" fontAlgn="base" hangingPunct="1">
              <a:spcBef>
                <a:spcPct val="20000"/>
              </a:spcBef>
              <a:spcAft>
                <a:spcPct val="0"/>
              </a:spcAft>
              <a:buBlip>
                <a:blip r:embed="rId2"/>
              </a:buBlip>
              <a:defRPr sz="1500">
                <a:solidFill>
                  <a:schemeClr val="lt1"/>
                </a:solidFill>
                <a:latin typeface="+mn-lt"/>
                <a:ea typeface="+mn-ea"/>
                <a:cs typeface="+mn-cs"/>
              </a:defRPr>
            </a:lvl5pPr>
            <a:lvl6pPr marL="2457450" indent="-190500" algn="l" rtl="0" eaLnBrk="1" fontAlgn="base" hangingPunct="1">
              <a:spcBef>
                <a:spcPct val="20000"/>
              </a:spcBef>
              <a:spcAft>
                <a:spcPct val="0"/>
              </a:spcAft>
              <a:buBlip>
                <a:blip r:embed="rId2"/>
              </a:buBlip>
              <a:defRPr sz="1500">
                <a:solidFill>
                  <a:schemeClr val="lt1"/>
                </a:solidFill>
                <a:latin typeface="+mn-lt"/>
                <a:ea typeface="+mn-ea"/>
                <a:cs typeface="+mn-cs"/>
              </a:defRPr>
            </a:lvl6pPr>
            <a:lvl7pPr marL="2914650" indent="-190500" algn="l" rtl="0" eaLnBrk="1" fontAlgn="base" hangingPunct="1">
              <a:spcBef>
                <a:spcPct val="20000"/>
              </a:spcBef>
              <a:spcAft>
                <a:spcPct val="0"/>
              </a:spcAft>
              <a:buBlip>
                <a:blip r:embed="rId2"/>
              </a:buBlip>
              <a:defRPr sz="1500">
                <a:solidFill>
                  <a:schemeClr val="lt1"/>
                </a:solidFill>
                <a:latin typeface="+mn-lt"/>
                <a:ea typeface="+mn-ea"/>
                <a:cs typeface="+mn-cs"/>
              </a:defRPr>
            </a:lvl7pPr>
            <a:lvl8pPr marL="3371850" indent="-190500" algn="l" rtl="0" eaLnBrk="1" fontAlgn="base" hangingPunct="1">
              <a:spcBef>
                <a:spcPct val="20000"/>
              </a:spcBef>
              <a:spcAft>
                <a:spcPct val="0"/>
              </a:spcAft>
              <a:buBlip>
                <a:blip r:embed="rId2"/>
              </a:buBlip>
              <a:defRPr sz="1500">
                <a:solidFill>
                  <a:schemeClr val="lt1"/>
                </a:solidFill>
                <a:latin typeface="+mn-lt"/>
                <a:ea typeface="+mn-ea"/>
                <a:cs typeface="+mn-cs"/>
              </a:defRPr>
            </a:lvl8pPr>
            <a:lvl9pPr marL="3829050" indent="-190500" algn="l" rtl="0" eaLnBrk="1" fontAlgn="base" hangingPunct="1">
              <a:spcBef>
                <a:spcPct val="20000"/>
              </a:spcBef>
              <a:spcAft>
                <a:spcPct val="0"/>
              </a:spcAft>
              <a:buBlip>
                <a:blip r:embed="rId2"/>
              </a:buBlip>
              <a:defRPr sz="1500">
                <a:solidFill>
                  <a:schemeClr val="lt1"/>
                </a:solidFill>
                <a:latin typeface="+mn-lt"/>
                <a:ea typeface="+mn-ea"/>
                <a:cs typeface="+mn-cs"/>
              </a:defRPr>
            </a:lvl9pPr>
          </a:lstStyle>
          <a:p>
            <a:r>
              <a:rPr lang="fr-FR" sz="1800" kern="0" baseline="0" dirty="0">
                <a:solidFill>
                  <a:schemeClr val="bg2">
                    <a:lumMod val="60000"/>
                    <a:lumOff val="40000"/>
                  </a:schemeClr>
                </a:solidFill>
              </a:rPr>
              <a:t>ETPR</a:t>
            </a:r>
          </a:p>
        </p:txBody>
      </p:sp>
      <p:sp>
        <p:nvSpPr>
          <p:cNvPr id="9" name="Espace réservé du contenu 2">
            <a:extLst>
              <a:ext uri="{FF2B5EF4-FFF2-40B4-BE49-F238E27FC236}">
                <a16:creationId xmlns:a16="http://schemas.microsoft.com/office/drawing/2014/main" id="{AD1300D5-DC1C-4B97-BABB-8A962C0B14C0}"/>
              </a:ext>
            </a:extLst>
          </p:cNvPr>
          <p:cNvSpPr txBox="1">
            <a:spLocks/>
          </p:cNvSpPr>
          <p:nvPr/>
        </p:nvSpPr>
        <p:spPr bwMode="auto">
          <a:xfrm>
            <a:off x="2101754" y="3778637"/>
            <a:ext cx="3314003" cy="725248"/>
          </a:xfrm>
          <a:prstGeom prst="rect">
            <a:avLst/>
          </a:prstGeom>
          <a:solidFill>
            <a:schemeClr val="bg2">
              <a:lumMod val="20000"/>
              <a:lumOff val="80000"/>
            </a:schemeClr>
          </a:solidFill>
          <a:ln>
            <a:noFill/>
          </a:ln>
          <a:extLst>
            <a:ext uri="{FAA26D3D-D897-4be2-8F04-BA451C77F1D7}">
              <ma14:placeholderFlag xmlns:ma14="http://schemas.microsoft.com/office/mac/drawingml/2011/main" xmlns="" val="1"/>
            </a:ext>
          </a:ex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anchor="ctr" anchorCtr="0" compatLnSpc="1">
            <a:prstTxWarp prst="textNoShape">
              <a:avLst/>
            </a:prstTxWarp>
          </a:bodyPr>
          <a:lstStyle>
            <a:lvl1pPr marL="184150" indent="0" algn="l" rtl="0" eaLnBrk="1" fontAlgn="base" hangingPunct="1">
              <a:spcBef>
                <a:spcPct val="20000"/>
              </a:spcBef>
              <a:spcAft>
                <a:spcPct val="0"/>
              </a:spcAft>
              <a:buFontTx/>
              <a:buNone/>
              <a:defRPr sz="2500">
                <a:solidFill>
                  <a:schemeClr val="lt1"/>
                </a:solidFill>
                <a:latin typeface="+mn-lt"/>
                <a:ea typeface="+mn-ea"/>
                <a:cs typeface="+mn-cs"/>
              </a:defRPr>
            </a:lvl1pPr>
            <a:lvl2pPr marL="762000" indent="-285750" algn="l" rtl="0" eaLnBrk="1" fontAlgn="base" hangingPunct="1">
              <a:spcBef>
                <a:spcPct val="20000"/>
              </a:spcBef>
              <a:spcAft>
                <a:spcPct val="0"/>
              </a:spcAft>
              <a:buSzPct val="110000"/>
              <a:buBlip>
                <a:blip r:embed="rId2"/>
              </a:buBlip>
              <a:defRPr sz="2200">
                <a:solidFill>
                  <a:schemeClr val="lt1"/>
                </a:solidFill>
                <a:latin typeface="+mn-lt"/>
                <a:ea typeface="+mn-ea"/>
                <a:cs typeface="+mn-cs"/>
              </a:defRPr>
            </a:lvl2pPr>
            <a:lvl3pPr marL="1143000" indent="-190500" algn="l" rtl="0" eaLnBrk="1" fontAlgn="base" hangingPunct="1">
              <a:spcBef>
                <a:spcPct val="20000"/>
              </a:spcBef>
              <a:spcAft>
                <a:spcPct val="0"/>
              </a:spcAft>
              <a:buBlip>
                <a:blip r:embed="rId3"/>
              </a:buBlip>
              <a:defRPr>
                <a:solidFill>
                  <a:schemeClr val="lt1"/>
                </a:solidFill>
                <a:latin typeface="+mn-lt"/>
                <a:ea typeface="+mn-ea"/>
                <a:cs typeface="+mn-cs"/>
              </a:defRPr>
            </a:lvl3pPr>
            <a:lvl4pPr marL="1619250" indent="-190500" algn="l" rtl="0" eaLnBrk="1" fontAlgn="base" hangingPunct="1">
              <a:spcBef>
                <a:spcPct val="20000"/>
              </a:spcBef>
              <a:spcAft>
                <a:spcPct val="0"/>
              </a:spcAft>
              <a:buBlip>
                <a:blip r:embed="rId4"/>
              </a:buBlip>
              <a:defRPr sz="1500">
                <a:solidFill>
                  <a:schemeClr val="lt1"/>
                </a:solidFill>
                <a:latin typeface="+mn-lt"/>
                <a:ea typeface="+mn-ea"/>
                <a:cs typeface="+mn-cs"/>
              </a:defRPr>
            </a:lvl4pPr>
            <a:lvl5pPr marL="2000250" indent="-190500" algn="l" rtl="0" eaLnBrk="1" fontAlgn="base" hangingPunct="1">
              <a:spcBef>
                <a:spcPct val="20000"/>
              </a:spcBef>
              <a:spcAft>
                <a:spcPct val="0"/>
              </a:spcAft>
              <a:buBlip>
                <a:blip r:embed="rId2"/>
              </a:buBlip>
              <a:defRPr sz="1500">
                <a:solidFill>
                  <a:schemeClr val="lt1"/>
                </a:solidFill>
                <a:latin typeface="+mn-lt"/>
                <a:ea typeface="+mn-ea"/>
                <a:cs typeface="+mn-cs"/>
              </a:defRPr>
            </a:lvl5pPr>
            <a:lvl6pPr marL="2457450" indent="-190500" algn="l" rtl="0" eaLnBrk="1" fontAlgn="base" hangingPunct="1">
              <a:spcBef>
                <a:spcPct val="20000"/>
              </a:spcBef>
              <a:spcAft>
                <a:spcPct val="0"/>
              </a:spcAft>
              <a:buBlip>
                <a:blip r:embed="rId2"/>
              </a:buBlip>
              <a:defRPr sz="1500">
                <a:solidFill>
                  <a:schemeClr val="lt1"/>
                </a:solidFill>
                <a:latin typeface="+mn-lt"/>
                <a:ea typeface="+mn-ea"/>
                <a:cs typeface="+mn-cs"/>
              </a:defRPr>
            </a:lvl6pPr>
            <a:lvl7pPr marL="2914650" indent="-190500" algn="l" rtl="0" eaLnBrk="1" fontAlgn="base" hangingPunct="1">
              <a:spcBef>
                <a:spcPct val="20000"/>
              </a:spcBef>
              <a:spcAft>
                <a:spcPct val="0"/>
              </a:spcAft>
              <a:buBlip>
                <a:blip r:embed="rId2"/>
              </a:buBlip>
              <a:defRPr sz="1500">
                <a:solidFill>
                  <a:schemeClr val="lt1"/>
                </a:solidFill>
                <a:latin typeface="+mn-lt"/>
                <a:ea typeface="+mn-ea"/>
                <a:cs typeface="+mn-cs"/>
              </a:defRPr>
            </a:lvl7pPr>
            <a:lvl8pPr marL="3371850" indent="-190500" algn="l" rtl="0" eaLnBrk="1" fontAlgn="base" hangingPunct="1">
              <a:spcBef>
                <a:spcPct val="20000"/>
              </a:spcBef>
              <a:spcAft>
                <a:spcPct val="0"/>
              </a:spcAft>
              <a:buBlip>
                <a:blip r:embed="rId2"/>
              </a:buBlip>
              <a:defRPr sz="1500">
                <a:solidFill>
                  <a:schemeClr val="lt1"/>
                </a:solidFill>
                <a:latin typeface="+mn-lt"/>
                <a:ea typeface="+mn-ea"/>
                <a:cs typeface="+mn-cs"/>
              </a:defRPr>
            </a:lvl8pPr>
            <a:lvl9pPr marL="3829050" indent="-190500" algn="l" rtl="0" eaLnBrk="1" fontAlgn="base" hangingPunct="1">
              <a:spcBef>
                <a:spcPct val="20000"/>
              </a:spcBef>
              <a:spcAft>
                <a:spcPct val="0"/>
              </a:spcAft>
              <a:buBlip>
                <a:blip r:embed="rId2"/>
              </a:buBlip>
              <a:defRPr sz="1500">
                <a:solidFill>
                  <a:schemeClr val="lt1"/>
                </a:solidFill>
                <a:latin typeface="+mn-lt"/>
                <a:ea typeface="+mn-ea"/>
                <a:cs typeface="+mn-cs"/>
              </a:defRPr>
            </a:lvl9pPr>
          </a:lstStyle>
          <a:p>
            <a:r>
              <a:rPr lang="fr-FR" sz="1800" kern="0" baseline="0" dirty="0">
                <a:solidFill>
                  <a:schemeClr val="tx1"/>
                </a:solidFill>
              </a:rPr>
              <a:t>Focus personnel soignant et personnel autre</a:t>
            </a:r>
          </a:p>
        </p:txBody>
      </p:sp>
      <p:sp>
        <p:nvSpPr>
          <p:cNvPr id="10" name="Espace réservé du contenu 2">
            <a:extLst>
              <a:ext uri="{FF2B5EF4-FFF2-40B4-BE49-F238E27FC236}">
                <a16:creationId xmlns:a16="http://schemas.microsoft.com/office/drawing/2014/main" id="{52A380D6-DDD2-4250-937C-213FC0143232}"/>
              </a:ext>
            </a:extLst>
          </p:cNvPr>
          <p:cNvSpPr txBox="1">
            <a:spLocks/>
          </p:cNvSpPr>
          <p:nvPr/>
        </p:nvSpPr>
        <p:spPr bwMode="auto">
          <a:xfrm>
            <a:off x="563995" y="4704438"/>
            <a:ext cx="3314003" cy="709353"/>
          </a:xfrm>
          <a:prstGeom prst="rect">
            <a:avLst/>
          </a:prstGeom>
          <a:solidFill>
            <a:schemeClr val="bg2">
              <a:lumMod val="20000"/>
              <a:lumOff val="80000"/>
            </a:schemeClr>
          </a:solidFill>
          <a:ln>
            <a:noFill/>
          </a:ln>
          <a:extLst>
            <a:ext uri="{FAA26D3D-D897-4be2-8F04-BA451C77F1D7}">
              <ma14:placeholderFlag xmlns:ma14="http://schemas.microsoft.com/office/mac/drawingml/2011/main" xmlns="" val="1"/>
            </a:ext>
          </a:ex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anchor="ctr" anchorCtr="0" compatLnSpc="1">
            <a:prstTxWarp prst="textNoShape">
              <a:avLst/>
            </a:prstTxWarp>
          </a:bodyPr>
          <a:lstStyle>
            <a:lvl1pPr marL="184150" indent="0" algn="l" rtl="0" eaLnBrk="1" fontAlgn="base" hangingPunct="1">
              <a:spcBef>
                <a:spcPct val="20000"/>
              </a:spcBef>
              <a:spcAft>
                <a:spcPct val="0"/>
              </a:spcAft>
              <a:buFontTx/>
              <a:buNone/>
              <a:defRPr sz="2500">
                <a:solidFill>
                  <a:schemeClr val="lt1"/>
                </a:solidFill>
                <a:latin typeface="+mn-lt"/>
                <a:ea typeface="+mn-ea"/>
                <a:cs typeface="+mn-cs"/>
              </a:defRPr>
            </a:lvl1pPr>
            <a:lvl2pPr marL="762000" indent="-285750" algn="l" rtl="0" eaLnBrk="1" fontAlgn="base" hangingPunct="1">
              <a:spcBef>
                <a:spcPct val="20000"/>
              </a:spcBef>
              <a:spcAft>
                <a:spcPct val="0"/>
              </a:spcAft>
              <a:buSzPct val="110000"/>
              <a:buBlip>
                <a:blip r:embed="rId2"/>
              </a:buBlip>
              <a:defRPr sz="2200">
                <a:solidFill>
                  <a:schemeClr val="lt1"/>
                </a:solidFill>
                <a:latin typeface="+mn-lt"/>
                <a:ea typeface="+mn-ea"/>
                <a:cs typeface="+mn-cs"/>
              </a:defRPr>
            </a:lvl2pPr>
            <a:lvl3pPr marL="1143000" indent="-190500" algn="l" rtl="0" eaLnBrk="1" fontAlgn="base" hangingPunct="1">
              <a:spcBef>
                <a:spcPct val="20000"/>
              </a:spcBef>
              <a:spcAft>
                <a:spcPct val="0"/>
              </a:spcAft>
              <a:buBlip>
                <a:blip r:embed="rId3"/>
              </a:buBlip>
              <a:defRPr>
                <a:solidFill>
                  <a:schemeClr val="lt1"/>
                </a:solidFill>
                <a:latin typeface="+mn-lt"/>
                <a:ea typeface="+mn-ea"/>
                <a:cs typeface="+mn-cs"/>
              </a:defRPr>
            </a:lvl3pPr>
            <a:lvl4pPr marL="1619250" indent="-190500" algn="l" rtl="0" eaLnBrk="1" fontAlgn="base" hangingPunct="1">
              <a:spcBef>
                <a:spcPct val="20000"/>
              </a:spcBef>
              <a:spcAft>
                <a:spcPct val="0"/>
              </a:spcAft>
              <a:buBlip>
                <a:blip r:embed="rId4"/>
              </a:buBlip>
              <a:defRPr sz="1500">
                <a:solidFill>
                  <a:schemeClr val="lt1"/>
                </a:solidFill>
                <a:latin typeface="+mn-lt"/>
                <a:ea typeface="+mn-ea"/>
                <a:cs typeface="+mn-cs"/>
              </a:defRPr>
            </a:lvl4pPr>
            <a:lvl5pPr marL="2000250" indent="-190500" algn="l" rtl="0" eaLnBrk="1" fontAlgn="base" hangingPunct="1">
              <a:spcBef>
                <a:spcPct val="20000"/>
              </a:spcBef>
              <a:spcAft>
                <a:spcPct val="0"/>
              </a:spcAft>
              <a:buBlip>
                <a:blip r:embed="rId2"/>
              </a:buBlip>
              <a:defRPr sz="1500">
                <a:solidFill>
                  <a:schemeClr val="lt1"/>
                </a:solidFill>
                <a:latin typeface="+mn-lt"/>
                <a:ea typeface="+mn-ea"/>
                <a:cs typeface="+mn-cs"/>
              </a:defRPr>
            </a:lvl5pPr>
            <a:lvl6pPr marL="2457450" indent="-190500" algn="l" rtl="0" eaLnBrk="1" fontAlgn="base" hangingPunct="1">
              <a:spcBef>
                <a:spcPct val="20000"/>
              </a:spcBef>
              <a:spcAft>
                <a:spcPct val="0"/>
              </a:spcAft>
              <a:buBlip>
                <a:blip r:embed="rId2"/>
              </a:buBlip>
              <a:defRPr sz="1500">
                <a:solidFill>
                  <a:schemeClr val="lt1"/>
                </a:solidFill>
                <a:latin typeface="+mn-lt"/>
                <a:ea typeface="+mn-ea"/>
                <a:cs typeface="+mn-cs"/>
              </a:defRPr>
            </a:lvl6pPr>
            <a:lvl7pPr marL="2914650" indent="-190500" algn="l" rtl="0" eaLnBrk="1" fontAlgn="base" hangingPunct="1">
              <a:spcBef>
                <a:spcPct val="20000"/>
              </a:spcBef>
              <a:spcAft>
                <a:spcPct val="0"/>
              </a:spcAft>
              <a:buBlip>
                <a:blip r:embed="rId2"/>
              </a:buBlip>
              <a:defRPr sz="1500">
                <a:solidFill>
                  <a:schemeClr val="lt1"/>
                </a:solidFill>
                <a:latin typeface="+mn-lt"/>
                <a:ea typeface="+mn-ea"/>
                <a:cs typeface="+mn-cs"/>
              </a:defRPr>
            </a:lvl7pPr>
            <a:lvl8pPr marL="3371850" indent="-190500" algn="l" rtl="0" eaLnBrk="1" fontAlgn="base" hangingPunct="1">
              <a:spcBef>
                <a:spcPct val="20000"/>
              </a:spcBef>
              <a:spcAft>
                <a:spcPct val="0"/>
              </a:spcAft>
              <a:buBlip>
                <a:blip r:embed="rId2"/>
              </a:buBlip>
              <a:defRPr sz="1500">
                <a:solidFill>
                  <a:schemeClr val="lt1"/>
                </a:solidFill>
                <a:latin typeface="+mn-lt"/>
                <a:ea typeface="+mn-ea"/>
                <a:cs typeface="+mn-cs"/>
              </a:defRPr>
            </a:lvl8pPr>
            <a:lvl9pPr marL="3829050" indent="-190500" algn="l" rtl="0" eaLnBrk="1" fontAlgn="base" hangingPunct="1">
              <a:spcBef>
                <a:spcPct val="20000"/>
              </a:spcBef>
              <a:spcAft>
                <a:spcPct val="0"/>
              </a:spcAft>
              <a:buBlip>
                <a:blip r:embed="rId2"/>
              </a:buBlip>
              <a:defRPr sz="1500">
                <a:solidFill>
                  <a:schemeClr val="lt1"/>
                </a:solidFill>
                <a:latin typeface="+mn-lt"/>
                <a:ea typeface="+mn-ea"/>
                <a:cs typeface="+mn-cs"/>
              </a:defRPr>
            </a:lvl9pPr>
          </a:lstStyle>
          <a:p>
            <a:r>
              <a:rPr lang="fr-FR" sz="1800" kern="0" baseline="0" dirty="0">
                <a:solidFill>
                  <a:schemeClr val="bg2"/>
                </a:solidFill>
              </a:rPr>
              <a:t>Analyse des coût d’UO des SA auxiliaires</a:t>
            </a:r>
          </a:p>
        </p:txBody>
      </p:sp>
      <p:sp>
        <p:nvSpPr>
          <p:cNvPr id="12" name="Espace réservé du contenu 2">
            <a:extLst>
              <a:ext uri="{FF2B5EF4-FFF2-40B4-BE49-F238E27FC236}">
                <a16:creationId xmlns:a16="http://schemas.microsoft.com/office/drawing/2014/main" id="{0C079E08-1BC5-4D55-8AA4-7AC0C5B33795}"/>
              </a:ext>
            </a:extLst>
          </p:cNvPr>
          <p:cNvSpPr txBox="1">
            <a:spLocks/>
          </p:cNvSpPr>
          <p:nvPr/>
        </p:nvSpPr>
        <p:spPr bwMode="auto">
          <a:xfrm>
            <a:off x="5070304" y="4828139"/>
            <a:ext cx="3314003" cy="698775"/>
          </a:xfrm>
          <a:prstGeom prst="rect">
            <a:avLst/>
          </a:prstGeom>
          <a:solidFill>
            <a:schemeClr val="bg2">
              <a:lumMod val="20000"/>
              <a:lumOff val="80000"/>
            </a:schemeClr>
          </a:solidFill>
          <a:ln>
            <a:noFill/>
          </a:ln>
          <a:extLst>
            <a:ext uri="{FAA26D3D-D897-4be2-8F04-BA451C77F1D7}">
              <ma14:placeholderFlag xmlns:ma14="http://schemas.microsoft.com/office/mac/drawingml/2011/main" xmlns="" val="1"/>
            </a:ext>
          </a:ex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anchor="ctr" anchorCtr="0" compatLnSpc="1">
            <a:prstTxWarp prst="textNoShape">
              <a:avLst/>
            </a:prstTxWarp>
          </a:bodyPr>
          <a:lstStyle>
            <a:lvl1pPr marL="184150" indent="0" algn="l" rtl="0" eaLnBrk="1" fontAlgn="base" hangingPunct="1">
              <a:spcBef>
                <a:spcPct val="20000"/>
              </a:spcBef>
              <a:spcAft>
                <a:spcPct val="0"/>
              </a:spcAft>
              <a:buFontTx/>
              <a:buNone/>
              <a:defRPr sz="2500">
                <a:solidFill>
                  <a:schemeClr val="lt1"/>
                </a:solidFill>
                <a:latin typeface="+mn-lt"/>
                <a:ea typeface="+mn-ea"/>
                <a:cs typeface="+mn-cs"/>
              </a:defRPr>
            </a:lvl1pPr>
            <a:lvl2pPr marL="762000" indent="-285750" algn="l" rtl="0" eaLnBrk="1" fontAlgn="base" hangingPunct="1">
              <a:spcBef>
                <a:spcPct val="20000"/>
              </a:spcBef>
              <a:spcAft>
                <a:spcPct val="0"/>
              </a:spcAft>
              <a:buSzPct val="110000"/>
              <a:buBlip>
                <a:blip r:embed="rId2"/>
              </a:buBlip>
              <a:defRPr sz="2200">
                <a:solidFill>
                  <a:schemeClr val="lt1"/>
                </a:solidFill>
                <a:latin typeface="+mn-lt"/>
                <a:ea typeface="+mn-ea"/>
                <a:cs typeface="+mn-cs"/>
              </a:defRPr>
            </a:lvl2pPr>
            <a:lvl3pPr marL="1143000" indent="-190500" algn="l" rtl="0" eaLnBrk="1" fontAlgn="base" hangingPunct="1">
              <a:spcBef>
                <a:spcPct val="20000"/>
              </a:spcBef>
              <a:spcAft>
                <a:spcPct val="0"/>
              </a:spcAft>
              <a:buBlip>
                <a:blip r:embed="rId3"/>
              </a:buBlip>
              <a:defRPr>
                <a:solidFill>
                  <a:schemeClr val="lt1"/>
                </a:solidFill>
                <a:latin typeface="+mn-lt"/>
                <a:ea typeface="+mn-ea"/>
                <a:cs typeface="+mn-cs"/>
              </a:defRPr>
            </a:lvl3pPr>
            <a:lvl4pPr marL="1619250" indent="-190500" algn="l" rtl="0" eaLnBrk="1" fontAlgn="base" hangingPunct="1">
              <a:spcBef>
                <a:spcPct val="20000"/>
              </a:spcBef>
              <a:spcAft>
                <a:spcPct val="0"/>
              </a:spcAft>
              <a:buBlip>
                <a:blip r:embed="rId4"/>
              </a:buBlip>
              <a:defRPr sz="1500">
                <a:solidFill>
                  <a:schemeClr val="lt1"/>
                </a:solidFill>
                <a:latin typeface="+mn-lt"/>
                <a:ea typeface="+mn-ea"/>
                <a:cs typeface="+mn-cs"/>
              </a:defRPr>
            </a:lvl4pPr>
            <a:lvl5pPr marL="2000250" indent="-190500" algn="l" rtl="0" eaLnBrk="1" fontAlgn="base" hangingPunct="1">
              <a:spcBef>
                <a:spcPct val="20000"/>
              </a:spcBef>
              <a:spcAft>
                <a:spcPct val="0"/>
              </a:spcAft>
              <a:buBlip>
                <a:blip r:embed="rId2"/>
              </a:buBlip>
              <a:defRPr sz="1500">
                <a:solidFill>
                  <a:schemeClr val="lt1"/>
                </a:solidFill>
                <a:latin typeface="+mn-lt"/>
                <a:ea typeface="+mn-ea"/>
                <a:cs typeface="+mn-cs"/>
              </a:defRPr>
            </a:lvl5pPr>
            <a:lvl6pPr marL="2457450" indent="-190500" algn="l" rtl="0" eaLnBrk="1" fontAlgn="base" hangingPunct="1">
              <a:spcBef>
                <a:spcPct val="20000"/>
              </a:spcBef>
              <a:spcAft>
                <a:spcPct val="0"/>
              </a:spcAft>
              <a:buBlip>
                <a:blip r:embed="rId2"/>
              </a:buBlip>
              <a:defRPr sz="1500">
                <a:solidFill>
                  <a:schemeClr val="lt1"/>
                </a:solidFill>
                <a:latin typeface="+mn-lt"/>
                <a:ea typeface="+mn-ea"/>
                <a:cs typeface="+mn-cs"/>
              </a:defRPr>
            </a:lvl6pPr>
            <a:lvl7pPr marL="2914650" indent="-190500" algn="l" rtl="0" eaLnBrk="1" fontAlgn="base" hangingPunct="1">
              <a:spcBef>
                <a:spcPct val="20000"/>
              </a:spcBef>
              <a:spcAft>
                <a:spcPct val="0"/>
              </a:spcAft>
              <a:buBlip>
                <a:blip r:embed="rId2"/>
              </a:buBlip>
              <a:defRPr sz="1500">
                <a:solidFill>
                  <a:schemeClr val="lt1"/>
                </a:solidFill>
                <a:latin typeface="+mn-lt"/>
                <a:ea typeface="+mn-ea"/>
                <a:cs typeface="+mn-cs"/>
              </a:defRPr>
            </a:lvl7pPr>
            <a:lvl8pPr marL="3371850" indent="-190500" algn="l" rtl="0" eaLnBrk="1" fontAlgn="base" hangingPunct="1">
              <a:spcBef>
                <a:spcPct val="20000"/>
              </a:spcBef>
              <a:spcAft>
                <a:spcPct val="0"/>
              </a:spcAft>
              <a:buBlip>
                <a:blip r:embed="rId2"/>
              </a:buBlip>
              <a:defRPr sz="1500">
                <a:solidFill>
                  <a:schemeClr val="lt1"/>
                </a:solidFill>
                <a:latin typeface="+mn-lt"/>
                <a:ea typeface="+mn-ea"/>
                <a:cs typeface="+mn-cs"/>
              </a:defRPr>
            </a:lvl8pPr>
            <a:lvl9pPr marL="3829050" indent="-190500" algn="l" rtl="0" eaLnBrk="1" fontAlgn="base" hangingPunct="1">
              <a:spcBef>
                <a:spcPct val="20000"/>
              </a:spcBef>
              <a:spcAft>
                <a:spcPct val="0"/>
              </a:spcAft>
              <a:buBlip>
                <a:blip r:embed="rId2"/>
              </a:buBlip>
              <a:defRPr sz="1500">
                <a:solidFill>
                  <a:schemeClr val="lt1"/>
                </a:solidFill>
                <a:latin typeface="+mn-lt"/>
                <a:ea typeface="+mn-ea"/>
                <a:cs typeface="+mn-cs"/>
              </a:defRPr>
            </a:lvl9pPr>
          </a:lstStyle>
          <a:p>
            <a:r>
              <a:rPr lang="fr-FR" sz="1800" kern="0" baseline="0" dirty="0">
                <a:solidFill>
                  <a:schemeClr val="bg1">
                    <a:lumMod val="50000"/>
                  </a:schemeClr>
                </a:solidFill>
              </a:rPr>
              <a:t>Analyse des coût d’UO des SA définitives</a:t>
            </a:r>
          </a:p>
        </p:txBody>
      </p:sp>
      <p:sp>
        <p:nvSpPr>
          <p:cNvPr id="13" name="Espace réservé du contenu 2">
            <a:extLst>
              <a:ext uri="{FF2B5EF4-FFF2-40B4-BE49-F238E27FC236}">
                <a16:creationId xmlns:a16="http://schemas.microsoft.com/office/drawing/2014/main" id="{CACD7D2A-54F5-4EC4-8CEA-13C2B44554C1}"/>
              </a:ext>
            </a:extLst>
          </p:cNvPr>
          <p:cNvSpPr txBox="1">
            <a:spLocks/>
          </p:cNvSpPr>
          <p:nvPr/>
        </p:nvSpPr>
        <p:spPr bwMode="auto">
          <a:xfrm>
            <a:off x="982398" y="5918166"/>
            <a:ext cx="3314003" cy="518212"/>
          </a:xfrm>
          <a:prstGeom prst="rect">
            <a:avLst/>
          </a:prstGeom>
          <a:solidFill>
            <a:schemeClr val="bg2">
              <a:lumMod val="20000"/>
              <a:lumOff val="80000"/>
            </a:schemeClr>
          </a:solidFill>
          <a:ln>
            <a:noFill/>
          </a:ln>
          <a:extLst>
            <a:ext uri="{FAA26D3D-D897-4be2-8F04-BA451C77F1D7}">
              <ma14:placeholderFlag xmlns:ma14="http://schemas.microsoft.com/office/mac/drawingml/2011/main" xmlns="" val="1"/>
            </a:ext>
          </a:ex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anchor="ctr" anchorCtr="0" compatLnSpc="1">
            <a:prstTxWarp prst="textNoShape">
              <a:avLst/>
            </a:prstTxWarp>
          </a:bodyPr>
          <a:lstStyle>
            <a:lvl1pPr marL="184150" indent="0" algn="l" rtl="0" eaLnBrk="1" fontAlgn="base" hangingPunct="1">
              <a:spcBef>
                <a:spcPct val="20000"/>
              </a:spcBef>
              <a:spcAft>
                <a:spcPct val="0"/>
              </a:spcAft>
              <a:buFontTx/>
              <a:buNone/>
              <a:defRPr sz="2500">
                <a:solidFill>
                  <a:schemeClr val="lt1"/>
                </a:solidFill>
                <a:latin typeface="+mn-lt"/>
                <a:ea typeface="+mn-ea"/>
                <a:cs typeface="+mn-cs"/>
              </a:defRPr>
            </a:lvl1pPr>
            <a:lvl2pPr marL="762000" indent="-285750" algn="l" rtl="0" eaLnBrk="1" fontAlgn="base" hangingPunct="1">
              <a:spcBef>
                <a:spcPct val="20000"/>
              </a:spcBef>
              <a:spcAft>
                <a:spcPct val="0"/>
              </a:spcAft>
              <a:buSzPct val="110000"/>
              <a:buBlip>
                <a:blip r:embed="rId2"/>
              </a:buBlip>
              <a:defRPr sz="2200">
                <a:solidFill>
                  <a:schemeClr val="lt1"/>
                </a:solidFill>
                <a:latin typeface="+mn-lt"/>
                <a:ea typeface="+mn-ea"/>
                <a:cs typeface="+mn-cs"/>
              </a:defRPr>
            </a:lvl2pPr>
            <a:lvl3pPr marL="1143000" indent="-190500" algn="l" rtl="0" eaLnBrk="1" fontAlgn="base" hangingPunct="1">
              <a:spcBef>
                <a:spcPct val="20000"/>
              </a:spcBef>
              <a:spcAft>
                <a:spcPct val="0"/>
              </a:spcAft>
              <a:buBlip>
                <a:blip r:embed="rId3"/>
              </a:buBlip>
              <a:defRPr>
                <a:solidFill>
                  <a:schemeClr val="lt1"/>
                </a:solidFill>
                <a:latin typeface="+mn-lt"/>
                <a:ea typeface="+mn-ea"/>
                <a:cs typeface="+mn-cs"/>
              </a:defRPr>
            </a:lvl3pPr>
            <a:lvl4pPr marL="1619250" indent="-190500" algn="l" rtl="0" eaLnBrk="1" fontAlgn="base" hangingPunct="1">
              <a:spcBef>
                <a:spcPct val="20000"/>
              </a:spcBef>
              <a:spcAft>
                <a:spcPct val="0"/>
              </a:spcAft>
              <a:buBlip>
                <a:blip r:embed="rId4"/>
              </a:buBlip>
              <a:defRPr sz="1500">
                <a:solidFill>
                  <a:schemeClr val="lt1"/>
                </a:solidFill>
                <a:latin typeface="+mn-lt"/>
                <a:ea typeface="+mn-ea"/>
                <a:cs typeface="+mn-cs"/>
              </a:defRPr>
            </a:lvl4pPr>
            <a:lvl5pPr marL="2000250" indent="-190500" algn="l" rtl="0" eaLnBrk="1" fontAlgn="base" hangingPunct="1">
              <a:spcBef>
                <a:spcPct val="20000"/>
              </a:spcBef>
              <a:spcAft>
                <a:spcPct val="0"/>
              </a:spcAft>
              <a:buBlip>
                <a:blip r:embed="rId2"/>
              </a:buBlip>
              <a:defRPr sz="1500">
                <a:solidFill>
                  <a:schemeClr val="lt1"/>
                </a:solidFill>
                <a:latin typeface="+mn-lt"/>
                <a:ea typeface="+mn-ea"/>
                <a:cs typeface="+mn-cs"/>
              </a:defRPr>
            </a:lvl5pPr>
            <a:lvl6pPr marL="2457450" indent="-190500" algn="l" rtl="0" eaLnBrk="1" fontAlgn="base" hangingPunct="1">
              <a:spcBef>
                <a:spcPct val="20000"/>
              </a:spcBef>
              <a:spcAft>
                <a:spcPct val="0"/>
              </a:spcAft>
              <a:buBlip>
                <a:blip r:embed="rId2"/>
              </a:buBlip>
              <a:defRPr sz="1500">
                <a:solidFill>
                  <a:schemeClr val="lt1"/>
                </a:solidFill>
                <a:latin typeface="+mn-lt"/>
                <a:ea typeface="+mn-ea"/>
                <a:cs typeface="+mn-cs"/>
              </a:defRPr>
            </a:lvl6pPr>
            <a:lvl7pPr marL="2914650" indent="-190500" algn="l" rtl="0" eaLnBrk="1" fontAlgn="base" hangingPunct="1">
              <a:spcBef>
                <a:spcPct val="20000"/>
              </a:spcBef>
              <a:spcAft>
                <a:spcPct val="0"/>
              </a:spcAft>
              <a:buBlip>
                <a:blip r:embed="rId2"/>
              </a:buBlip>
              <a:defRPr sz="1500">
                <a:solidFill>
                  <a:schemeClr val="lt1"/>
                </a:solidFill>
                <a:latin typeface="+mn-lt"/>
                <a:ea typeface="+mn-ea"/>
                <a:cs typeface="+mn-cs"/>
              </a:defRPr>
            </a:lvl7pPr>
            <a:lvl8pPr marL="3371850" indent="-190500" algn="l" rtl="0" eaLnBrk="1" fontAlgn="base" hangingPunct="1">
              <a:spcBef>
                <a:spcPct val="20000"/>
              </a:spcBef>
              <a:spcAft>
                <a:spcPct val="0"/>
              </a:spcAft>
              <a:buBlip>
                <a:blip r:embed="rId2"/>
              </a:buBlip>
              <a:defRPr sz="1500">
                <a:solidFill>
                  <a:schemeClr val="lt1"/>
                </a:solidFill>
                <a:latin typeface="+mn-lt"/>
                <a:ea typeface="+mn-ea"/>
                <a:cs typeface="+mn-cs"/>
              </a:defRPr>
            </a:lvl8pPr>
            <a:lvl9pPr marL="3829050" indent="-190500" algn="l" rtl="0" eaLnBrk="1" fontAlgn="base" hangingPunct="1">
              <a:spcBef>
                <a:spcPct val="20000"/>
              </a:spcBef>
              <a:spcAft>
                <a:spcPct val="0"/>
              </a:spcAft>
              <a:buBlip>
                <a:blip r:embed="rId2"/>
              </a:buBlip>
              <a:defRPr sz="1500">
                <a:solidFill>
                  <a:schemeClr val="lt1"/>
                </a:solidFill>
                <a:latin typeface="+mn-lt"/>
                <a:ea typeface="+mn-ea"/>
                <a:cs typeface="+mn-cs"/>
              </a:defRPr>
            </a:lvl9pPr>
          </a:lstStyle>
          <a:p>
            <a:r>
              <a:rPr lang="fr-FR" sz="1800" kern="0" baseline="0" dirty="0">
                <a:solidFill>
                  <a:srgbClr val="7030A0"/>
                </a:solidFill>
              </a:rPr>
              <a:t>Activités spécifiques</a:t>
            </a:r>
          </a:p>
        </p:txBody>
      </p:sp>
    </p:spTree>
    <p:extLst>
      <p:ext uri="{BB962C8B-B14F-4D97-AF65-F5344CB8AC3E}">
        <p14:creationId xmlns:p14="http://schemas.microsoft.com/office/powerpoint/2010/main" val="1009301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1906F8B4-365A-46F3-9C5C-7889764C9AFB}" type="slidenum">
              <a:rPr lang="fr-FR" smtClean="0"/>
              <a:pPr>
                <a:defRPr/>
              </a:pPr>
              <a:t>13</a:t>
            </a:fld>
            <a:endParaRPr lang="fr-FR" dirty="0"/>
          </a:p>
        </p:txBody>
      </p:sp>
      <p:sp>
        <p:nvSpPr>
          <p:cNvPr id="11" name="Espace réservé du contenu 2">
            <a:extLst>
              <a:ext uri="{FF2B5EF4-FFF2-40B4-BE49-F238E27FC236}">
                <a16:creationId xmlns:a16="http://schemas.microsoft.com/office/drawing/2014/main" id="{4BC00730-DDD2-48DA-AC7D-72DB2311FAB8}"/>
              </a:ext>
            </a:extLst>
          </p:cNvPr>
          <p:cNvSpPr>
            <a:spLocks noGrp="1"/>
          </p:cNvSpPr>
          <p:nvPr>
            <p:ph idx="1"/>
          </p:nvPr>
        </p:nvSpPr>
        <p:spPr>
          <a:xfrm>
            <a:off x="2101754" y="363336"/>
            <a:ext cx="6370442" cy="769428"/>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nchor="ctr"/>
          <a:lstStyle/>
          <a:p>
            <a:r>
              <a:rPr lang="fr-FR" dirty="0"/>
              <a:t>Exemple : Tableaux ETPR par champ</a:t>
            </a:r>
          </a:p>
        </p:txBody>
      </p:sp>
      <p:pic>
        <p:nvPicPr>
          <p:cNvPr id="12" name="Image 11">
            <a:extLst>
              <a:ext uri="{FF2B5EF4-FFF2-40B4-BE49-F238E27FC236}">
                <a16:creationId xmlns:a16="http://schemas.microsoft.com/office/drawing/2014/main" id="{909A0B55-9303-4226-A019-62AE99C51E03}"/>
              </a:ext>
            </a:extLst>
          </p:cNvPr>
          <p:cNvPicPr>
            <a:picLocks noChangeAspect="1"/>
          </p:cNvPicPr>
          <p:nvPr/>
        </p:nvPicPr>
        <p:blipFill>
          <a:blip r:embed="rId2"/>
          <a:stretch>
            <a:fillRect/>
          </a:stretch>
        </p:blipFill>
        <p:spPr>
          <a:xfrm>
            <a:off x="1" y="2358840"/>
            <a:ext cx="7156580" cy="2798088"/>
          </a:xfrm>
          <a:prstGeom prst="rect">
            <a:avLst/>
          </a:prstGeom>
        </p:spPr>
      </p:pic>
      <p:sp>
        <p:nvSpPr>
          <p:cNvPr id="13" name="Espace réservé du contenu 2">
            <a:extLst>
              <a:ext uri="{FF2B5EF4-FFF2-40B4-BE49-F238E27FC236}">
                <a16:creationId xmlns:a16="http://schemas.microsoft.com/office/drawing/2014/main" id="{497222B0-FE50-40B1-B11E-B2ACF156655D}"/>
              </a:ext>
            </a:extLst>
          </p:cNvPr>
          <p:cNvSpPr txBox="1">
            <a:spLocks/>
          </p:cNvSpPr>
          <p:nvPr/>
        </p:nvSpPr>
        <p:spPr bwMode="auto">
          <a:xfrm>
            <a:off x="7272334" y="2005395"/>
            <a:ext cx="1746229" cy="3887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62500" lnSpcReduction="20000"/>
          </a:bodyPr>
          <a:lstStyle>
            <a:lvl1pPr marL="184150" indent="0" algn="l" rtl="0" eaLnBrk="1" fontAlgn="base" hangingPunct="1">
              <a:spcBef>
                <a:spcPct val="20000"/>
              </a:spcBef>
              <a:spcAft>
                <a:spcPct val="0"/>
              </a:spcAft>
              <a:buFontTx/>
              <a:buNone/>
              <a:defRPr sz="2500">
                <a:solidFill>
                  <a:srgbClr val="4E455D"/>
                </a:solidFill>
                <a:latin typeface="+mn-lt"/>
                <a:ea typeface="+mn-ea"/>
                <a:cs typeface="ＭＳ Ｐゴシック" charset="0"/>
              </a:defRPr>
            </a:lvl1pPr>
            <a:lvl2pPr marL="762000" indent="-285750" algn="l" rtl="0" eaLnBrk="1" fontAlgn="base" hangingPunct="1">
              <a:spcBef>
                <a:spcPct val="20000"/>
              </a:spcBef>
              <a:spcAft>
                <a:spcPct val="0"/>
              </a:spcAft>
              <a:buSzPct val="110000"/>
              <a:buBlip>
                <a:blip r:embed="rId3"/>
              </a:buBlip>
              <a:defRPr sz="2200">
                <a:solidFill>
                  <a:srgbClr val="4E455D"/>
                </a:solidFill>
                <a:latin typeface="+mn-lt"/>
                <a:ea typeface="+mn-ea"/>
              </a:defRPr>
            </a:lvl2pPr>
            <a:lvl3pPr marL="1143000" indent="-190500" algn="l" rtl="0" eaLnBrk="1" fontAlgn="base" hangingPunct="1">
              <a:spcBef>
                <a:spcPct val="20000"/>
              </a:spcBef>
              <a:spcAft>
                <a:spcPct val="0"/>
              </a:spcAft>
              <a:buBlip>
                <a:blip r:embed="rId4"/>
              </a:buBlip>
              <a:defRPr>
                <a:solidFill>
                  <a:srgbClr val="4E455D"/>
                </a:solidFill>
                <a:latin typeface="+mn-lt"/>
                <a:ea typeface="+mn-ea"/>
              </a:defRPr>
            </a:lvl3pPr>
            <a:lvl4pPr marL="1619250" indent="-190500" algn="l" rtl="0" eaLnBrk="1" fontAlgn="base" hangingPunct="1">
              <a:spcBef>
                <a:spcPct val="20000"/>
              </a:spcBef>
              <a:spcAft>
                <a:spcPct val="0"/>
              </a:spcAft>
              <a:buBlip>
                <a:blip r:embed="rId5"/>
              </a:buBlip>
              <a:defRPr sz="1500">
                <a:solidFill>
                  <a:srgbClr val="4E455D"/>
                </a:solidFill>
                <a:latin typeface="+mn-lt"/>
                <a:ea typeface="+mn-ea"/>
              </a:defRPr>
            </a:lvl4pPr>
            <a:lvl5pPr marL="2000250" indent="-190500" algn="l" rtl="0" eaLnBrk="1" fontAlgn="base" hangingPunct="1">
              <a:spcBef>
                <a:spcPct val="20000"/>
              </a:spcBef>
              <a:spcAft>
                <a:spcPct val="0"/>
              </a:spcAft>
              <a:buBlip>
                <a:blip r:embed="rId3"/>
              </a:buBlip>
              <a:defRPr sz="1500">
                <a:solidFill>
                  <a:srgbClr val="4E455D"/>
                </a:solidFill>
                <a:latin typeface="+mn-lt"/>
                <a:ea typeface="+mn-ea"/>
              </a:defRPr>
            </a:lvl5pPr>
            <a:lvl6pPr marL="2457450" indent="-190500" algn="l" rtl="0" eaLnBrk="1" fontAlgn="base" hangingPunct="1">
              <a:spcBef>
                <a:spcPct val="20000"/>
              </a:spcBef>
              <a:spcAft>
                <a:spcPct val="0"/>
              </a:spcAft>
              <a:buBlip>
                <a:blip r:embed="rId3"/>
              </a:buBlip>
              <a:defRPr sz="1500">
                <a:solidFill>
                  <a:srgbClr val="4E455D"/>
                </a:solidFill>
                <a:latin typeface="+mn-lt"/>
                <a:ea typeface="+mn-ea"/>
              </a:defRPr>
            </a:lvl6pPr>
            <a:lvl7pPr marL="2914650" indent="-190500" algn="l" rtl="0" eaLnBrk="1" fontAlgn="base" hangingPunct="1">
              <a:spcBef>
                <a:spcPct val="20000"/>
              </a:spcBef>
              <a:spcAft>
                <a:spcPct val="0"/>
              </a:spcAft>
              <a:buBlip>
                <a:blip r:embed="rId3"/>
              </a:buBlip>
              <a:defRPr sz="1500">
                <a:solidFill>
                  <a:srgbClr val="4E455D"/>
                </a:solidFill>
                <a:latin typeface="+mn-lt"/>
                <a:ea typeface="+mn-ea"/>
              </a:defRPr>
            </a:lvl7pPr>
            <a:lvl8pPr marL="3371850" indent="-190500" algn="l" rtl="0" eaLnBrk="1" fontAlgn="base" hangingPunct="1">
              <a:spcBef>
                <a:spcPct val="20000"/>
              </a:spcBef>
              <a:spcAft>
                <a:spcPct val="0"/>
              </a:spcAft>
              <a:buBlip>
                <a:blip r:embed="rId3"/>
              </a:buBlip>
              <a:defRPr sz="1500">
                <a:solidFill>
                  <a:srgbClr val="4E455D"/>
                </a:solidFill>
                <a:latin typeface="+mn-lt"/>
                <a:ea typeface="+mn-ea"/>
              </a:defRPr>
            </a:lvl8pPr>
            <a:lvl9pPr marL="3829050" indent="-190500" algn="l" rtl="0" eaLnBrk="1" fontAlgn="base" hangingPunct="1">
              <a:spcBef>
                <a:spcPct val="20000"/>
              </a:spcBef>
              <a:spcAft>
                <a:spcPct val="0"/>
              </a:spcAft>
              <a:buBlip>
                <a:blip r:embed="rId3"/>
              </a:buBlip>
              <a:defRPr sz="1500">
                <a:solidFill>
                  <a:srgbClr val="4E455D"/>
                </a:solidFill>
                <a:latin typeface="+mn-lt"/>
                <a:ea typeface="+mn-ea"/>
              </a:defRPr>
            </a:lvl9pPr>
          </a:lstStyle>
          <a:p>
            <a:pPr marL="0">
              <a:spcBef>
                <a:spcPct val="0"/>
              </a:spcBef>
            </a:pPr>
            <a:r>
              <a:rPr lang="fr-FR" sz="2400" kern="0" baseline="0" dirty="0">
                <a:solidFill>
                  <a:srgbClr val="002060"/>
                </a:solidFill>
                <a:latin typeface="Verdana" panose="020B0604030504040204" pitchFamily="34" charset="0"/>
                <a:ea typeface="Verdana" panose="020B0604030504040204" pitchFamily="34" charset="0"/>
                <a:cs typeface="+mj-cs"/>
              </a:rPr>
              <a:t>Comparaison par champ, les fluctuations globales </a:t>
            </a:r>
          </a:p>
          <a:p>
            <a:pPr marL="0">
              <a:spcBef>
                <a:spcPct val="0"/>
              </a:spcBef>
            </a:pPr>
            <a:r>
              <a:rPr lang="fr-FR" sz="1700" kern="0" baseline="0" dirty="0">
                <a:solidFill>
                  <a:srgbClr val="002060"/>
                </a:solidFill>
                <a:latin typeface="Verdana" panose="020B0604030504040204" pitchFamily="34" charset="0"/>
                <a:ea typeface="Verdana" panose="020B0604030504040204" pitchFamily="34" charset="0"/>
                <a:cs typeface="+mj-cs"/>
              </a:rPr>
              <a:t>EX : en MCO +15% de PNM Activités spécifiques et hausse globale en hospitalisation de +15ETP</a:t>
            </a:r>
          </a:p>
          <a:p>
            <a:pPr marL="0">
              <a:spcBef>
                <a:spcPct val="0"/>
              </a:spcBef>
            </a:pPr>
            <a:endParaRPr lang="fr-FR" sz="2400" kern="0" baseline="0" dirty="0">
              <a:solidFill>
                <a:srgbClr val="002060"/>
              </a:solidFill>
              <a:latin typeface="Verdana" panose="020B0604030504040204" pitchFamily="34" charset="0"/>
              <a:ea typeface="Verdana" panose="020B0604030504040204" pitchFamily="34" charset="0"/>
              <a:cs typeface="+mj-cs"/>
            </a:endParaRPr>
          </a:p>
          <a:p>
            <a:pPr marL="0">
              <a:spcBef>
                <a:spcPct val="0"/>
              </a:spcBef>
            </a:pPr>
            <a:r>
              <a:rPr lang="fr-FR" sz="2400" kern="0" baseline="0" dirty="0">
                <a:solidFill>
                  <a:srgbClr val="002060"/>
                </a:solidFill>
                <a:latin typeface="Verdana" panose="020B0604030504040204" pitchFamily="34" charset="0"/>
                <a:ea typeface="Verdana" panose="020B0604030504040204" pitchFamily="34" charset="0"/>
                <a:cs typeface="+mj-cs"/>
              </a:rPr>
              <a:t>Accueil d’internes en hausse</a:t>
            </a:r>
          </a:p>
          <a:p>
            <a:pPr marL="0">
              <a:spcBef>
                <a:spcPct val="0"/>
              </a:spcBef>
            </a:pPr>
            <a:endParaRPr lang="fr-FR" sz="2400" kern="0" baseline="0" dirty="0">
              <a:solidFill>
                <a:srgbClr val="002060"/>
              </a:solidFill>
              <a:latin typeface="Verdana" panose="020B0604030504040204" pitchFamily="34" charset="0"/>
              <a:ea typeface="Verdana" panose="020B0604030504040204" pitchFamily="34" charset="0"/>
              <a:cs typeface="+mj-cs"/>
            </a:endParaRPr>
          </a:p>
          <a:p>
            <a:pPr marL="0">
              <a:spcBef>
                <a:spcPct val="0"/>
              </a:spcBef>
            </a:pPr>
            <a:endParaRPr lang="fr-FR" sz="2400" kern="0" baseline="0" dirty="0">
              <a:solidFill>
                <a:srgbClr val="002060"/>
              </a:solidFill>
              <a:latin typeface="Verdana" panose="020B0604030504040204" pitchFamily="34" charset="0"/>
              <a:ea typeface="Verdana" panose="020B0604030504040204" pitchFamily="34" charset="0"/>
              <a:cs typeface="+mj-cs"/>
            </a:endParaRPr>
          </a:p>
          <a:p>
            <a:pPr marL="0">
              <a:spcBef>
                <a:spcPct val="0"/>
              </a:spcBef>
            </a:pPr>
            <a:r>
              <a:rPr lang="fr-FR" sz="2400" kern="0" baseline="0" dirty="0">
                <a:solidFill>
                  <a:srgbClr val="002060"/>
                </a:solidFill>
                <a:latin typeface="Verdana" panose="020B0604030504040204" pitchFamily="34" charset="0"/>
                <a:ea typeface="Verdana" panose="020B0604030504040204" pitchFamily="34" charset="0"/>
                <a:cs typeface="+mj-cs"/>
              </a:rPr>
              <a:t>Modifications d’affectations de personnel ?</a:t>
            </a:r>
          </a:p>
          <a:p>
            <a:pPr marL="0">
              <a:spcBef>
                <a:spcPct val="0"/>
              </a:spcBef>
            </a:pPr>
            <a:endParaRPr lang="fr-FR" sz="2400" kern="0" baseline="0" dirty="0">
              <a:solidFill>
                <a:srgbClr val="002060"/>
              </a:solidFill>
              <a:latin typeface="Verdana" panose="020B0604030504040204" pitchFamily="34" charset="0"/>
              <a:ea typeface="Verdana" panose="020B0604030504040204" pitchFamily="34" charset="0"/>
            </a:endParaRPr>
          </a:p>
          <a:p>
            <a:pPr marL="0">
              <a:spcBef>
                <a:spcPct val="0"/>
              </a:spcBef>
            </a:pPr>
            <a:endParaRPr lang="fr-FR" sz="2400" kern="0" baseline="0" dirty="0">
              <a:solidFill>
                <a:srgbClr val="002060"/>
              </a:solidFill>
              <a:latin typeface="Verdana" panose="020B0604030504040204" pitchFamily="34" charset="0"/>
              <a:ea typeface="Verdana" panose="020B0604030504040204" pitchFamily="34" charset="0"/>
              <a:cs typeface="+mj-cs"/>
            </a:endParaRPr>
          </a:p>
        </p:txBody>
      </p:sp>
      <p:sp>
        <p:nvSpPr>
          <p:cNvPr id="14" name="Flèche droite 7">
            <a:extLst>
              <a:ext uri="{FF2B5EF4-FFF2-40B4-BE49-F238E27FC236}">
                <a16:creationId xmlns:a16="http://schemas.microsoft.com/office/drawing/2014/main" id="{5399362C-A415-4050-9606-D9EECD012336}"/>
              </a:ext>
            </a:extLst>
          </p:cNvPr>
          <p:cNvSpPr/>
          <p:nvPr/>
        </p:nvSpPr>
        <p:spPr>
          <a:xfrm rot="6729642">
            <a:off x="6868983" y="2292194"/>
            <a:ext cx="575196" cy="330913"/>
          </a:xfrm>
          <a:prstGeom prst="rightArrow">
            <a:avLst/>
          </a:prstGeom>
          <a:solidFill>
            <a:schemeClr val="accent2">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droite 9">
            <a:extLst>
              <a:ext uri="{FF2B5EF4-FFF2-40B4-BE49-F238E27FC236}">
                <a16:creationId xmlns:a16="http://schemas.microsoft.com/office/drawing/2014/main" id="{E7E64538-2AB6-44FD-B7AA-B08BE4A19AB6}"/>
              </a:ext>
            </a:extLst>
          </p:cNvPr>
          <p:cNvSpPr/>
          <p:nvPr/>
        </p:nvSpPr>
        <p:spPr>
          <a:xfrm rot="10800000" flipV="1">
            <a:off x="5451565" y="3917013"/>
            <a:ext cx="1868668" cy="95478"/>
          </a:xfrm>
          <a:prstGeom prst="rightArrow">
            <a:avLst/>
          </a:prstGeom>
          <a:solidFill>
            <a:schemeClr val="accent2">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Ellipse 15">
            <a:extLst>
              <a:ext uri="{FF2B5EF4-FFF2-40B4-BE49-F238E27FC236}">
                <a16:creationId xmlns:a16="http://schemas.microsoft.com/office/drawing/2014/main" id="{8CD4E7DF-0F13-402D-BDED-8DFEAABBFD47}"/>
              </a:ext>
            </a:extLst>
          </p:cNvPr>
          <p:cNvSpPr/>
          <p:nvPr/>
        </p:nvSpPr>
        <p:spPr>
          <a:xfrm>
            <a:off x="1194318" y="4945224"/>
            <a:ext cx="1657141" cy="289249"/>
          </a:xfrm>
          <a:prstGeom prst="ellipse">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droite 9">
            <a:extLst>
              <a:ext uri="{FF2B5EF4-FFF2-40B4-BE49-F238E27FC236}">
                <a16:creationId xmlns:a16="http://schemas.microsoft.com/office/drawing/2014/main" id="{F91F0952-5A59-4CE8-9BCB-7230036DDEAD}"/>
              </a:ext>
            </a:extLst>
          </p:cNvPr>
          <p:cNvSpPr/>
          <p:nvPr/>
        </p:nvSpPr>
        <p:spPr>
          <a:xfrm rot="10800000" flipV="1">
            <a:off x="3431177" y="5025328"/>
            <a:ext cx="3889055" cy="131600"/>
          </a:xfrm>
          <a:prstGeom prst="rightArrow">
            <a:avLst/>
          </a:prstGeom>
          <a:solidFill>
            <a:schemeClr val="accent2">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940338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1906F8B4-365A-46F3-9C5C-7889764C9AFB}" type="slidenum">
              <a:rPr lang="fr-FR" smtClean="0"/>
              <a:pPr>
                <a:defRPr/>
              </a:pPr>
              <a:t>14</a:t>
            </a:fld>
            <a:endParaRPr lang="fr-FR" dirty="0"/>
          </a:p>
        </p:txBody>
      </p:sp>
      <p:sp>
        <p:nvSpPr>
          <p:cNvPr id="3" name="ZoneTexte 2">
            <a:extLst>
              <a:ext uri="{FF2B5EF4-FFF2-40B4-BE49-F238E27FC236}">
                <a16:creationId xmlns:a16="http://schemas.microsoft.com/office/drawing/2014/main" id="{59E459A9-7CE3-4C81-A40A-8AE3CDA8C432}"/>
              </a:ext>
            </a:extLst>
          </p:cNvPr>
          <p:cNvSpPr txBox="1"/>
          <p:nvPr/>
        </p:nvSpPr>
        <p:spPr>
          <a:xfrm>
            <a:off x="317241" y="6396385"/>
            <a:ext cx="8369559" cy="235962"/>
          </a:xfrm>
          <a:prstGeom prst="rect">
            <a:avLst/>
          </a:prstGeom>
          <a:noFill/>
        </p:spPr>
        <p:txBody>
          <a:bodyPr wrap="square" rtlCol="0">
            <a:spAutoFit/>
          </a:bodyPr>
          <a:lstStyle/>
          <a:p>
            <a:pPr algn="l" fontAlgn="base"/>
            <a:r>
              <a:rPr lang="fr-FR" sz="1400" b="0" i="1" dirty="0">
                <a:solidFill>
                  <a:schemeClr val="bg2">
                    <a:lumMod val="75000"/>
                  </a:schemeClr>
                </a:solidFill>
                <a:effectLst/>
                <a:latin typeface="HD9H7XcEP1RvSGnS99uFdro7_customgenially"/>
              </a:rPr>
              <a:t>Ces résultats sont issus de l'onglet '6-Coût UO des SA définitives' des tableaux de contrôle VALID-RTC disponibles sur la plateforme e-RTC</a:t>
            </a:r>
            <a:endParaRPr lang="fr-FR" sz="4000" dirty="0">
              <a:solidFill>
                <a:schemeClr val="bg2">
                  <a:lumMod val="75000"/>
                </a:schemeClr>
              </a:solidFill>
              <a:latin typeface="+mn-lt"/>
            </a:endParaRPr>
          </a:p>
        </p:txBody>
      </p:sp>
      <p:sp>
        <p:nvSpPr>
          <p:cNvPr id="7" name="ZoneTexte 6">
            <a:extLst>
              <a:ext uri="{FF2B5EF4-FFF2-40B4-BE49-F238E27FC236}">
                <a16:creationId xmlns:a16="http://schemas.microsoft.com/office/drawing/2014/main" id="{79AD9A11-A8F5-45A6-90F6-D9E51D8DC567}"/>
              </a:ext>
            </a:extLst>
          </p:cNvPr>
          <p:cNvSpPr txBox="1"/>
          <p:nvPr/>
        </p:nvSpPr>
        <p:spPr>
          <a:xfrm>
            <a:off x="196870" y="4203358"/>
            <a:ext cx="8369559" cy="1600438"/>
          </a:xfrm>
          <a:prstGeom prst="rect">
            <a:avLst/>
          </a:prstGeom>
          <a:noFill/>
        </p:spPr>
        <p:txBody>
          <a:bodyPr wrap="square" rtlCol="0">
            <a:spAutoFit/>
          </a:bodyPr>
          <a:lstStyle/>
          <a:p>
            <a:r>
              <a:rPr lang="fr-FR" sz="1400" baseline="0" dirty="0">
                <a:latin typeface="+mn-lt"/>
                <a:cs typeface="Times" panose="02020603050405020304" pitchFamily="18" charset="0"/>
              </a:rPr>
              <a:t>L'Institut Pédiatrique a comptabilisé près de 48 000 repas consommés sur ses services d'hospitalisation complète, soit une moyenne de 2,9 par jour d'hospitalisation. Ce résultat est au dessus de la moyenne de sa catégorie positionnée à 1,6. </a:t>
            </a:r>
          </a:p>
          <a:p>
            <a:endParaRPr lang="fr-FR" sz="1400" baseline="0" dirty="0">
              <a:latin typeface="+mn-lt"/>
              <a:cs typeface="Times" panose="02020603050405020304" pitchFamily="18" charset="0"/>
            </a:endParaRPr>
          </a:p>
          <a:p>
            <a:r>
              <a:rPr lang="fr-FR" sz="1400" baseline="0" dirty="0">
                <a:latin typeface="+mn-lt"/>
                <a:cs typeface="Times" panose="02020603050405020304" pitchFamily="18" charset="0"/>
              </a:rPr>
              <a:t>L’analyse des résultats doit conduire l’établissement, en premier lieu, à vérifier ses imputations de charges et produits de la section restauration et du nombre de repas consommés par cette section.</a:t>
            </a:r>
            <a:br>
              <a:rPr lang="fr-FR" sz="1400" baseline="0" dirty="0">
                <a:latin typeface="+mn-lt"/>
                <a:cs typeface="Times" panose="02020603050405020304" pitchFamily="18" charset="0"/>
              </a:rPr>
            </a:br>
            <a:endParaRPr lang="fr-FR" sz="1400" baseline="0" dirty="0">
              <a:latin typeface="+mn-lt"/>
              <a:cs typeface="Times" panose="02020603050405020304" pitchFamily="18" charset="0"/>
            </a:endParaRPr>
          </a:p>
        </p:txBody>
      </p:sp>
      <p:pic>
        <p:nvPicPr>
          <p:cNvPr id="6" name="Image 5" descr="Une image contenant table&#10;&#10;Description générée automatiquement">
            <a:extLst>
              <a:ext uri="{FF2B5EF4-FFF2-40B4-BE49-F238E27FC236}">
                <a16:creationId xmlns:a16="http://schemas.microsoft.com/office/drawing/2014/main" id="{8E3A4F7F-F9BA-4026-9685-49C2D1F4F417}"/>
              </a:ext>
            </a:extLst>
          </p:cNvPr>
          <p:cNvPicPr>
            <a:picLocks noChangeAspect="1"/>
          </p:cNvPicPr>
          <p:nvPr/>
        </p:nvPicPr>
        <p:blipFill rotWithShape="1">
          <a:blip r:embed="rId2"/>
          <a:srcRect b="23904"/>
          <a:stretch/>
        </p:blipFill>
        <p:spPr>
          <a:xfrm>
            <a:off x="0" y="2033816"/>
            <a:ext cx="9144000" cy="1730316"/>
          </a:xfrm>
          <a:prstGeom prst="rect">
            <a:avLst/>
          </a:prstGeom>
        </p:spPr>
      </p:pic>
      <p:sp>
        <p:nvSpPr>
          <p:cNvPr id="5" name="Rectangle 4">
            <a:extLst>
              <a:ext uri="{FF2B5EF4-FFF2-40B4-BE49-F238E27FC236}">
                <a16:creationId xmlns:a16="http://schemas.microsoft.com/office/drawing/2014/main" id="{166D2BDC-C78A-49F9-9C31-9920100C0D6F}"/>
              </a:ext>
            </a:extLst>
          </p:cNvPr>
          <p:cNvSpPr/>
          <p:nvPr/>
        </p:nvSpPr>
        <p:spPr bwMode="auto">
          <a:xfrm>
            <a:off x="4683491" y="3289413"/>
            <a:ext cx="447802" cy="150802"/>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mn-lt"/>
                <a:ea typeface="ＭＳ Ｐゴシック" charset="0"/>
              </a:rPr>
              <a:t>4000</a:t>
            </a:r>
          </a:p>
        </p:txBody>
      </p:sp>
      <p:sp>
        <p:nvSpPr>
          <p:cNvPr id="8" name="Rectangle 7">
            <a:extLst>
              <a:ext uri="{FF2B5EF4-FFF2-40B4-BE49-F238E27FC236}">
                <a16:creationId xmlns:a16="http://schemas.microsoft.com/office/drawing/2014/main" id="{74510239-FA3C-4279-9545-1B5FAF37EB8B}"/>
              </a:ext>
            </a:extLst>
          </p:cNvPr>
          <p:cNvSpPr/>
          <p:nvPr/>
        </p:nvSpPr>
        <p:spPr bwMode="auto">
          <a:xfrm>
            <a:off x="5475083" y="3278198"/>
            <a:ext cx="447802" cy="150802"/>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mn-lt"/>
                <a:ea typeface="ＭＳ Ｐゴシック" charset="0"/>
              </a:rPr>
              <a:t>0,37</a:t>
            </a:r>
          </a:p>
        </p:txBody>
      </p:sp>
      <p:sp>
        <p:nvSpPr>
          <p:cNvPr id="9" name="Espace réservé du contenu 2">
            <a:extLst>
              <a:ext uri="{FF2B5EF4-FFF2-40B4-BE49-F238E27FC236}">
                <a16:creationId xmlns:a16="http://schemas.microsoft.com/office/drawing/2014/main" id="{CA0BFDE2-FFAB-4360-B7FD-1D27D0DB066F}"/>
              </a:ext>
            </a:extLst>
          </p:cNvPr>
          <p:cNvSpPr>
            <a:spLocks noGrp="1"/>
          </p:cNvSpPr>
          <p:nvPr>
            <p:ph idx="1"/>
          </p:nvPr>
        </p:nvSpPr>
        <p:spPr>
          <a:xfrm>
            <a:off x="1946395" y="251876"/>
            <a:ext cx="6740405" cy="769428"/>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nchor="ctr"/>
          <a:lstStyle/>
          <a:p>
            <a:r>
              <a:rPr lang="fr-FR" dirty="0"/>
              <a:t>Exemple : Coût d’UO de sections logistiques</a:t>
            </a:r>
          </a:p>
        </p:txBody>
      </p:sp>
      <p:sp>
        <p:nvSpPr>
          <p:cNvPr id="10" name="Rectangle 9">
            <a:extLst>
              <a:ext uri="{FF2B5EF4-FFF2-40B4-BE49-F238E27FC236}">
                <a16:creationId xmlns:a16="http://schemas.microsoft.com/office/drawing/2014/main" id="{D616DB73-9745-442F-AE4D-61D9CE299F4E}"/>
              </a:ext>
            </a:extLst>
          </p:cNvPr>
          <p:cNvSpPr/>
          <p:nvPr/>
        </p:nvSpPr>
        <p:spPr bwMode="auto">
          <a:xfrm>
            <a:off x="97654" y="4985822"/>
            <a:ext cx="8589146" cy="671710"/>
          </a:xfrm>
          <a:prstGeom prst="rect">
            <a:avLst/>
          </a:prstGeom>
          <a:noFill/>
          <a:ln>
            <a:solidFill>
              <a:schemeClr val="accent1">
                <a:lumMod val="40000"/>
                <a:lumOff val="60000"/>
              </a:schemeClr>
            </a:solidFill>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25000">
              <a:ln>
                <a:noFill/>
              </a:ln>
              <a:solidFill>
                <a:schemeClr val="tx1"/>
              </a:solidFill>
              <a:effectLst/>
              <a:latin typeface="Times" charset="0"/>
              <a:ea typeface="ＭＳ Ｐゴシック" charset="0"/>
            </a:endParaRPr>
          </a:p>
        </p:txBody>
      </p:sp>
    </p:spTree>
    <p:extLst>
      <p:ext uri="{BB962C8B-B14F-4D97-AF65-F5344CB8AC3E}">
        <p14:creationId xmlns:p14="http://schemas.microsoft.com/office/powerpoint/2010/main" val="3883269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362199" y="2133600"/>
            <a:ext cx="5771865" cy="1752600"/>
          </a:xfrm>
        </p:spPr>
        <p:txBody>
          <a:bodyPr/>
          <a:lstStyle/>
          <a:p>
            <a:r>
              <a:rPr lang="fr-FR" sz="5400" b="1" dirty="0">
                <a:solidFill>
                  <a:schemeClr val="bg2"/>
                </a:solidFill>
                <a:latin typeface="Arial Bold" charset="0"/>
              </a:rPr>
              <a:t>4</a:t>
            </a:r>
            <a:br>
              <a:rPr lang="fr-FR" b="0" dirty="0">
                <a:solidFill>
                  <a:schemeClr val="bg2"/>
                </a:solidFill>
                <a:latin typeface="Arial Bold" charset="0"/>
              </a:rPr>
            </a:br>
            <a:r>
              <a:rPr lang="fr-FR" b="0" dirty="0">
                <a:solidFill>
                  <a:schemeClr val="bg2"/>
                </a:solidFill>
                <a:latin typeface="Arial Bold" charset="0"/>
              </a:rPr>
              <a:t>Panorama des restitutions</a:t>
            </a:r>
            <a:endParaRPr lang="fr-FR" b="0" dirty="0">
              <a:solidFill>
                <a:schemeClr val="bg2"/>
              </a:solidFill>
            </a:endParaRPr>
          </a:p>
        </p:txBody>
      </p:sp>
      <p:sp>
        <p:nvSpPr>
          <p:cNvPr id="3" name="Sous-titre 2"/>
          <p:cNvSpPr>
            <a:spLocks noGrp="1"/>
          </p:cNvSpPr>
          <p:nvPr>
            <p:ph type="subTitle" idx="1"/>
          </p:nvPr>
        </p:nvSpPr>
        <p:spPr>
          <a:xfrm>
            <a:off x="2362200" y="3886200"/>
            <a:ext cx="5771866" cy="1219200"/>
          </a:xfrm>
        </p:spPr>
        <p:txBody>
          <a:bodyPr/>
          <a:lstStyle/>
          <a:p>
            <a:pPr>
              <a:lnSpc>
                <a:spcPct val="90000"/>
              </a:lnSpc>
              <a:defRPr/>
            </a:pPr>
            <a:r>
              <a:rPr lang="fr-FR" b="0" dirty="0"/>
              <a:t>Une base de données EXCEL mise à disposition immédiatement après le dépôt des données</a:t>
            </a:r>
          </a:p>
        </p:txBody>
      </p:sp>
      <p:sp>
        <p:nvSpPr>
          <p:cNvPr id="4" name="Espace réservé du numéro de diapositive 3"/>
          <p:cNvSpPr>
            <a:spLocks noGrp="1"/>
          </p:cNvSpPr>
          <p:nvPr>
            <p:ph type="sldNum" sz="quarter" idx="10"/>
          </p:nvPr>
        </p:nvSpPr>
        <p:spPr/>
        <p:txBody>
          <a:bodyPr/>
          <a:lstStyle/>
          <a:p>
            <a:pPr>
              <a:defRPr/>
            </a:pPr>
            <a:fld id="{1906F8B4-365A-46F3-9C5C-7889764C9AFB}" type="slidenum">
              <a:rPr lang="fr-FR" smtClean="0"/>
              <a:pPr>
                <a:defRPr/>
              </a:pPr>
              <a:t>15</a:t>
            </a:fld>
            <a:endParaRPr lang="fr-FR" dirty="0"/>
          </a:p>
        </p:txBody>
      </p:sp>
    </p:spTree>
    <p:extLst>
      <p:ext uri="{BB962C8B-B14F-4D97-AF65-F5344CB8AC3E}">
        <p14:creationId xmlns:p14="http://schemas.microsoft.com/office/powerpoint/2010/main" val="3971364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1906F8B4-365A-46F3-9C5C-7889764C9AFB}" type="slidenum">
              <a:rPr lang="fr-FR" smtClean="0"/>
              <a:pPr>
                <a:defRPr/>
              </a:pPr>
              <a:t>16</a:t>
            </a:fld>
            <a:endParaRPr lang="fr-FR" dirty="0"/>
          </a:p>
        </p:txBody>
      </p:sp>
      <p:sp>
        <p:nvSpPr>
          <p:cNvPr id="11" name="Espace réservé du contenu 2">
            <a:extLst>
              <a:ext uri="{FF2B5EF4-FFF2-40B4-BE49-F238E27FC236}">
                <a16:creationId xmlns:a16="http://schemas.microsoft.com/office/drawing/2014/main" id="{4BC00730-DDD2-48DA-AC7D-72DB2311FAB8}"/>
              </a:ext>
            </a:extLst>
          </p:cNvPr>
          <p:cNvSpPr>
            <a:spLocks noGrp="1"/>
          </p:cNvSpPr>
          <p:nvPr>
            <p:ph idx="1"/>
          </p:nvPr>
        </p:nvSpPr>
        <p:spPr>
          <a:xfrm>
            <a:off x="2101754" y="363336"/>
            <a:ext cx="6400801" cy="769428"/>
          </a:xfrm>
          <a:solidFill>
            <a:schemeClr val="bg2">
              <a:lumMod val="60000"/>
              <a:lumOff val="40000"/>
            </a:schemeClr>
          </a:solidFill>
        </p:spPr>
        <p:style>
          <a:lnRef idx="0">
            <a:schemeClr val="accent2"/>
          </a:lnRef>
          <a:fillRef idx="3">
            <a:schemeClr val="accent2"/>
          </a:fillRef>
          <a:effectRef idx="3">
            <a:schemeClr val="accent2"/>
          </a:effectRef>
          <a:fontRef idx="minor">
            <a:schemeClr val="lt1"/>
          </a:fontRef>
        </p:style>
        <p:txBody>
          <a:bodyPr anchor="ctr"/>
          <a:lstStyle/>
          <a:p>
            <a:r>
              <a:rPr lang="fr-FR" dirty="0"/>
              <a:t>Organisation des onglets de restitutions</a:t>
            </a:r>
          </a:p>
        </p:txBody>
      </p:sp>
      <p:sp>
        <p:nvSpPr>
          <p:cNvPr id="14" name="ZoneTexte 13">
            <a:extLst>
              <a:ext uri="{FF2B5EF4-FFF2-40B4-BE49-F238E27FC236}">
                <a16:creationId xmlns:a16="http://schemas.microsoft.com/office/drawing/2014/main" id="{1FE2A87E-5B3B-4B5D-9A3F-0D83471C2850}"/>
              </a:ext>
            </a:extLst>
          </p:cNvPr>
          <p:cNvSpPr txBox="1"/>
          <p:nvPr/>
        </p:nvSpPr>
        <p:spPr>
          <a:xfrm>
            <a:off x="168130" y="1782333"/>
            <a:ext cx="9393120" cy="6494085"/>
          </a:xfrm>
          <a:prstGeom prst="rect">
            <a:avLst/>
          </a:prstGeom>
          <a:noFill/>
        </p:spPr>
        <p:txBody>
          <a:bodyPr wrap="square" rtlCol="0">
            <a:spAutoFit/>
          </a:bodyPr>
          <a:lstStyle/>
          <a:p>
            <a:pPr fontAlgn="base"/>
            <a:r>
              <a:rPr lang="fr-FR" sz="1800" b="0" i="0" baseline="0" dirty="0">
                <a:effectLst/>
                <a:latin typeface="+mn-lt"/>
                <a:cs typeface="Times" panose="02020603050405020304" pitchFamily="18" charset="0"/>
              </a:rPr>
              <a:t>Les onglets de restitutions constituent des </a:t>
            </a:r>
            <a:r>
              <a:rPr lang="fr-FR" sz="1800" b="1" i="0" baseline="0" dirty="0">
                <a:effectLst/>
                <a:latin typeface="+mn-lt"/>
                <a:cs typeface="Times" panose="02020603050405020304" pitchFamily="18" charset="0"/>
              </a:rPr>
              <a:t>bases de données EXCEL, par section d’analyse de l’établissement, </a:t>
            </a:r>
            <a:r>
              <a:rPr lang="fr-FR" sz="1800" b="0" i="0" baseline="0" dirty="0">
                <a:effectLst/>
                <a:latin typeface="+mn-lt"/>
                <a:cs typeface="Times" panose="02020603050405020304" pitchFamily="18" charset="0"/>
              </a:rPr>
              <a:t>des résultats du RTC. </a:t>
            </a:r>
          </a:p>
          <a:p>
            <a:pPr fontAlgn="base"/>
            <a:endParaRPr lang="fr-FR" sz="1800" b="0" i="0" baseline="0" dirty="0">
              <a:effectLst/>
              <a:latin typeface="+mn-lt"/>
              <a:cs typeface="Times" panose="02020603050405020304" pitchFamily="18" charset="0"/>
            </a:endParaRPr>
          </a:p>
          <a:p>
            <a:pPr fontAlgn="base"/>
            <a:r>
              <a:rPr lang="fr-FR" sz="1800" baseline="0" dirty="0">
                <a:latin typeface="+mn-lt"/>
                <a:cs typeface="Times" panose="02020603050405020304" pitchFamily="18" charset="0"/>
              </a:rPr>
              <a:t>Ils </a:t>
            </a:r>
            <a:r>
              <a:rPr lang="fr-FR" sz="1800" b="0" i="0" baseline="0" dirty="0">
                <a:effectLst/>
                <a:latin typeface="+mn-lt"/>
                <a:cs typeface="Times" panose="02020603050405020304" pitchFamily="18" charset="0"/>
              </a:rPr>
              <a:t>sont organisés </a:t>
            </a:r>
            <a:r>
              <a:rPr lang="fr-FR" sz="1800" b="1" i="0" baseline="0" dirty="0">
                <a:effectLst/>
                <a:latin typeface="+mn-lt"/>
                <a:cs typeface="Times" panose="02020603050405020304" pitchFamily="18" charset="0"/>
              </a:rPr>
              <a:t>par type de SA </a:t>
            </a:r>
            <a:r>
              <a:rPr lang="fr-FR" sz="1800" b="0" i="0" baseline="0" dirty="0">
                <a:effectLst/>
                <a:latin typeface="+mn-lt"/>
                <a:cs typeface="Times" panose="02020603050405020304" pitchFamily="18" charset="0"/>
              </a:rPr>
              <a:t>ou en </a:t>
            </a:r>
            <a:r>
              <a:rPr lang="fr-FR" sz="1800" b="1" i="0" baseline="0" dirty="0">
                <a:effectLst/>
                <a:latin typeface="+mn-lt"/>
                <a:cs typeface="Times" panose="02020603050405020304" pitchFamily="18" charset="0"/>
              </a:rPr>
              <a:t>regroupement de SA</a:t>
            </a:r>
            <a:r>
              <a:rPr lang="fr-FR" sz="1800" baseline="0" dirty="0">
                <a:latin typeface="+mn-lt"/>
                <a:cs typeface="Times" panose="02020603050405020304" pitchFamily="18" charset="0"/>
              </a:rPr>
              <a:t> :</a:t>
            </a:r>
          </a:p>
          <a:p>
            <a:pPr fontAlgn="base"/>
            <a:endParaRPr lang="fr-FR" sz="2000" b="0" i="0" baseline="0" dirty="0">
              <a:effectLst/>
              <a:latin typeface="+mn-lt"/>
              <a:cs typeface="Times" panose="02020603050405020304" pitchFamily="18" charset="0"/>
            </a:endParaRPr>
          </a:p>
          <a:p>
            <a:pPr lvl="1"/>
            <a:r>
              <a:rPr lang="fr-FR" sz="1600" b="1" i="1" baseline="0" dirty="0">
                <a:solidFill>
                  <a:schemeClr val="bg2"/>
                </a:solidFill>
                <a:latin typeface="+mn-lt"/>
                <a:cs typeface="Times" panose="02020603050405020304" pitchFamily="18" charset="0"/>
              </a:rPr>
              <a:t>Résultats des sections auxiliaires</a:t>
            </a:r>
          </a:p>
          <a:p>
            <a:pPr lvl="1"/>
            <a:r>
              <a:rPr lang="fr-FR" sz="1600" i="0" baseline="0" dirty="0">
                <a:solidFill>
                  <a:schemeClr val="bg2"/>
                </a:solidFill>
                <a:effectLst/>
                <a:latin typeface="+mn-lt"/>
                <a:cs typeface="Times" panose="02020603050405020304" pitchFamily="18" charset="0"/>
              </a:rPr>
              <a:t>	Onglet « </a:t>
            </a:r>
            <a:r>
              <a:rPr lang="fr-FR" sz="1600" baseline="0" dirty="0" err="1">
                <a:solidFill>
                  <a:schemeClr val="bg2"/>
                </a:solidFill>
                <a:latin typeface="+mn-lt"/>
                <a:cs typeface="Times" panose="02020603050405020304" pitchFamily="18" charset="0"/>
              </a:rPr>
              <a:t>Synth</a:t>
            </a:r>
            <a:r>
              <a:rPr lang="fr-FR" sz="1600" baseline="0" dirty="0">
                <a:solidFill>
                  <a:schemeClr val="bg2"/>
                </a:solidFill>
                <a:latin typeface="+mn-lt"/>
                <a:cs typeface="Times" panose="02020603050405020304" pitchFamily="18" charset="0"/>
              </a:rPr>
              <a:t>. SA auxiliaires »</a:t>
            </a:r>
          </a:p>
          <a:p>
            <a:pPr lvl="1"/>
            <a:endParaRPr lang="fr-FR" sz="1600" b="1" i="1" baseline="0" dirty="0">
              <a:solidFill>
                <a:schemeClr val="bg2"/>
              </a:solidFill>
              <a:effectLst/>
              <a:latin typeface="+mn-lt"/>
              <a:cs typeface="Times" panose="02020603050405020304" pitchFamily="18" charset="0"/>
            </a:endParaRPr>
          </a:p>
          <a:p>
            <a:pPr lvl="1"/>
            <a:r>
              <a:rPr lang="fr-FR" sz="1600" b="1" i="1" baseline="0" dirty="0">
                <a:effectLst/>
                <a:latin typeface="+mn-lt"/>
                <a:cs typeface="Times" panose="02020603050405020304" pitchFamily="18" charset="0"/>
              </a:rPr>
              <a:t> </a:t>
            </a:r>
            <a:r>
              <a:rPr lang="fr-FR" sz="1600" b="1" i="1" baseline="0" dirty="0">
                <a:solidFill>
                  <a:schemeClr val="accent2"/>
                </a:solidFill>
                <a:latin typeface="+mn-lt"/>
                <a:cs typeface="Times" panose="02020603050405020304" pitchFamily="18" charset="0"/>
              </a:rPr>
              <a:t>Résultats des sections définitives par section</a:t>
            </a:r>
          </a:p>
          <a:p>
            <a:pPr lvl="1"/>
            <a:r>
              <a:rPr lang="fr-FR" sz="1600" baseline="0" dirty="0">
                <a:solidFill>
                  <a:schemeClr val="accent2"/>
                </a:solidFill>
                <a:latin typeface="+mn-lt"/>
                <a:cs typeface="Times" panose="02020603050405020304" pitchFamily="18" charset="0"/>
              </a:rPr>
              <a:t>	Onglet « </a:t>
            </a:r>
            <a:r>
              <a:rPr lang="fr-FR" sz="1600" baseline="0" dirty="0" err="1">
                <a:solidFill>
                  <a:schemeClr val="accent2"/>
                </a:solidFill>
                <a:latin typeface="+mn-lt"/>
                <a:cs typeface="Times" panose="02020603050405020304" pitchFamily="18" charset="0"/>
              </a:rPr>
              <a:t>CNmaj</a:t>
            </a:r>
            <a:r>
              <a:rPr lang="fr-FR" sz="1600" baseline="0" dirty="0">
                <a:solidFill>
                  <a:schemeClr val="accent2"/>
                </a:solidFill>
                <a:latin typeface="+mn-lt"/>
                <a:cs typeface="Times" panose="02020603050405020304" pitchFamily="18" charset="0"/>
              </a:rPr>
              <a:t> </a:t>
            </a:r>
            <a:r>
              <a:rPr lang="fr-FR" sz="1600" baseline="0" dirty="0" err="1">
                <a:solidFill>
                  <a:schemeClr val="accent2"/>
                </a:solidFill>
                <a:latin typeface="+mn-lt"/>
                <a:cs typeface="Times" panose="02020603050405020304" pitchFamily="18" charset="0"/>
              </a:rPr>
              <a:t>Cli</a:t>
            </a:r>
            <a:r>
              <a:rPr lang="fr-FR" sz="1600" baseline="0" dirty="0">
                <a:solidFill>
                  <a:schemeClr val="accent2"/>
                </a:solidFill>
                <a:latin typeface="+mn-lt"/>
                <a:cs typeface="Times" panose="02020603050405020304" pitchFamily="18" charset="0"/>
              </a:rPr>
              <a:t>» : des SA d’hospitalisations</a:t>
            </a:r>
          </a:p>
          <a:p>
            <a:pPr lvl="1"/>
            <a:r>
              <a:rPr lang="fr-FR" sz="1600" baseline="0" dirty="0">
                <a:solidFill>
                  <a:schemeClr val="accent2"/>
                </a:solidFill>
                <a:latin typeface="+mn-lt"/>
                <a:cs typeface="Times" panose="02020603050405020304" pitchFamily="18" charset="0"/>
              </a:rPr>
              <a:t>	Onglet « </a:t>
            </a:r>
            <a:r>
              <a:rPr lang="fr-FR" sz="1600" baseline="0" dirty="0" err="1">
                <a:solidFill>
                  <a:schemeClr val="accent2"/>
                </a:solidFill>
                <a:latin typeface="+mn-lt"/>
                <a:cs typeface="Times" panose="02020603050405020304" pitchFamily="18" charset="0"/>
              </a:rPr>
              <a:t>CNmaj</a:t>
            </a:r>
            <a:r>
              <a:rPr lang="fr-FR" sz="1600" baseline="0" dirty="0">
                <a:solidFill>
                  <a:schemeClr val="accent2"/>
                </a:solidFill>
                <a:latin typeface="+mn-lt"/>
                <a:cs typeface="Times" panose="02020603050405020304" pitchFamily="18" charset="0"/>
              </a:rPr>
              <a:t> </a:t>
            </a:r>
            <a:r>
              <a:rPr lang="fr-FR" sz="1600" baseline="0" dirty="0" err="1">
                <a:solidFill>
                  <a:schemeClr val="accent2"/>
                </a:solidFill>
                <a:latin typeface="+mn-lt"/>
                <a:cs typeface="Times" panose="02020603050405020304" pitchFamily="18" charset="0"/>
              </a:rPr>
              <a:t>Act.Spé</a:t>
            </a:r>
            <a:r>
              <a:rPr lang="fr-FR" sz="1600" baseline="0" dirty="0">
                <a:solidFill>
                  <a:schemeClr val="accent2"/>
                </a:solidFill>
                <a:latin typeface="+mn-lt"/>
                <a:cs typeface="Times" panose="02020603050405020304" pitchFamily="18" charset="0"/>
              </a:rPr>
              <a:t>» : des activités spécifiques</a:t>
            </a:r>
          </a:p>
          <a:p>
            <a:pPr lvl="1"/>
            <a:endParaRPr lang="fr-FR" sz="1600" baseline="0" dirty="0">
              <a:solidFill>
                <a:schemeClr val="accent2"/>
              </a:solidFill>
              <a:latin typeface="+mn-lt"/>
              <a:cs typeface="Times" panose="02020603050405020304" pitchFamily="18" charset="0"/>
            </a:endParaRPr>
          </a:p>
          <a:p>
            <a:pPr lvl="1"/>
            <a:r>
              <a:rPr lang="fr-FR" sz="1600" b="1" i="1" baseline="0" dirty="0">
                <a:latin typeface="+mn-lt"/>
                <a:cs typeface="Times" panose="02020603050405020304" pitchFamily="18" charset="0"/>
              </a:rPr>
              <a:t>Résultats à saisir dans PIRAMIG pour les établissements concernés</a:t>
            </a:r>
          </a:p>
          <a:p>
            <a:pPr lvl="1"/>
            <a:r>
              <a:rPr lang="fr-FR" sz="1600" baseline="0" dirty="0">
                <a:latin typeface="+mn-lt"/>
                <a:cs typeface="Times" panose="02020603050405020304" pitchFamily="18" charset="0"/>
              </a:rPr>
              <a:t>	Onglet « PIRAMIG »</a:t>
            </a:r>
          </a:p>
          <a:p>
            <a:pPr lvl="1"/>
            <a:endParaRPr lang="fr-FR" sz="1600" baseline="0" dirty="0">
              <a:latin typeface="+mn-lt"/>
              <a:cs typeface="Times" panose="02020603050405020304" pitchFamily="18" charset="0"/>
            </a:endParaRPr>
          </a:p>
          <a:p>
            <a:pPr lvl="1"/>
            <a:r>
              <a:rPr lang="fr-FR" sz="1600" b="1" i="1" baseline="0" dirty="0">
                <a:solidFill>
                  <a:schemeClr val="accent1"/>
                </a:solidFill>
                <a:latin typeface="+mn-lt"/>
                <a:cs typeface="Times" panose="02020603050405020304" pitchFamily="18" charset="0"/>
              </a:rPr>
              <a:t>Résultats synthétiques</a:t>
            </a:r>
          </a:p>
          <a:p>
            <a:pPr lvl="1"/>
            <a:r>
              <a:rPr lang="fr-FR" sz="1600" baseline="0" dirty="0">
                <a:solidFill>
                  <a:schemeClr val="accent1"/>
                </a:solidFill>
                <a:latin typeface="+mn-lt"/>
                <a:cs typeface="Times" panose="02020603050405020304" pitchFamily="18" charset="0"/>
              </a:rPr>
              <a:t>	Onglet « </a:t>
            </a:r>
            <a:r>
              <a:rPr lang="fr-FR" sz="1600" baseline="0" dirty="0" err="1">
                <a:solidFill>
                  <a:schemeClr val="accent1"/>
                </a:solidFill>
                <a:latin typeface="+mn-lt"/>
                <a:cs typeface="Times" panose="02020603050405020304" pitchFamily="18" charset="0"/>
              </a:rPr>
              <a:t>Synth</a:t>
            </a:r>
            <a:r>
              <a:rPr lang="fr-FR" sz="1600" baseline="0" dirty="0">
                <a:solidFill>
                  <a:schemeClr val="accent1"/>
                </a:solidFill>
                <a:latin typeface="+mn-lt"/>
                <a:cs typeface="Times" panose="02020603050405020304" pitchFamily="18" charset="0"/>
              </a:rPr>
              <a:t> </a:t>
            </a:r>
            <a:r>
              <a:rPr lang="fr-FR" sz="1600" baseline="0" dirty="0" err="1">
                <a:solidFill>
                  <a:schemeClr val="accent1"/>
                </a:solidFill>
                <a:latin typeface="+mn-lt"/>
                <a:cs typeface="Times" panose="02020603050405020304" pitchFamily="18" charset="0"/>
              </a:rPr>
              <a:t>CNmaj</a:t>
            </a:r>
            <a:r>
              <a:rPr lang="fr-FR" sz="1600" baseline="0" dirty="0">
                <a:solidFill>
                  <a:schemeClr val="accent1"/>
                </a:solidFill>
                <a:latin typeface="+mn-lt"/>
                <a:cs typeface="Times" panose="02020603050405020304" pitchFamily="18" charset="0"/>
              </a:rPr>
              <a:t> » : regroupement par champs d’activité</a:t>
            </a:r>
          </a:p>
          <a:p>
            <a:pPr lvl="1"/>
            <a:r>
              <a:rPr lang="fr-FR" sz="1600" baseline="0" dirty="0">
                <a:solidFill>
                  <a:schemeClr val="accent1"/>
                </a:solidFill>
                <a:cs typeface="Times" panose="02020603050405020304" pitchFamily="18" charset="0"/>
              </a:rPr>
              <a:t>	</a:t>
            </a:r>
            <a:r>
              <a:rPr lang="fr-FR" sz="1600" baseline="0" dirty="0">
                <a:solidFill>
                  <a:schemeClr val="accent1"/>
                </a:solidFill>
                <a:latin typeface="+mn-lt"/>
                <a:cs typeface="Times" panose="02020603050405020304" pitchFamily="18" charset="0"/>
              </a:rPr>
              <a:t>Onglet « </a:t>
            </a:r>
            <a:r>
              <a:rPr lang="fr-FR" sz="1600" baseline="0" dirty="0" err="1">
                <a:solidFill>
                  <a:schemeClr val="accent1"/>
                </a:solidFill>
                <a:latin typeface="+mn-lt"/>
                <a:cs typeface="Times" panose="02020603050405020304" pitchFamily="18" charset="0"/>
              </a:rPr>
              <a:t>Synth</a:t>
            </a:r>
            <a:r>
              <a:rPr lang="fr-FR" sz="1600" baseline="0" dirty="0">
                <a:solidFill>
                  <a:schemeClr val="accent1"/>
                </a:solidFill>
                <a:latin typeface="+mn-lt"/>
                <a:cs typeface="Times" panose="02020603050405020304" pitchFamily="18" charset="0"/>
              </a:rPr>
              <a:t> </a:t>
            </a:r>
            <a:r>
              <a:rPr lang="fr-FR" sz="1600" baseline="0" dirty="0" err="1">
                <a:solidFill>
                  <a:schemeClr val="accent1"/>
                </a:solidFill>
                <a:latin typeface="+mn-lt"/>
                <a:cs typeface="Times" panose="02020603050405020304" pitchFamily="18" charset="0"/>
              </a:rPr>
              <a:t>Cnmaj</a:t>
            </a:r>
            <a:r>
              <a:rPr lang="fr-FR" sz="1600" baseline="0" dirty="0">
                <a:solidFill>
                  <a:schemeClr val="accent1"/>
                </a:solidFill>
                <a:latin typeface="+mn-lt"/>
                <a:cs typeface="Times" panose="02020603050405020304" pitchFamily="18" charset="0"/>
              </a:rPr>
              <a:t> </a:t>
            </a:r>
            <a:r>
              <a:rPr lang="fr-FR" sz="1600" baseline="0" dirty="0" err="1">
                <a:solidFill>
                  <a:schemeClr val="accent1"/>
                </a:solidFill>
                <a:latin typeface="+mn-lt"/>
                <a:cs typeface="Times" panose="02020603050405020304" pitchFamily="18" charset="0"/>
              </a:rPr>
              <a:t>Cli</a:t>
            </a:r>
            <a:r>
              <a:rPr lang="fr-FR" sz="1600" baseline="0" dirty="0">
                <a:solidFill>
                  <a:schemeClr val="accent1"/>
                </a:solidFill>
                <a:latin typeface="+mn-lt"/>
                <a:cs typeface="Times" panose="02020603050405020304" pitchFamily="18" charset="0"/>
              </a:rPr>
              <a:t> » : regroupement par grand type d’activité clinique</a:t>
            </a:r>
          </a:p>
          <a:p>
            <a:endParaRPr lang="fr-FR" sz="1800" baseline="0" dirty="0">
              <a:latin typeface="+mn-lt"/>
              <a:cs typeface="Times" panose="02020603050405020304" pitchFamily="18" charset="0"/>
            </a:endParaRPr>
          </a:p>
          <a:p>
            <a:endParaRPr lang="fr-FR" sz="2000" baseline="0" dirty="0">
              <a:latin typeface="+mn-lt"/>
              <a:cs typeface="Times" panose="02020603050405020304" pitchFamily="18" charset="0"/>
            </a:endParaRPr>
          </a:p>
          <a:p>
            <a:pPr fontAlgn="base"/>
            <a:endParaRPr lang="fr-FR" sz="2000" b="0" i="0" baseline="0" dirty="0">
              <a:effectLst/>
              <a:latin typeface="+mn-lt"/>
              <a:cs typeface="Times" panose="02020603050405020304" pitchFamily="18" charset="0"/>
            </a:endParaRPr>
          </a:p>
          <a:p>
            <a:pPr fontAlgn="base"/>
            <a:endParaRPr lang="fr-FR" sz="2000" b="0" i="0" baseline="0" dirty="0">
              <a:effectLst/>
              <a:latin typeface="+mn-lt"/>
              <a:cs typeface="Times" panose="02020603050405020304" pitchFamily="18" charset="0"/>
            </a:endParaRPr>
          </a:p>
          <a:p>
            <a:pPr fontAlgn="base"/>
            <a:endParaRPr lang="fr-FR" sz="2000" baseline="0" dirty="0">
              <a:latin typeface="+mn-lt"/>
              <a:cs typeface="Times" panose="02020603050405020304" pitchFamily="18" charset="0"/>
            </a:endParaRPr>
          </a:p>
          <a:p>
            <a:endParaRPr lang="fr-FR" sz="1800" baseline="0" dirty="0">
              <a:latin typeface="+mn-lt"/>
              <a:cs typeface="Times" panose="02020603050405020304" pitchFamily="18" charset="0"/>
            </a:endParaRPr>
          </a:p>
        </p:txBody>
      </p:sp>
    </p:spTree>
    <p:extLst>
      <p:ext uri="{BB962C8B-B14F-4D97-AF65-F5344CB8AC3E}">
        <p14:creationId xmlns:p14="http://schemas.microsoft.com/office/powerpoint/2010/main" val="1644019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1906F8B4-365A-46F3-9C5C-7889764C9AFB}" type="slidenum">
              <a:rPr lang="fr-FR" smtClean="0"/>
              <a:pPr>
                <a:defRPr/>
              </a:pPr>
              <a:t>17</a:t>
            </a:fld>
            <a:endParaRPr lang="fr-FR" dirty="0"/>
          </a:p>
        </p:txBody>
      </p:sp>
      <p:sp>
        <p:nvSpPr>
          <p:cNvPr id="11" name="Espace réservé du contenu 2">
            <a:extLst>
              <a:ext uri="{FF2B5EF4-FFF2-40B4-BE49-F238E27FC236}">
                <a16:creationId xmlns:a16="http://schemas.microsoft.com/office/drawing/2014/main" id="{4BC00730-DDD2-48DA-AC7D-72DB2311FAB8}"/>
              </a:ext>
            </a:extLst>
          </p:cNvPr>
          <p:cNvSpPr>
            <a:spLocks noGrp="1"/>
          </p:cNvSpPr>
          <p:nvPr>
            <p:ph idx="1"/>
          </p:nvPr>
        </p:nvSpPr>
        <p:spPr>
          <a:xfrm>
            <a:off x="2101754" y="363336"/>
            <a:ext cx="6400801" cy="769428"/>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nchor="ctr"/>
          <a:lstStyle/>
          <a:p>
            <a:r>
              <a:rPr lang="fr-FR" sz="2000" dirty="0"/>
              <a:t>Exemple : Restitution de coût par grand champ</a:t>
            </a:r>
          </a:p>
        </p:txBody>
      </p:sp>
      <p:pic>
        <p:nvPicPr>
          <p:cNvPr id="6" name="Image 5">
            <a:extLst>
              <a:ext uri="{FF2B5EF4-FFF2-40B4-BE49-F238E27FC236}">
                <a16:creationId xmlns:a16="http://schemas.microsoft.com/office/drawing/2014/main" id="{0DF6E659-98CF-4595-B7FF-6CA8B46503B0}"/>
              </a:ext>
            </a:extLst>
          </p:cNvPr>
          <p:cNvPicPr>
            <a:picLocks noChangeAspect="1"/>
          </p:cNvPicPr>
          <p:nvPr/>
        </p:nvPicPr>
        <p:blipFill>
          <a:blip r:embed="rId2"/>
          <a:stretch>
            <a:fillRect/>
          </a:stretch>
        </p:blipFill>
        <p:spPr>
          <a:xfrm>
            <a:off x="148279" y="1986727"/>
            <a:ext cx="8432613" cy="3893849"/>
          </a:xfrm>
          <a:prstGeom prst="rect">
            <a:avLst/>
          </a:prstGeom>
        </p:spPr>
      </p:pic>
      <p:sp>
        <p:nvSpPr>
          <p:cNvPr id="7" name="Flèche droite 14">
            <a:extLst>
              <a:ext uri="{FF2B5EF4-FFF2-40B4-BE49-F238E27FC236}">
                <a16:creationId xmlns:a16="http://schemas.microsoft.com/office/drawing/2014/main" id="{1DD3191F-940A-49F7-B42D-CF6892143A7A}"/>
              </a:ext>
            </a:extLst>
          </p:cNvPr>
          <p:cNvSpPr/>
          <p:nvPr/>
        </p:nvSpPr>
        <p:spPr>
          <a:xfrm rot="16625488">
            <a:off x="1013641" y="5981285"/>
            <a:ext cx="439945" cy="222572"/>
          </a:xfrm>
          <a:prstGeom prst="rightArrow">
            <a:avLst/>
          </a:prstGeom>
          <a:solidFill>
            <a:schemeClr val="accent2">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droite 16">
            <a:extLst>
              <a:ext uri="{FF2B5EF4-FFF2-40B4-BE49-F238E27FC236}">
                <a16:creationId xmlns:a16="http://schemas.microsoft.com/office/drawing/2014/main" id="{3AE43380-7276-4F02-A85F-5BDE255CEB1F}"/>
              </a:ext>
            </a:extLst>
          </p:cNvPr>
          <p:cNvSpPr/>
          <p:nvPr/>
        </p:nvSpPr>
        <p:spPr>
          <a:xfrm rot="16200000">
            <a:off x="4641380" y="4455483"/>
            <a:ext cx="3020440" cy="215353"/>
          </a:xfrm>
          <a:prstGeom prst="rightArrow">
            <a:avLst/>
          </a:prstGeom>
          <a:solidFill>
            <a:schemeClr val="accent2">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a:extLst>
              <a:ext uri="{FF2B5EF4-FFF2-40B4-BE49-F238E27FC236}">
                <a16:creationId xmlns:a16="http://schemas.microsoft.com/office/drawing/2014/main" id="{3C2112AF-62D3-4E40-8164-F7E176503831}"/>
              </a:ext>
            </a:extLst>
          </p:cNvPr>
          <p:cNvSpPr/>
          <p:nvPr/>
        </p:nvSpPr>
        <p:spPr>
          <a:xfrm>
            <a:off x="69669" y="2751909"/>
            <a:ext cx="2734491" cy="3128668"/>
          </a:xfrm>
          <a:prstGeom prst="ellipse">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space réservé du contenu 2">
            <a:extLst>
              <a:ext uri="{FF2B5EF4-FFF2-40B4-BE49-F238E27FC236}">
                <a16:creationId xmlns:a16="http://schemas.microsoft.com/office/drawing/2014/main" id="{4AE87D0C-0A71-494C-A3FA-CCE5C2E48CAE}"/>
              </a:ext>
            </a:extLst>
          </p:cNvPr>
          <p:cNvSpPr txBox="1">
            <a:spLocks/>
          </p:cNvSpPr>
          <p:nvPr/>
        </p:nvSpPr>
        <p:spPr bwMode="auto">
          <a:xfrm>
            <a:off x="0" y="6180400"/>
            <a:ext cx="3731398"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a:bodyPr>
          <a:lstStyle>
            <a:lvl1pPr marL="184150" indent="0" algn="l" rtl="0" eaLnBrk="1" fontAlgn="base" hangingPunct="1">
              <a:spcBef>
                <a:spcPct val="20000"/>
              </a:spcBef>
              <a:spcAft>
                <a:spcPct val="0"/>
              </a:spcAft>
              <a:buFontTx/>
              <a:buNone/>
              <a:defRPr sz="2500">
                <a:solidFill>
                  <a:srgbClr val="4E455D"/>
                </a:solidFill>
                <a:latin typeface="+mn-lt"/>
                <a:ea typeface="+mn-ea"/>
                <a:cs typeface="ＭＳ Ｐゴシック" charset="0"/>
              </a:defRPr>
            </a:lvl1pPr>
            <a:lvl2pPr marL="762000" indent="-285750" algn="l" rtl="0" eaLnBrk="1" fontAlgn="base" hangingPunct="1">
              <a:spcBef>
                <a:spcPct val="20000"/>
              </a:spcBef>
              <a:spcAft>
                <a:spcPct val="0"/>
              </a:spcAft>
              <a:buSzPct val="110000"/>
              <a:buBlip>
                <a:blip r:embed="rId3"/>
              </a:buBlip>
              <a:defRPr sz="2200">
                <a:solidFill>
                  <a:srgbClr val="4E455D"/>
                </a:solidFill>
                <a:latin typeface="+mn-lt"/>
                <a:ea typeface="+mn-ea"/>
              </a:defRPr>
            </a:lvl2pPr>
            <a:lvl3pPr marL="1143000" indent="-190500" algn="l" rtl="0" eaLnBrk="1" fontAlgn="base" hangingPunct="1">
              <a:spcBef>
                <a:spcPct val="20000"/>
              </a:spcBef>
              <a:spcAft>
                <a:spcPct val="0"/>
              </a:spcAft>
              <a:buBlip>
                <a:blip r:embed="rId4"/>
              </a:buBlip>
              <a:defRPr>
                <a:solidFill>
                  <a:srgbClr val="4E455D"/>
                </a:solidFill>
                <a:latin typeface="+mn-lt"/>
                <a:ea typeface="+mn-ea"/>
              </a:defRPr>
            </a:lvl3pPr>
            <a:lvl4pPr marL="1619250" indent="-190500" algn="l" rtl="0" eaLnBrk="1" fontAlgn="base" hangingPunct="1">
              <a:spcBef>
                <a:spcPct val="20000"/>
              </a:spcBef>
              <a:spcAft>
                <a:spcPct val="0"/>
              </a:spcAft>
              <a:buBlip>
                <a:blip r:embed="rId5"/>
              </a:buBlip>
              <a:defRPr sz="1500">
                <a:solidFill>
                  <a:srgbClr val="4E455D"/>
                </a:solidFill>
                <a:latin typeface="+mn-lt"/>
                <a:ea typeface="+mn-ea"/>
              </a:defRPr>
            </a:lvl4pPr>
            <a:lvl5pPr marL="2000250" indent="-190500" algn="l" rtl="0" eaLnBrk="1" fontAlgn="base" hangingPunct="1">
              <a:spcBef>
                <a:spcPct val="20000"/>
              </a:spcBef>
              <a:spcAft>
                <a:spcPct val="0"/>
              </a:spcAft>
              <a:buBlip>
                <a:blip r:embed="rId3"/>
              </a:buBlip>
              <a:defRPr sz="1500">
                <a:solidFill>
                  <a:srgbClr val="4E455D"/>
                </a:solidFill>
                <a:latin typeface="+mn-lt"/>
                <a:ea typeface="+mn-ea"/>
              </a:defRPr>
            </a:lvl5pPr>
            <a:lvl6pPr marL="2457450" indent="-190500" algn="l" rtl="0" eaLnBrk="1" fontAlgn="base" hangingPunct="1">
              <a:spcBef>
                <a:spcPct val="20000"/>
              </a:spcBef>
              <a:spcAft>
                <a:spcPct val="0"/>
              </a:spcAft>
              <a:buBlip>
                <a:blip r:embed="rId3"/>
              </a:buBlip>
              <a:defRPr sz="1500">
                <a:solidFill>
                  <a:srgbClr val="4E455D"/>
                </a:solidFill>
                <a:latin typeface="+mn-lt"/>
                <a:ea typeface="+mn-ea"/>
              </a:defRPr>
            </a:lvl6pPr>
            <a:lvl7pPr marL="2914650" indent="-190500" algn="l" rtl="0" eaLnBrk="1" fontAlgn="base" hangingPunct="1">
              <a:spcBef>
                <a:spcPct val="20000"/>
              </a:spcBef>
              <a:spcAft>
                <a:spcPct val="0"/>
              </a:spcAft>
              <a:buBlip>
                <a:blip r:embed="rId3"/>
              </a:buBlip>
              <a:defRPr sz="1500">
                <a:solidFill>
                  <a:srgbClr val="4E455D"/>
                </a:solidFill>
                <a:latin typeface="+mn-lt"/>
                <a:ea typeface="+mn-ea"/>
              </a:defRPr>
            </a:lvl7pPr>
            <a:lvl8pPr marL="3371850" indent="-190500" algn="l" rtl="0" eaLnBrk="1" fontAlgn="base" hangingPunct="1">
              <a:spcBef>
                <a:spcPct val="20000"/>
              </a:spcBef>
              <a:spcAft>
                <a:spcPct val="0"/>
              </a:spcAft>
              <a:buBlip>
                <a:blip r:embed="rId3"/>
              </a:buBlip>
              <a:defRPr sz="1500">
                <a:solidFill>
                  <a:srgbClr val="4E455D"/>
                </a:solidFill>
                <a:latin typeface="+mn-lt"/>
                <a:ea typeface="+mn-ea"/>
              </a:defRPr>
            </a:lvl8pPr>
            <a:lvl9pPr marL="3829050" indent="-190500" algn="l" rtl="0" eaLnBrk="1" fontAlgn="base" hangingPunct="1">
              <a:spcBef>
                <a:spcPct val="20000"/>
              </a:spcBef>
              <a:spcAft>
                <a:spcPct val="0"/>
              </a:spcAft>
              <a:buBlip>
                <a:blip r:embed="rId3"/>
              </a:buBlip>
              <a:defRPr sz="1500">
                <a:solidFill>
                  <a:srgbClr val="4E455D"/>
                </a:solidFill>
                <a:latin typeface="+mn-lt"/>
                <a:ea typeface="+mn-ea"/>
              </a:defRPr>
            </a:lvl9pPr>
          </a:lstStyle>
          <a:p>
            <a:pPr marL="0">
              <a:spcBef>
                <a:spcPct val="0"/>
              </a:spcBef>
            </a:pPr>
            <a:r>
              <a:rPr lang="fr-FR" sz="2000" kern="0" baseline="0" dirty="0">
                <a:solidFill>
                  <a:srgbClr val="002060"/>
                </a:solidFill>
                <a:latin typeface="Verdana" panose="020B0604030504040204" pitchFamily="34" charset="0"/>
                <a:ea typeface="Verdana" panose="020B0604030504040204" pitchFamily="34" charset="0"/>
                <a:cs typeface="+mj-cs"/>
              </a:rPr>
              <a:t>Par poste de charges</a:t>
            </a:r>
          </a:p>
        </p:txBody>
      </p:sp>
      <p:sp>
        <p:nvSpPr>
          <p:cNvPr id="16" name="Espace réservé du contenu 2">
            <a:extLst>
              <a:ext uri="{FF2B5EF4-FFF2-40B4-BE49-F238E27FC236}">
                <a16:creationId xmlns:a16="http://schemas.microsoft.com/office/drawing/2014/main" id="{DDB70C74-AFFA-46ED-A0F1-778BCCE3A89E}"/>
              </a:ext>
            </a:extLst>
          </p:cNvPr>
          <p:cNvSpPr txBox="1">
            <a:spLocks/>
          </p:cNvSpPr>
          <p:nvPr/>
        </p:nvSpPr>
        <p:spPr bwMode="auto">
          <a:xfrm>
            <a:off x="4183224" y="5982160"/>
            <a:ext cx="3731398"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Autofit/>
          </a:bodyPr>
          <a:lstStyle>
            <a:lvl1pPr marL="184150" indent="0" algn="l" rtl="0" eaLnBrk="1" fontAlgn="base" hangingPunct="1">
              <a:spcBef>
                <a:spcPct val="20000"/>
              </a:spcBef>
              <a:spcAft>
                <a:spcPct val="0"/>
              </a:spcAft>
              <a:buFontTx/>
              <a:buNone/>
              <a:defRPr sz="2500">
                <a:solidFill>
                  <a:srgbClr val="4E455D"/>
                </a:solidFill>
                <a:latin typeface="+mn-lt"/>
                <a:ea typeface="+mn-ea"/>
                <a:cs typeface="ＭＳ Ｐゴシック" charset="0"/>
              </a:defRPr>
            </a:lvl1pPr>
            <a:lvl2pPr marL="762000" indent="-285750" algn="l" rtl="0" eaLnBrk="1" fontAlgn="base" hangingPunct="1">
              <a:spcBef>
                <a:spcPct val="20000"/>
              </a:spcBef>
              <a:spcAft>
                <a:spcPct val="0"/>
              </a:spcAft>
              <a:buSzPct val="110000"/>
              <a:buBlip>
                <a:blip r:embed="rId3"/>
              </a:buBlip>
              <a:defRPr sz="2200">
                <a:solidFill>
                  <a:srgbClr val="4E455D"/>
                </a:solidFill>
                <a:latin typeface="+mn-lt"/>
                <a:ea typeface="+mn-ea"/>
              </a:defRPr>
            </a:lvl2pPr>
            <a:lvl3pPr marL="1143000" indent="-190500" algn="l" rtl="0" eaLnBrk="1" fontAlgn="base" hangingPunct="1">
              <a:spcBef>
                <a:spcPct val="20000"/>
              </a:spcBef>
              <a:spcAft>
                <a:spcPct val="0"/>
              </a:spcAft>
              <a:buBlip>
                <a:blip r:embed="rId4"/>
              </a:buBlip>
              <a:defRPr>
                <a:solidFill>
                  <a:srgbClr val="4E455D"/>
                </a:solidFill>
                <a:latin typeface="+mn-lt"/>
                <a:ea typeface="+mn-ea"/>
              </a:defRPr>
            </a:lvl3pPr>
            <a:lvl4pPr marL="1619250" indent="-190500" algn="l" rtl="0" eaLnBrk="1" fontAlgn="base" hangingPunct="1">
              <a:spcBef>
                <a:spcPct val="20000"/>
              </a:spcBef>
              <a:spcAft>
                <a:spcPct val="0"/>
              </a:spcAft>
              <a:buBlip>
                <a:blip r:embed="rId5"/>
              </a:buBlip>
              <a:defRPr sz="1500">
                <a:solidFill>
                  <a:srgbClr val="4E455D"/>
                </a:solidFill>
                <a:latin typeface="+mn-lt"/>
                <a:ea typeface="+mn-ea"/>
              </a:defRPr>
            </a:lvl4pPr>
            <a:lvl5pPr marL="2000250" indent="-190500" algn="l" rtl="0" eaLnBrk="1" fontAlgn="base" hangingPunct="1">
              <a:spcBef>
                <a:spcPct val="20000"/>
              </a:spcBef>
              <a:spcAft>
                <a:spcPct val="0"/>
              </a:spcAft>
              <a:buBlip>
                <a:blip r:embed="rId3"/>
              </a:buBlip>
              <a:defRPr sz="1500">
                <a:solidFill>
                  <a:srgbClr val="4E455D"/>
                </a:solidFill>
                <a:latin typeface="+mn-lt"/>
                <a:ea typeface="+mn-ea"/>
              </a:defRPr>
            </a:lvl5pPr>
            <a:lvl6pPr marL="2457450" indent="-190500" algn="l" rtl="0" eaLnBrk="1" fontAlgn="base" hangingPunct="1">
              <a:spcBef>
                <a:spcPct val="20000"/>
              </a:spcBef>
              <a:spcAft>
                <a:spcPct val="0"/>
              </a:spcAft>
              <a:buBlip>
                <a:blip r:embed="rId3"/>
              </a:buBlip>
              <a:defRPr sz="1500">
                <a:solidFill>
                  <a:srgbClr val="4E455D"/>
                </a:solidFill>
                <a:latin typeface="+mn-lt"/>
                <a:ea typeface="+mn-ea"/>
              </a:defRPr>
            </a:lvl6pPr>
            <a:lvl7pPr marL="2914650" indent="-190500" algn="l" rtl="0" eaLnBrk="1" fontAlgn="base" hangingPunct="1">
              <a:spcBef>
                <a:spcPct val="20000"/>
              </a:spcBef>
              <a:spcAft>
                <a:spcPct val="0"/>
              </a:spcAft>
              <a:buBlip>
                <a:blip r:embed="rId3"/>
              </a:buBlip>
              <a:defRPr sz="1500">
                <a:solidFill>
                  <a:srgbClr val="4E455D"/>
                </a:solidFill>
                <a:latin typeface="+mn-lt"/>
                <a:ea typeface="+mn-ea"/>
              </a:defRPr>
            </a:lvl7pPr>
            <a:lvl8pPr marL="3371850" indent="-190500" algn="l" rtl="0" eaLnBrk="1" fontAlgn="base" hangingPunct="1">
              <a:spcBef>
                <a:spcPct val="20000"/>
              </a:spcBef>
              <a:spcAft>
                <a:spcPct val="0"/>
              </a:spcAft>
              <a:buBlip>
                <a:blip r:embed="rId3"/>
              </a:buBlip>
              <a:defRPr sz="1500">
                <a:solidFill>
                  <a:srgbClr val="4E455D"/>
                </a:solidFill>
                <a:latin typeface="+mn-lt"/>
                <a:ea typeface="+mn-ea"/>
              </a:defRPr>
            </a:lvl8pPr>
            <a:lvl9pPr marL="3829050" indent="-190500" algn="l" rtl="0" eaLnBrk="1" fontAlgn="base" hangingPunct="1">
              <a:spcBef>
                <a:spcPct val="20000"/>
              </a:spcBef>
              <a:spcAft>
                <a:spcPct val="0"/>
              </a:spcAft>
              <a:buBlip>
                <a:blip r:embed="rId3"/>
              </a:buBlip>
              <a:defRPr sz="1500">
                <a:solidFill>
                  <a:srgbClr val="4E455D"/>
                </a:solidFill>
                <a:latin typeface="+mn-lt"/>
                <a:ea typeface="+mn-ea"/>
              </a:defRPr>
            </a:lvl9pPr>
          </a:lstStyle>
          <a:p>
            <a:pPr marL="0" algn="ctr">
              <a:spcBef>
                <a:spcPct val="0"/>
              </a:spcBef>
            </a:pPr>
            <a:r>
              <a:rPr lang="fr-FR" sz="2000" kern="0" baseline="0" dirty="0">
                <a:solidFill>
                  <a:srgbClr val="002060"/>
                </a:solidFill>
                <a:latin typeface="Verdana" panose="020B0604030504040204" pitchFamily="34" charset="0"/>
                <a:ea typeface="Verdana" panose="020B0604030504040204" pitchFamily="34" charset="0"/>
                <a:cs typeface="+mj-cs"/>
              </a:rPr>
              <a:t>Par discipline et </a:t>
            </a:r>
          </a:p>
          <a:p>
            <a:pPr marL="0" algn="ctr">
              <a:spcBef>
                <a:spcPct val="0"/>
              </a:spcBef>
            </a:pPr>
            <a:r>
              <a:rPr lang="fr-FR" sz="2000" kern="0" baseline="0" dirty="0">
                <a:solidFill>
                  <a:srgbClr val="002060"/>
                </a:solidFill>
                <a:latin typeface="Verdana" panose="020B0604030504040204" pitchFamily="34" charset="0"/>
                <a:ea typeface="Verdana" panose="020B0604030504040204" pitchFamily="34" charset="0"/>
                <a:cs typeface="+mj-cs"/>
              </a:rPr>
              <a:t>type de prise en charge</a:t>
            </a:r>
          </a:p>
        </p:txBody>
      </p:sp>
      <p:sp>
        <p:nvSpPr>
          <p:cNvPr id="13" name="Ellipse 12">
            <a:extLst>
              <a:ext uri="{FF2B5EF4-FFF2-40B4-BE49-F238E27FC236}">
                <a16:creationId xmlns:a16="http://schemas.microsoft.com/office/drawing/2014/main" id="{EFDE9478-7570-4F2A-8724-0817E639BDA9}"/>
              </a:ext>
            </a:extLst>
          </p:cNvPr>
          <p:cNvSpPr/>
          <p:nvPr/>
        </p:nvSpPr>
        <p:spPr>
          <a:xfrm>
            <a:off x="3121255" y="1943700"/>
            <a:ext cx="5565545" cy="1109241"/>
          </a:xfrm>
          <a:prstGeom prst="ellipse">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14183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362199" y="2311154"/>
            <a:ext cx="5139431" cy="1752600"/>
          </a:xfrm>
        </p:spPr>
        <p:txBody>
          <a:bodyPr/>
          <a:lstStyle/>
          <a:p>
            <a:r>
              <a:rPr lang="fr-FR" sz="5400" b="1" dirty="0">
                <a:solidFill>
                  <a:schemeClr val="bg2"/>
                </a:solidFill>
                <a:latin typeface="Arial Bold" charset="0"/>
              </a:rPr>
              <a:t>5</a:t>
            </a:r>
            <a:br>
              <a:rPr lang="fr-FR" b="0" dirty="0">
                <a:solidFill>
                  <a:schemeClr val="bg2"/>
                </a:solidFill>
                <a:latin typeface="Arial Bold" charset="0"/>
              </a:rPr>
            </a:br>
            <a:r>
              <a:rPr lang="fr-FR" dirty="0">
                <a:solidFill>
                  <a:schemeClr val="bg2"/>
                </a:solidFill>
                <a:latin typeface="Arial Bold" charset="0"/>
              </a:rPr>
              <a:t>Utilisation de VALID-RTC dans la construction du référentiel</a:t>
            </a:r>
            <a:endParaRPr lang="fr-FR" b="0" dirty="0">
              <a:solidFill>
                <a:schemeClr val="bg2"/>
              </a:solidFill>
            </a:endParaRPr>
          </a:p>
        </p:txBody>
      </p:sp>
      <p:sp>
        <p:nvSpPr>
          <p:cNvPr id="3" name="Sous-titre 2"/>
          <p:cNvSpPr>
            <a:spLocks noGrp="1"/>
          </p:cNvSpPr>
          <p:nvPr>
            <p:ph type="subTitle" idx="1"/>
          </p:nvPr>
        </p:nvSpPr>
        <p:spPr>
          <a:xfrm>
            <a:off x="2362200" y="3886200"/>
            <a:ext cx="5771866" cy="1219200"/>
          </a:xfrm>
        </p:spPr>
        <p:txBody>
          <a:bodyPr/>
          <a:lstStyle/>
          <a:p>
            <a:pPr>
              <a:lnSpc>
                <a:spcPct val="90000"/>
              </a:lnSpc>
              <a:defRPr/>
            </a:pPr>
            <a:r>
              <a:rPr lang="fr-FR" b="0" dirty="0"/>
              <a:t>Certains critères de VALID-RTC sont utilisés pour construire la base de données nationales servant au calcul du référentiel</a:t>
            </a:r>
          </a:p>
        </p:txBody>
      </p:sp>
      <p:sp>
        <p:nvSpPr>
          <p:cNvPr id="4" name="Espace réservé du numéro de diapositive 3"/>
          <p:cNvSpPr>
            <a:spLocks noGrp="1"/>
          </p:cNvSpPr>
          <p:nvPr>
            <p:ph type="sldNum" sz="quarter" idx="10"/>
          </p:nvPr>
        </p:nvSpPr>
        <p:spPr/>
        <p:txBody>
          <a:bodyPr/>
          <a:lstStyle/>
          <a:p>
            <a:pPr>
              <a:defRPr/>
            </a:pPr>
            <a:fld id="{1906F8B4-365A-46F3-9C5C-7889764C9AFB}" type="slidenum">
              <a:rPr lang="fr-FR" smtClean="0"/>
              <a:pPr>
                <a:defRPr/>
              </a:pPr>
              <a:t>18</a:t>
            </a:fld>
            <a:endParaRPr lang="fr-FR" dirty="0"/>
          </a:p>
        </p:txBody>
      </p:sp>
    </p:spTree>
    <p:extLst>
      <p:ext uri="{BB962C8B-B14F-4D97-AF65-F5344CB8AC3E}">
        <p14:creationId xmlns:p14="http://schemas.microsoft.com/office/powerpoint/2010/main" val="15327400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1906F8B4-365A-46F3-9C5C-7889764C9AFB}" type="slidenum">
              <a:rPr lang="fr-FR" smtClean="0"/>
              <a:pPr>
                <a:defRPr/>
              </a:pPr>
              <a:t>19</a:t>
            </a:fld>
            <a:endParaRPr lang="fr-FR" dirty="0"/>
          </a:p>
        </p:txBody>
      </p:sp>
      <p:sp>
        <p:nvSpPr>
          <p:cNvPr id="11" name="Espace réservé du contenu 2">
            <a:extLst>
              <a:ext uri="{FF2B5EF4-FFF2-40B4-BE49-F238E27FC236}">
                <a16:creationId xmlns:a16="http://schemas.microsoft.com/office/drawing/2014/main" id="{4BC00730-DDD2-48DA-AC7D-72DB2311FAB8}"/>
              </a:ext>
            </a:extLst>
          </p:cNvPr>
          <p:cNvSpPr>
            <a:spLocks noGrp="1"/>
          </p:cNvSpPr>
          <p:nvPr>
            <p:ph idx="1"/>
          </p:nvPr>
        </p:nvSpPr>
        <p:spPr>
          <a:xfrm>
            <a:off x="2101754" y="363336"/>
            <a:ext cx="6400801" cy="769428"/>
          </a:xfrm>
          <a:solidFill>
            <a:schemeClr val="bg2">
              <a:lumMod val="60000"/>
              <a:lumOff val="40000"/>
            </a:schemeClr>
          </a:solidFill>
        </p:spPr>
        <p:style>
          <a:lnRef idx="0">
            <a:schemeClr val="accent2"/>
          </a:lnRef>
          <a:fillRef idx="3">
            <a:schemeClr val="accent2"/>
          </a:fillRef>
          <a:effectRef idx="3">
            <a:schemeClr val="accent2"/>
          </a:effectRef>
          <a:fontRef idx="minor">
            <a:schemeClr val="lt1"/>
          </a:fontRef>
        </p:style>
        <p:txBody>
          <a:bodyPr anchor="ctr"/>
          <a:lstStyle/>
          <a:p>
            <a:r>
              <a:rPr lang="fr-FR" dirty="0"/>
              <a:t>Construction du référentiel national</a:t>
            </a:r>
          </a:p>
        </p:txBody>
      </p:sp>
      <p:sp>
        <p:nvSpPr>
          <p:cNvPr id="14" name="ZoneTexte 13">
            <a:extLst>
              <a:ext uri="{FF2B5EF4-FFF2-40B4-BE49-F238E27FC236}">
                <a16:creationId xmlns:a16="http://schemas.microsoft.com/office/drawing/2014/main" id="{1FE2A87E-5B3B-4B5D-9A3F-0D83471C2850}"/>
              </a:ext>
            </a:extLst>
          </p:cNvPr>
          <p:cNvSpPr txBox="1"/>
          <p:nvPr/>
        </p:nvSpPr>
        <p:spPr>
          <a:xfrm>
            <a:off x="354562" y="1862232"/>
            <a:ext cx="8332237" cy="4585871"/>
          </a:xfrm>
          <a:prstGeom prst="rect">
            <a:avLst/>
          </a:prstGeom>
          <a:noFill/>
        </p:spPr>
        <p:txBody>
          <a:bodyPr wrap="square" rtlCol="0">
            <a:spAutoFit/>
          </a:bodyPr>
          <a:lstStyle/>
          <a:p>
            <a:pPr algn="just"/>
            <a:r>
              <a:rPr lang="fr-FR" sz="2000" baseline="0" dirty="0">
                <a:latin typeface="+mn-lt"/>
                <a:cs typeface="Times" panose="02020603050405020304" pitchFamily="18" charset="0"/>
              </a:rPr>
              <a:t>Un référentiel national des coûts d’unité d’œuvre, issu des données RTC, est publié chaque année par l’ATIH sur la plateforme </a:t>
            </a:r>
            <a:r>
              <a:rPr lang="fr-FR" sz="2000" baseline="0" dirty="0" err="1">
                <a:latin typeface="+mn-lt"/>
                <a:cs typeface="Times" panose="02020603050405020304" pitchFamily="18" charset="0"/>
              </a:rPr>
              <a:t>ScanSanté</a:t>
            </a:r>
            <a:endParaRPr lang="fr-FR" sz="2000" baseline="0" dirty="0">
              <a:latin typeface="+mn-lt"/>
              <a:cs typeface="Times" panose="02020603050405020304" pitchFamily="18" charset="0"/>
            </a:endParaRPr>
          </a:p>
          <a:p>
            <a:pPr algn="just"/>
            <a:r>
              <a:rPr lang="fr-FR" sz="2000" baseline="0" dirty="0">
                <a:latin typeface="+mn-lt"/>
                <a:cs typeface="Times" panose="02020603050405020304" pitchFamily="18" charset="0"/>
              </a:rPr>
              <a:t>	</a:t>
            </a:r>
            <a:r>
              <a:rPr lang="fr-FR" sz="2000" baseline="0" dirty="0">
                <a:latin typeface="+mn-lt"/>
                <a:cs typeface="Times" panose="02020603050405020304" pitchFamily="18" charset="0"/>
                <a:sym typeface="Wingdings" panose="05000000000000000000" pitchFamily="2" charset="2"/>
              </a:rPr>
              <a:t></a:t>
            </a:r>
            <a:r>
              <a:rPr lang="fr-FR" sz="2000" baseline="0" dirty="0">
                <a:latin typeface="+mn-lt"/>
                <a:cs typeface="Times" panose="02020603050405020304" pitchFamily="18" charset="0"/>
              </a:rPr>
              <a:t> </a:t>
            </a:r>
            <a:r>
              <a:rPr lang="fr-FR" sz="2000" baseline="0" dirty="0">
                <a:latin typeface="+mn-lt"/>
                <a:cs typeface="Times" panose="02020603050405020304" pitchFamily="18" charset="0"/>
                <a:hlinkClick r:id="rId2"/>
              </a:rPr>
              <a:t>https://www.scansante.fr/</a:t>
            </a:r>
            <a:endParaRPr lang="fr-FR" sz="2000" baseline="0" dirty="0">
              <a:latin typeface="+mn-lt"/>
              <a:cs typeface="Times" panose="02020603050405020304" pitchFamily="18" charset="0"/>
            </a:endParaRPr>
          </a:p>
          <a:p>
            <a:pPr algn="just"/>
            <a:endParaRPr lang="fr-FR" sz="2000" baseline="0" dirty="0">
              <a:latin typeface="+mn-lt"/>
              <a:cs typeface="Times" panose="02020603050405020304" pitchFamily="18" charset="0"/>
            </a:endParaRPr>
          </a:p>
          <a:p>
            <a:pPr algn="just"/>
            <a:r>
              <a:rPr lang="fr-FR" sz="2000" baseline="0" dirty="0">
                <a:latin typeface="+mn-lt"/>
                <a:cs typeface="Times" panose="02020603050405020304" pitchFamily="18" charset="0"/>
              </a:rPr>
              <a:t>Un </a:t>
            </a:r>
            <a:r>
              <a:rPr lang="fr-FR" sz="2000" b="1" baseline="0" dirty="0">
                <a:latin typeface="+mn-lt"/>
                <a:cs typeface="Times" panose="02020603050405020304" pitchFamily="18" charset="0"/>
              </a:rPr>
              <a:t>processus qualité </a:t>
            </a:r>
            <a:r>
              <a:rPr lang="fr-FR" sz="2000" baseline="0" dirty="0">
                <a:latin typeface="+mn-lt"/>
                <a:cs typeface="Times" panose="02020603050405020304" pitchFamily="18" charset="0"/>
              </a:rPr>
              <a:t>a été engagé à partir des données 2015 dans le but d’éviter que des données aberrantes ne puissent biaiser le calcul des valeurs de référence et ainsi augmenter la robustesse de la base nationale des données RTC.</a:t>
            </a:r>
          </a:p>
          <a:p>
            <a:pPr algn="just"/>
            <a:r>
              <a:rPr lang="fr-FR" sz="2000" baseline="0" dirty="0">
                <a:latin typeface="+mn-lt"/>
                <a:cs typeface="Times" panose="02020603050405020304" pitchFamily="18" charset="0"/>
                <a:sym typeface="Wingdings" panose="05000000000000000000" pitchFamily="2" charset="2"/>
              </a:rPr>
              <a:t>	 </a:t>
            </a:r>
            <a:r>
              <a:rPr lang="fr-FR" sz="1400" i="1" baseline="0" dirty="0">
                <a:latin typeface="+mn-lt"/>
                <a:cs typeface="Times" panose="02020603050405020304" pitchFamily="18" charset="0"/>
              </a:rPr>
              <a:t>La base nationale nettoyée sert au calcul des coûts de la référence sélectionnée, ainsi 	qu’au calcul des coûts d’un panier 	d’établissements lors d’une comparaison</a:t>
            </a:r>
          </a:p>
          <a:p>
            <a:pPr algn="just"/>
            <a:endParaRPr lang="fr-FR" sz="2000" baseline="0" dirty="0">
              <a:latin typeface="+mn-lt"/>
              <a:cs typeface="Times" panose="02020603050405020304" pitchFamily="18" charset="0"/>
            </a:endParaRPr>
          </a:p>
          <a:p>
            <a:pPr algn="just"/>
            <a:r>
              <a:rPr lang="fr-FR" sz="2000" baseline="0" dirty="0">
                <a:latin typeface="+mn-lt"/>
                <a:cs typeface="Times" panose="02020603050405020304" pitchFamily="18" charset="0"/>
              </a:rPr>
              <a:t>Le nettoyage des données </a:t>
            </a:r>
            <a:r>
              <a:rPr lang="fr-FR" sz="2000" b="1" baseline="0" dirty="0">
                <a:solidFill>
                  <a:schemeClr val="accent2"/>
                </a:solidFill>
                <a:latin typeface="+mn-lt"/>
                <a:cs typeface="Times" panose="02020603050405020304" pitchFamily="18" charset="0"/>
              </a:rPr>
              <a:t>prend en considération les contrôles effectués dans VALID-RTC </a:t>
            </a:r>
            <a:r>
              <a:rPr lang="fr-FR" sz="2000" baseline="0" dirty="0">
                <a:latin typeface="+mn-lt"/>
                <a:cs typeface="Times" panose="02020603050405020304" pitchFamily="18" charset="0"/>
              </a:rPr>
              <a:t>(tableaux de contrôle 1.1 Fondamentaux et 1.2 Validation prioritaire).</a:t>
            </a:r>
          </a:p>
          <a:p>
            <a:pPr algn="just"/>
            <a:endParaRPr lang="fr-FR" sz="1800" baseline="0" dirty="0">
              <a:latin typeface="+mn-lt"/>
              <a:cs typeface="Times" panose="02020603050405020304" pitchFamily="18" charset="0"/>
            </a:endParaRPr>
          </a:p>
        </p:txBody>
      </p:sp>
    </p:spTree>
    <p:extLst>
      <p:ext uri="{BB962C8B-B14F-4D97-AF65-F5344CB8AC3E}">
        <p14:creationId xmlns:p14="http://schemas.microsoft.com/office/powerpoint/2010/main" val="3619914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z="5400" b="1" dirty="0">
                <a:solidFill>
                  <a:schemeClr val="bg2"/>
                </a:solidFill>
                <a:latin typeface="Arial Bold" charset="0"/>
              </a:rPr>
              <a:t>1</a:t>
            </a:r>
            <a:br>
              <a:rPr lang="fr-FR" b="0" dirty="0">
                <a:solidFill>
                  <a:schemeClr val="bg2"/>
                </a:solidFill>
                <a:latin typeface="Arial Bold" charset="0"/>
              </a:rPr>
            </a:br>
            <a:r>
              <a:rPr lang="fr-FR" b="0" dirty="0">
                <a:solidFill>
                  <a:schemeClr val="bg2"/>
                </a:solidFill>
                <a:latin typeface="Arial Bold" charset="0"/>
              </a:rPr>
              <a:t>Qu’est-ce que VALID-RTC ?</a:t>
            </a:r>
            <a:endParaRPr lang="fr-FR" b="0" dirty="0">
              <a:solidFill>
                <a:schemeClr val="bg2"/>
              </a:solidFill>
            </a:endParaRPr>
          </a:p>
        </p:txBody>
      </p:sp>
      <p:sp>
        <p:nvSpPr>
          <p:cNvPr id="3" name="Sous-titre 2"/>
          <p:cNvSpPr>
            <a:spLocks noGrp="1"/>
          </p:cNvSpPr>
          <p:nvPr>
            <p:ph type="subTitle" idx="1"/>
          </p:nvPr>
        </p:nvSpPr>
        <p:spPr>
          <a:xfrm>
            <a:off x="2362200" y="3886200"/>
            <a:ext cx="5771866" cy="1219200"/>
          </a:xfrm>
        </p:spPr>
        <p:txBody>
          <a:bodyPr/>
          <a:lstStyle/>
          <a:p>
            <a:pPr>
              <a:lnSpc>
                <a:spcPct val="90000"/>
              </a:lnSpc>
              <a:defRPr/>
            </a:pPr>
            <a:r>
              <a:rPr lang="fr-FR" b="0" dirty="0"/>
              <a:t>Un outil de contrôles et de restitutions pour les établissements réalisant le RTC</a:t>
            </a:r>
          </a:p>
        </p:txBody>
      </p:sp>
      <p:sp>
        <p:nvSpPr>
          <p:cNvPr id="4" name="Espace réservé du numéro de diapositive 3"/>
          <p:cNvSpPr>
            <a:spLocks noGrp="1"/>
          </p:cNvSpPr>
          <p:nvPr>
            <p:ph type="sldNum" sz="quarter" idx="10"/>
          </p:nvPr>
        </p:nvSpPr>
        <p:spPr/>
        <p:txBody>
          <a:bodyPr/>
          <a:lstStyle/>
          <a:p>
            <a:pPr>
              <a:defRPr/>
            </a:pPr>
            <a:fld id="{1906F8B4-365A-46F3-9C5C-7889764C9AFB}" type="slidenum">
              <a:rPr lang="fr-FR" smtClean="0"/>
              <a:pPr>
                <a:defRPr/>
              </a:pPr>
              <a:t>2</a:t>
            </a:fld>
            <a:endParaRPr lang="fr-FR" dirty="0"/>
          </a:p>
        </p:txBody>
      </p:sp>
    </p:spTree>
    <p:extLst>
      <p:ext uri="{BB962C8B-B14F-4D97-AF65-F5344CB8AC3E}">
        <p14:creationId xmlns:p14="http://schemas.microsoft.com/office/powerpoint/2010/main" val="6763248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1906F8B4-365A-46F3-9C5C-7889764C9AFB}" type="slidenum">
              <a:rPr lang="fr-FR" smtClean="0"/>
              <a:pPr>
                <a:defRPr/>
              </a:pPr>
              <a:t>20</a:t>
            </a:fld>
            <a:endParaRPr lang="fr-FR" dirty="0"/>
          </a:p>
        </p:txBody>
      </p:sp>
      <p:sp>
        <p:nvSpPr>
          <p:cNvPr id="11" name="Espace réservé du contenu 2">
            <a:extLst>
              <a:ext uri="{FF2B5EF4-FFF2-40B4-BE49-F238E27FC236}">
                <a16:creationId xmlns:a16="http://schemas.microsoft.com/office/drawing/2014/main" id="{4BC00730-DDD2-48DA-AC7D-72DB2311FAB8}"/>
              </a:ext>
            </a:extLst>
          </p:cNvPr>
          <p:cNvSpPr>
            <a:spLocks noGrp="1"/>
          </p:cNvSpPr>
          <p:nvPr>
            <p:ph idx="1"/>
          </p:nvPr>
        </p:nvSpPr>
        <p:spPr>
          <a:xfrm>
            <a:off x="2101754" y="363336"/>
            <a:ext cx="6400801" cy="769428"/>
          </a:xfrm>
          <a:solidFill>
            <a:schemeClr val="bg2">
              <a:lumMod val="60000"/>
              <a:lumOff val="40000"/>
            </a:schemeClr>
          </a:solidFill>
        </p:spPr>
        <p:style>
          <a:lnRef idx="0">
            <a:schemeClr val="accent2"/>
          </a:lnRef>
          <a:fillRef idx="3">
            <a:schemeClr val="accent2"/>
          </a:fillRef>
          <a:effectRef idx="3">
            <a:schemeClr val="accent2"/>
          </a:effectRef>
          <a:fontRef idx="minor">
            <a:schemeClr val="lt1"/>
          </a:fontRef>
        </p:style>
        <p:txBody>
          <a:bodyPr anchor="ctr"/>
          <a:lstStyle/>
          <a:p>
            <a:r>
              <a:rPr lang="fr-FR" dirty="0"/>
              <a:t>Construction du référentiel national</a:t>
            </a:r>
          </a:p>
        </p:txBody>
      </p:sp>
      <p:sp>
        <p:nvSpPr>
          <p:cNvPr id="14" name="ZoneTexte 13">
            <a:extLst>
              <a:ext uri="{FF2B5EF4-FFF2-40B4-BE49-F238E27FC236}">
                <a16:creationId xmlns:a16="http://schemas.microsoft.com/office/drawing/2014/main" id="{1FE2A87E-5B3B-4B5D-9A3F-0D83471C2850}"/>
              </a:ext>
            </a:extLst>
          </p:cNvPr>
          <p:cNvSpPr txBox="1"/>
          <p:nvPr/>
        </p:nvSpPr>
        <p:spPr>
          <a:xfrm>
            <a:off x="354562" y="1862232"/>
            <a:ext cx="8332237" cy="4832092"/>
          </a:xfrm>
          <a:prstGeom prst="rect">
            <a:avLst/>
          </a:prstGeom>
          <a:noFill/>
        </p:spPr>
        <p:txBody>
          <a:bodyPr wrap="square" rtlCol="0">
            <a:spAutoFit/>
          </a:bodyPr>
          <a:lstStyle/>
          <a:p>
            <a:r>
              <a:rPr lang="fr-FR" sz="1800" baseline="0" dirty="0">
                <a:latin typeface="Arial" panose="020B0604020202020204" pitchFamily="34" charset="0"/>
              </a:rPr>
              <a:t>Les nettoyages réalisés sont :</a:t>
            </a:r>
            <a:endParaRPr lang="fr-FR" sz="1100" baseline="0" dirty="0">
              <a:latin typeface="Arial" panose="020B0604020202020204" pitchFamily="34" charset="0"/>
            </a:endParaRPr>
          </a:p>
          <a:p>
            <a:endParaRPr lang="fr-FR" sz="1000" baseline="0" dirty="0">
              <a:latin typeface="Arial" panose="020B0604020202020204" pitchFamily="34" charset="0"/>
            </a:endParaRPr>
          </a:p>
          <a:p>
            <a:pPr lvl="0"/>
            <a:r>
              <a:rPr lang="fr-FR" sz="1200" b="1" baseline="0" dirty="0">
                <a:latin typeface="Arial" panose="020B0604020202020204" pitchFamily="34" charset="0"/>
              </a:rPr>
              <a:t>Utilisation des contrôles de qualité effectués lors du recueil dans VALID-RTC </a:t>
            </a:r>
            <a:r>
              <a:rPr lang="fr-FR" sz="1200" baseline="0" dirty="0">
                <a:latin typeface="Arial" panose="020B0604020202020204" pitchFamily="34" charset="0"/>
              </a:rPr>
              <a:t>: </a:t>
            </a:r>
          </a:p>
          <a:p>
            <a:pPr lvl="0"/>
            <a:r>
              <a:rPr lang="fr-FR" sz="1200" baseline="0" dirty="0">
                <a:latin typeface="Arial" panose="020B0604020202020204" pitchFamily="34" charset="0"/>
              </a:rPr>
              <a:t>Suppression des SA avec des charges (brutes ou nettes majorées) nulles ou erronées (valeur inférieure à 1 €)</a:t>
            </a:r>
          </a:p>
          <a:p>
            <a:pPr lvl="0"/>
            <a:r>
              <a:rPr lang="fr-FR" sz="1200" baseline="0" dirty="0">
                <a:latin typeface="Arial" panose="020B0604020202020204" pitchFamily="34" charset="0"/>
              </a:rPr>
              <a:t>Suppression des sections avec un nombre d’UO inférieur à 2 </a:t>
            </a:r>
          </a:p>
          <a:p>
            <a:pPr lvl="0"/>
            <a:r>
              <a:rPr lang="fr-FR" sz="1200" baseline="0" dirty="0">
                <a:latin typeface="Arial" panose="020B0604020202020204" pitchFamily="34" charset="0"/>
              </a:rPr>
              <a:t>Suppression des lignes avec des charges de titre 1 nulles pour les sections d’analyse clinique</a:t>
            </a:r>
          </a:p>
          <a:p>
            <a:pPr lvl="0"/>
            <a:r>
              <a:rPr lang="fr-FR" sz="1200" baseline="0" dirty="0">
                <a:latin typeface="Arial" panose="020B0604020202020204" pitchFamily="34" charset="0"/>
              </a:rPr>
              <a:t>Suppression des sections avec des charges égales aux nombres d’UO </a:t>
            </a:r>
          </a:p>
          <a:p>
            <a:r>
              <a:rPr lang="fr-FR" sz="1100" baseline="0" dirty="0">
                <a:latin typeface="Arial" panose="020B0604020202020204" pitchFamily="34" charset="0"/>
              </a:rPr>
              <a:t> </a:t>
            </a:r>
          </a:p>
          <a:p>
            <a:pPr lvl="0"/>
            <a:r>
              <a:rPr lang="fr-FR" sz="1100" b="1" baseline="0" dirty="0">
                <a:latin typeface="Arial" panose="020B0604020202020204" pitchFamily="34" charset="0"/>
              </a:rPr>
              <a:t>Autres critères utilisés : </a:t>
            </a:r>
            <a:endParaRPr lang="fr-FR" sz="1100" baseline="0" dirty="0">
              <a:latin typeface="Arial" panose="020B0604020202020204" pitchFamily="34" charset="0"/>
            </a:endParaRPr>
          </a:p>
          <a:p>
            <a:pPr lvl="0"/>
            <a:r>
              <a:rPr lang="fr-FR" sz="1100" baseline="0" dirty="0">
                <a:latin typeface="Arial" panose="020B0604020202020204" pitchFamily="34" charset="0"/>
              </a:rPr>
              <a:t>Suppression de toutes les SA n'ayant pas la nature de l'UO requise </a:t>
            </a:r>
          </a:p>
          <a:p>
            <a:pPr lvl="0"/>
            <a:r>
              <a:rPr lang="fr-FR" sz="1100" baseline="0" dirty="0">
                <a:latin typeface="Arial" panose="020B0604020202020204" pitchFamily="34" charset="0"/>
              </a:rPr>
              <a:t>Suppression des établissements dont l’écart entre le total des charges nettes et la somme des charges nettes majorées des sections cliniques est supérieur à 10 % des charges nettes </a:t>
            </a:r>
          </a:p>
          <a:p>
            <a:pPr lvl="0"/>
            <a:r>
              <a:rPr lang="fr-FR" sz="1100" baseline="0" dirty="0">
                <a:latin typeface="Arial" panose="020B0604020202020204" pitchFamily="34" charset="0"/>
              </a:rPr>
              <a:t>Suppression des sections avec des coûts d’UO inférieurs aux seuils bas ou supérieurs aux seuils hauts </a:t>
            </a:r>
          </a:p>
          <a:p>
            <a:pPr lvl="1"/>
            <a:r>
              <a:rPr lang="fr-FR" sz="1100" baseline="0" dirty="0">
                <a:latin typeface="Arial" panose="020B0604020202020204" pitchFamily="34" charset="0"/>
                <a:sym typeface="Wingdings" panose="05000000000000000000" pitchFamily="2" charset="2"/>
              </a:rPr>
              <a:t></a:t>
            </a:r>
            <a:r>
              <a:rPr lang="fr-FR" sz="1100" baseline="0" dirty="0">
                <a:latin typeface="Arial" panose="020B0604020202020204" pitchFamily="34" charset="0"/>
              </a:rPr>
              <a:t>Des seuils pour chaque SA sont définis à l’aide des 1er et 3ème quartiles : méthode de </a:t>
            </a:r>
            <a:r>
              <a:rPr lang="fr-FR" sz="1100" baseline="0" dirty="0" err="1">
                <a:latin typeface="Arial" panose="020B0604020202020204" pitchFamily="34" charset="0"/>
              </a:rPr>
              <a:t>Tukey</a:t>
            </a:r>
            <a:r>
              <a:rPr lang="fr-FR" sz="1100" baseline="0" dirty="0">
                <a:latin typeface="Arial" panose="020B0604020202020204" pitchFamily="34" charset="0"/>
              </a:rPr>
              <a:t>. Cette méthode permet d’éliminer les observations très atypiques mais s’avère peu opérante sur les seuils bas qui sont parfois négatifs par cette méthode. Pour permettre d’exclure les coûts très bas et vraisemblablement faux, des seuils ad hoc ont été définis en observant les distributions. Ces seuils viennent compléter les seuils obtenus par la méthode de </a:t>
            </a:r>
            <a:r>
              <a:rPr lang="fr-FR" sz="1100" baseline="0" dirty="0" err="1">
                <a:latin typeface="Arial" panose="020B0604020202020204" pitchFamily="34" charset="0"/>
              </a:rPr>
              <a:t>Tukey</a:t>
            </a:r>
            <a:r>
              <a:rPr lang="fr-FR" sz="1100" baseline="0" dirty="0">
                <a:latin typeface="Arial" panose="020B0604020202020204" pitchFamily="34" charset="0"/>
              </a:rPr>
              <a:t>. </a:t>
            </a:r>
          </a:p>
          <a:p>
            <a:r>
              <a:rPr lang="fr-FR" sz="1100" baseline="0" dirty="0">
                <a:latin typeface="Arial" panose="020B0604020202020204" pitchFamily="34" charset="0"/>
              </a:rPr>
              <a:t> </a:t>
            </a:r>
          </a:p>
          <a:p>
            <a:pPr lvl="0"/>
            <a:r>
              <a:rPr lang="fr-FR" sz="1100" b="1" baseline="0" dirty="0">
                <a:latin typeface="Arial" panose="020B0604020202020204" pitchFamily="34" charset="0"/>
              </a:rPr>
              <a:t>Nettoyage supplémentaire pour la restitution des coûts d’ETPR</a:t>
            </a:r>
            <a:endParaRPr lang="fr-FR" sz="1100" baseline="0" dirty="0">
              <a:latin typeface="Arial" panose="020B0604020202020204" pitchFamily="34" charset="0"/>
            </a:endParaRPr>
          </a:p>
          <a:p>
            <a:pPr lvl="0"/>
            <a:r>
              <a:rPr lang="fr-FR" sz="1100" baseline="0" dirty="0">
                <a:latin typeface="Arial" panose="020B0604020202020204" pitchFamily="34" charset="0"/>
              </a:rPr>
              <a:t>Suppression des lignes avec un coût moyen d’ETPR de personnel médical &lt; 30 000 €</a:t>
            </a:r>
          </a:p>
          <a:p>
            <a:pPr lvl="0"/>
            <a:r>
              <a:rPr lang="fr-FR" sz="1100" baseline="0" dirty="0">
                <a:latin typeface="Arial" panose="020B0604020202020204" pitchFamily="34" charset="0"/>
              </a:rPr>
              <a:t>Suppression des lignes avec un coût moyen d’ETPR de personnel médical &gt; 230 000 €</a:t>
            </a:r>
          </a:p>
          <a:p>
            <a:pPr lvl="0"/>
            <a:r>
              <a:rPr lang="fr-FR" sz="1100" baseline="0" dirty="0">
                <a:latin typeface="Arial" panose="020B0604020202020204" pitchFamily="34" charset="0"/>
              </a:rPr>
              <a:t>Suppression des lignes avec un coût moyen d’ETPR de personnel non médical &lt; 20 000 €</a:t>
            </a:r>
          </a:p>
          <a:p>
            <a:pPr lvl="0"/>
            <a:r>
              <a:rPr lang="fr-FR" sz="1100" baseline="0" dirty="0">
                <a:latin typeface="Arial" panose="020B0604020202020204" pitchFamily="34" charset="0"/>
              </a:rPr>
              <a:t>Suppression des lignes avec un coût moyen d’ETPR de personnel non médical &gt; 100 000 €</a:t>
            </a:r>
          </a:p>
          <a:p>
            <a:pPr algn="just"/>
            <a:endParaRPr lang="fr-FR" sz="1000" baseline="0" dirty="0">
              <a:latin typeface="Arial" panose="020B0604020202020204" pitchFamily="34" charset="0"/>
              <a:cs typeface="Times" panose="02020603050405020304" pitchFamily="18" charset="0"/>
            </a:endParaRPr>
          </a:p>
          <a:p>
            <a:pPr algn="just"/>
            <a:endParaRPr lang="fr-FR" sz="1000" baseline="0" dirty="0">
              <a:latin typeface="Arial" panose="020B0604020202020204" pitchFamily="34" charset="0"/>
              <a:cs typeface="Times" panose="02020603050405020304" pitchFamily="18" charset="0"/>
            </a:endParaRPr>
          </a:p>
          <a:p>
            <a:pPr algn="just"/>
            <a:r>
              <a:rPr lang="fr-FR" sz="1200" b="1" baseline="0" dirty="0">
                <a:solidFill>
                  <a:schemeClr val="accent2"/>
                </a:solidFill>
                <a:latin typeface="Arial" panose="020B0604020202020204" pitchFamily="34" charset="0"/>
                <a:cs typeface="Times" panose="02020603050405020304" pitchFamily="18" charset="0"/>
              </a:rPr>
              <a:t>Plus de détail dans la note de fin de campagne : </a:t>
            </a:r>
            <a:r>
              <a:rPr lang="fr-FR" sz="1200" b="1" baseline="0" dirty="0">
                <a:solidFill>
                  <a:schemeClr val="accent2"/>
                </a:solidFill>
                <a:latin typeface="Arial" panose="020B0604020202020204" pitchFamily="34" charset="0"/>
                <a:cs typeface="Times" panose="02020603050405020304" pitchFamily="18" charset="0"/>
                <a:hlinkClick r:id="rId2"/>
              </a:rPr>
              <a:t>https://www.scansante.fr/applications/cout-dunites-doeuvre</a:t>
            </a:r>
            <a:endParaRPr lang="fr-FR" sz="1200" b="1" baseline="0" dirty="0">
              <a:solidFill>
                <a:schemeClr val="accent2"/>
              </a:solidFill>
              <a:latin typeface="Arial" panose="020B0604020202020204" pitchFamily="34" charset="0"/>
              <a:cs typeface="Times" panose="02020603050405020304" pitchFamily="18" charset="0"/>
            </a:endParaRPr>
          </a:p>
          <a:p>
            <a:pPr algn="just"/>
            <a:endParaRPr lang="fr-FR" sz="1200" b="1" baseline="0" dirty="0">
              <a:solidFill>
                <a:schemeClr val="accent2"/>
              </a:solidFill>
              <a:latin typeface="Arial" panose="020B0604020202020204" pitchFamily="34" charset="0"/>
              <a:cs typeface="Times" panose="02020603050405020304" pitchFamily="18" charset="0"/>
            </a:endParaRPr>
          </a:p>
        </p:txBody>
      </p:sp>
    </p:spTree>
    <p:extLst>
      <p:ext uri="{BB962C8B-B14F-4D97-AF65-F5344CB8AC3E}">
        <p14:creationId xmlns:p14="http://schemas.microsoft.com/office/powerpoint/2010/main" val="31980276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p:txBody>
          <a:bodyPr/>
          <a:lstStyle/>
          <a:p>
            <a:r>
              <a:rPr lang="fr-FR" sz="2200" dirty="0"/>
              <a:t>rtc@atih.sante.fr</a:t>
            </a:r>
          </a:p>
        </p:txBody>
      </p:sp>
      <p:sp>
        <p:nvSpPr>
          <p:cNvPr id="3" name="Titre 2"/>
          <p:cNvSpPr>
            <a:spLocks noGrp="1"/>
          </p:cNvSpPr>
          <p:nvPr>
            <p:ph type="ctrTitle"/>
          </p:nvPr>
        </p:nvSpPr>
        <p:spPr/>
        <p:txBody>
          <a:bodyPr/>
          <a:lstStyle/>
          <a:p>
            <a:endParaRPr lang="fr-FR" dirty="0">
              <a:solidFill>
                <a:schemeClr val="bg2"/>
              </a:solidFill>
            </a:endParaRPr>
          </a:p>
        </p:txBody>
      </p:sp>
      <p:sp>
        <p:nvSpPr>
          <p:cNvPr id="4" name="Espace réservé du numéro de diapositive 3"/>
          <p:cNvSpPr>
            <a:spLocks noGrp="1"/>
          </p:cNvSpPr>
          <p:nvPr>
            <p:ph type="sldNum" sz="quarter" idx="10"/>
          </p:nvPr>
        </p:nvSpPr>
        <p:spPr/>
        <p:txBody>
          <a:bodyPr/>
          <a:lstStyle/>
          <a:p>
            <a:pPr>
              <a:defRPr/>
            </a:pPr>
            <a:fld id="{1906F8B4-365A-46F3-9C5C-7889764C9AFB}" type="slidenum">
              <a:rPr lang="fr-FR" smtClean="0"/>
              <a:pPr>
                <a:defRPr/>
              </a:pPr>
              <a:t>21</a:t>
            </a:fld>
            <a:endParaRPr lang="fr-FR" dirty="0"/>
          </a:p>
        </p:txBody>
      </p:sp>
    </p:spTree>
    <p:extLst>
      <p:ext uri="{BB962C8B-B14F-4D97-AF65-F5344CB8AC3E}">
        <p14:creationId xmlns:p14="http://schemas.microsoft.com/office/powerpoint/2010/main" val="3656138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1906F8B4-365A-46F3-9C5C-7889764C9AFB}" type="slidenum">
              <a:rPr lang="fr-FR" smtClean="0"/>
              <a:pPr>
                <a:defRPr/>
              </a:pPr>
              <a:t>3</a:t>
            </a:fld>
            <a:endParaRPr lang="fr-FR" dirty="0"/>
          </a:p>
        </p:txBody>
      </p:sp>
      <p:sp>
        <p:nvSpPr>
          <p:cNvPr id="11" name="Espace réservé du contenu 2">
            <a:extLst>
              <a:ext uri="{FF2B5EF4-FFF2-40B4-BE49-F238E27FC236}">
                <a16:creationId xmlns:a16="http://schemas.microsoft.com/office/drawing/2014/main" id="{4BC00730-DDD2-48DA-AC7D-72DB2311FAB8}"/>
              </a:ext>
            </a:extLst>
          </p:cNvPr>
          <p:cNvSpPr>
            <a:spLocks noGrp="1"/>
          </p:cNvSpPr>
          <p:nvPr>
            <p:ph idx="1"/>
          </p:nvPr>
        </p:nvSpPr>
        <p:spPr>
          <a:xfrm>
            <a:off x="2101754" y="363336"/>
            <a:ext cx="6400801" cy="769428"/>
          </a:xfrm>
          <a:solidFill>
            <a:schemeClr val="accent2"/>
          </a:solidFill>
        </p:spPr>
        <p:style>
          <a:lnRef idx="0">
            <a:schemeClr val="accent2"/>
          </a:lnRef>
          <a:fillRef idx="3">
            <a:schemeClr val="accent2"/>
          </a:fillRef>
          <a:effectRef idx="3">
            <a:schemeClr val="accent2"/>
          </a:effectRef>
          <a:fontRef idx="minor">
            <a:schemeClr val="lt1"/>
          </a:fontRef>
        </p:style>
        <p:txBody>
          <a:bodyPr anchor="ctr"/>
          <a:lstStyle/>
          <a:p>
            <a:r>
              <a:rPr lang="fr-FR" dirty="0"/>
              <a:t>Un outil de contrôles et de restitution</a:t>
            </a:r>
          </a:p>
        </p:txBody>
      </p:sp>
      <p:sp>
        <p:nvSpPr>
          <p:cNvPr id="14" name="ZoneTexte 13">
            <a:extLst>
              <a:ext uri="{FF2B5EF4-FFF2-40B4-BE49-F238E27FC236}">
                <a16:creationId xmlns:a16="http://schemas.microsoft.com/office/drawing/2014/main" id="{1FE2A87E-5B3B-4B5D-9A3F-0D83471C2850}"/>
              </a:ext>
            </a:extLst>
          </p:cNvPr>
          <p:cNvSpPr txBox="1"/>
          <p:nvPr/>
        </p:nvSpPr>
        <p:spPr>
          <a:xfrm>
            <a:off x="365537" y="1742609"/>
            <a:ext cx="8387846" cy="5016758"/>
          </a:xfrm>
          <a:prstGeom prst="rect">
            <a:avLst/>
          </a:prstGeom>
          <a:noFill/>
        </p:spPr>
        <p:txBody>
          <a:bodyPr wrap="square" rtlCol="0">
            <a:spAutoFit/>
          </a:bodyPr>
          <a:lstStyle/>
          <a:p>
            <a:pPr fontAlgn="base"/>
            <a:r>
              <a:rPr lang="fr-FR" sz="1600" b="0" i="0" baseline="0" dirty="0">
                <a:effectLst/>
                <a:latin typeface="+mn-lt"/>
                <a:cs typeface="Times" panose="02020603050405020304" pitchFamily="18" charset="0"/>
              </a:rPr>
              <a:t>VALID-RTC est un </a:t>
            </a:r>
            <a:r>
              <a:rPr lang="fr-FR" sz="1600" b="1" i="0" baseline="0" dirty="0">
                <a:effectLst/>
                <a:latin typeface="+mn-lt"/>
                <a:cs typeface="Times" panose="02020603050405020304" pitchFamily="18" charset="0"/>
              </a:rPr>
              <a:t>fichier EXCEL, </a:t>
            </a:r>
            <a:r>
              <a:rPr lang="fr-FR" sz="1600" b="0" i="0" baseline="0" dirty="0">
                <a:effectLst/>
                <a:latin typeface="+mn-lt"/>
                <a:cs typeface="Times" panose="02020603050405020304" pitchFamily="18" charset="0"/>
              </a:rPr>
              <a:t>créé à partir des données d’</a:t>
            </a:r>
            <a:r>
              <a:rPr lang="fr-FR" sz="1600" b="0" i="0" baseline="0" dirty="0" err="1">
                <a:effectLst/>
                <a:latin typeface="+mn-lt"/>
                <a:cs typeface="Times" panose="02020603050405020304" pitchFamily="18" charset="0"/>
              </a:rPr>
              <a:t>ARCAnH</a:t>
            </a:r>
            <a:r>
              <a:rPr lang="fr-FR" sz="1600" b="0" i="0" baseline="0" dirty="0">
                <a:effectLst/>
                <a:latin typeface="+mn-lt"/>
                <a:cs typeface="Times" panose="02020603050405020304" pitchFamily="18" charset="0"/>
              </a:rPr>
              <a:t> déposées par l’établissement sur la </a:t>
            </a:r>
            <a:r>
              <a:rPr lang="fr-FR" sz="1600" b="1" i="0" baseline="0" dirty="0">
                <a:effectLst/>
                <a:latin typeface="+mn-lt"/>
                <a:cs typeface="Times" panose="02020603050405020304" pitchFamily="18" charset="0"/>
              </a:rPr>
              <a:t>plateforme e-RTC</a:t>
            </a:r>
            <a:r>
              <a:rPr lang="fr-FR" sz="1600" b="0" i="0" baseline="0" dirty="0">
                <a:effectLst/>
                <a:latin typeface="+mn-lt"/>
                <a:cs typeface="Times" panose="02020603050405020304" pitchFamily="18" charset="0"/>
              </a:rPr>
              <a:t> au moment de la campagne. </a:t>
            </a:r>
          </a:p>
          <a:p>
            <a:pPr fontAlgn="base"/>
            <a:endParaRPr lang="fr-FR" sz="1600" baseline="0" dirty="0">
              <a:latin typeface="+mn-lt"/>
              <a:cs typeface="Times" panose="02020603050405020304" pitchFamily="18" charset="0"/>
            </a:endParaRPr>
          </a:p>
          <a:p>
            <a:pPr fontAlgn="base"/>
            <a:r>
              <a:rPr lang="fr-FR" sz="1600" b="0" i="0" baseline="0" dirty="0">
                <a:effectLst/>
                <a:latin typeface="+mn-lt"/>
                <a:cs typeface="Times" panose="02020603050405020304" pitchFamily="18" charset="0"/>
              </a:rPr>
              <a:t>Cet outil sera transmis à l’ARS, dès que l’établissement validera ses données. </a:t>
            </a:r>
            <a:r>
              <a:rPr lang="fr-FR" sz="1600" b="1" baseline="0" dirty="0">
                <a:latin typeface="+mn-lt"/>
                <a:cs typeface="Times" panose="02020603050405020304" pitchFamily="18" charset="0"/>
              </a:rPr>
              <a:t>L’ARS</a:t>
            </a:r>
            <a:r>
              <a:rPr lang="fr-FR" sz="1600" baseline="0" dirty="0">
                <a:latin typeface="+mn-lt"/>
                <a:cs typeface="Times" panose="02020603050405020304" pitchFamily="18" charset="0"/>
              </a:rPr>
              <a:t> </a:t>
            </a:r>
            <a:r>
              <a:rPr lang="fr-FR" sz="1600" b="1" baseline="0" dirty="0">
                <a:latin typeface="+mn-lt"/>
                <a:cs typeface="Times" panose="02020603050405020304" pitchFamily="18" charset="0"/>
              </a:rPr>
              <a:t>utilise les données de VALID-RTC </a:t>
            </a:r>
            <a:r>
              <a:rPr lang="fr-FR" sz="1600" baseline="0" dirty="0">
                <a:latin typeface="+mn-lt"/>
                <a:cs typeface="Times" panose="02020603050405020304" pitchFamily="18" charset="0"/>
              </a:rPr>
              <a:t>pour valider les données de l’établissement.</a:t>
            </a:r>
            <a:endParaRPr lang="fr-FR" sz="1600" b="0" i="0" baseline="0" dirty="0">
              <a:effectLst/>
              <a:latin typeface="+mn-lt"/>
              <a:cs typeface="Times" panose="02020603050405020304" pitchFamily="18" charset="0"/>
            </a:endParaRPr>
          </a:p>
          <a:p>
            <a:pPr fontAlgn="base"/>
            <a:endParaRPr lang="fr-FR" sz="1600" baseline="0" dirty="0">
              <a:latin typeface="+mn-lt"/>
              <a:cs typeface="Times" panose="02020603050405020304" pitchFamily="18" charset="0"/>
            </a:endParaRPr>
          </a:p>
          <a:p>
            <a:pPr fontAlgn="base"/>
            <a:r>
              <a:rPr lang="fr-FR" sz="1600" b="0" i="0" baseline="0" dirty="0">
                <a:effectLst/>
                <a:latin typeface="+mn-lt"/>
                <a:cs typeface="Times" panose="02020603050405020304" pitchFamily="18" charset="0"/>
              </a:rPr>
              <a:t>Après le dépôt des données, l’établissement</a:t>
            </a:r>
            <a:r>
              <a:rPr lang="fr-FR" sz="1600" baseline="0" dirty="0">
                <a:latin typeface="+mn-lt"/>
                <a:cs typeface="Times" panose="02020603050405020304" pitchFamily="18" charset="0"/>
              </a:rPr>
              <a:t> peut télécharger </a:t>
            </a:r>
            <a:r>
              <a:rPr lang="fr-FR" sz="1600" b="1" baseline="0" dirty="0">
                <a:latin typeface="+mn-lt"/>
                <a:cs typeface="Times" panose="02020603050405020304" pitchFamily="18" charset="0"/>
              </a:rPr>
              <a:t>immédiatement</a:t>
            </a:r>
            <a:r>
              <a:rPr lang="fr-FR" sz="1600" baseline="0" dirty="0">
                <a:latin typeface="+mn-lt"/>
                <a:cs typeface="Times" panose="02020603050405020304" pitchFamily="18" charset="0"/>
              </a:rPr>
              <a:t> ce fichier sur la même plateforme. </a:t>
            </a:r>
          </a:p>
          <a:p>
            <a:pPr fontAlgn="base"/>
            <a:endParaRPr lang="fr-FR" sz="1600" baseline="0" dirty="0">
              <a:latin typeface="+mn-lt"/>
              <a:cs typeface="Times" panose="02020603050405020304" pitchFamily="18" charset="0"/>
            </a:endParaRPr>
          </a:p>
          <a:p>
            <a:pPr fontAlgn="base"/>
            <a:r>
              <a:rPr lang="fr-FR" sz="1600" b="0" i="0" baseline="0" dirty="0">
                <a:effectLst/>
                <a:latin typeface="+mn-lt"/>
                <a:cs typeface="Times" panose="02020603050405020304" pitchFamily="18" charset="0"/>
              </a:rPr>
              <a:t>Composé d’une trentaine d’onglets, il permet de :</a:t>
            </a:r>
          </a:p>
          <a:p>
            <a:pPr marL="285750" indent="-285750" fontAlgn="base">
              <a:buFont typeface="Wingdings" panose="05000000000000000000" pitchFamily="2" charset="2"/>
              <a:buChar char="v"/>
            </a:pPr>
            <a:r>
              <a:rPr lang="fr-FR" sz="1600" baseline="0" dirty="0">
                <a:latin typeface="+mn-lt"/>
                <a:cs typeface="Times" panose="02020603050405020304" pitchFamily="18" charset="0"/>
              </a:rPr>
              <a:t>P</a:t>
            </a:r>
            <a:r>
              <a:rPr lang="fr-FR" sz="1600" b="0" i="0" baseline="0" dirty="0">
                <a:effectLst/>
                <a:latin typeface="+mn-lt"/>
                <a:cs typeface="Times" panose="02020603050405020304" pitchFamily="18" charset="0"/>
              </a:rPr>
              <a:t>rocéder à des </a:t>
            </a:r>
            <a:r>
              <a:rPr lang="fr-FR" sz="1600" b="1" i="0" baseline="0" dirty="0">
                <a:effectLst/>
                <a:latin typeface="+mn-lt"/>
                <a:cs typeface="Times" panose="02020603050405020304" pitchFamily="18" charset="0"/>
              </a:rPr>
              <a:t>contrôles</a:t>
            </a:r>
            <a:r>
              <a:rPr lang="fr-FR" sz="1600" b="0" i="0" baseline="0" dirty="0">
                <a:effectLst/>
                <a:latin typeface="+mn-lt"/>
                <a:cs typeface="Times" panose="02020603050405020304" pitchFamily="18" charset="0"/>
              </a:rPr>
              <a:t> méthodologiques et de cohérence des résultats</a:t>
            </a:r>
          </a:p>
          <a:p>
            <a:pPr fontAlgn="base"/>
            <a:r>
              <a:rPr lang="fr-FR" sz="1600" b="1" baseline="0" dirty="0">
                <a:solidFill>
                  <a:schemeClr val="accent2"/>
                </a:solidFill>
                <a:latin typeface="+mn-lt"/>
                <a:cs typeface="Times" panose="02020603050405020304" pitchFamily="18" charset="0"/>
                <a:sym typeface="Wingdings" panose="05000000000000000000" pitchFamily="2" charset="2"/>
              </a:rPr>
              <a:t>	 Phase d’auto-contrôle indispensable à la qualité des données</a:t>
            </a:r>
            <a:endParaRPr lang="fr-FR" sz="1600" b="1" i="0" baseline="0" dirty="0">
              <a:solidFill>
                <a:schemeClr val="accent2"/>
              </a:solidFill>
              <a:effectLst/>
              <a:latin typeface="+mn-lt"/>
              <a:cs typeface="Times" panose="02020603050405020304" pitchFamily="18" charset="0"/>
            </a:endParaRPr>
          </a:p>
          <a:p>
            <a:pPr marL="285750" indent="-285750" fontAlgn="base">
              <a:buFont typeface="Wingdings" panose="05000000000000000000" pitchFamily="2" charset="2"/>
              <a:buChar char="v"/>
            </a:pPr>
            <a:r>
              <a:rPr lang="fr-FR" sz="1600" b="1" baseline="0" dirty="0">
                <a:latin typeface="+mn-lt"/>
                <a:cs typeface="Times" panose="02020603050405020304" pitchFamily="18" charset="0"/>
              </a:rPr>
              <a:t>Restituer</a:t>
            </a:r>
            <a:r>
              <a:rPr lang="fr-FR" sz="1600" baseline="0" dirty="0">
                <a:latin typeface="+mn-lt"/>
                <a:cs typeface="Times" panose="02020603050405020304" pitchFamily="18" charset="0"/>
              </a:rPr>
              <a:t> l’ensemble des données produites dans le cadre du RTC</a:t>
            </a:r>
          </a:p>
          <a:p>
            <a:pPr lvl="1"/>
            <a:r>
              <a:rPr lang="fr-FR" sz="1600" b="1" baseline="0" dirty="0">
                <a:solidFill>
                  <a:schemeClr val="accent2"/>
                </a:solidFill>
                <a:latin typeface="+mn-lt"/>
                <a:cs typeface="Times" panose="02020603050405020304" pitchFamily="18" charset="0"/>
                <a:sym typeface="Wingdings" panose="05000000000000000000" pitchFamily="2" charset="2"/>
              </a:rPr>
              <a:t>	 Bases de données par section d’analyse</a:t>
            </a:r>
            <a:endParaRPr lang="fr-FR" sz="1600" b="1" baseline="0" dirty="0">
              <a:solidFill>
                <a:schemeClr val="accent2"/>
              </a:solidFill>
              <a:latin typeface="+mn-lt"/>
              <a:cs typeface="Times" panose="02020603050405020304" pitchFamily="18" charset="0"/>
            </a:endParaRPr>
          </a:p>
          <a:p>
            <a:pPr fontAlgn="base"/>
            <a:endParaRPr lang="fr-FR" sz="1600" baseline="0" dirty="0">
              <a:latin typeface="+mn-lt"/>
              <a:cs typeface="Times" panose="02020603050405020304" pitchFamily="18" charset="0"/>
            </a:endParaRPr>
          </a:p>
          <a:p>
            <a:pPr fontAlgn="base"/>
            <a:r>
              <a:rPr lang="fr-FR" sz="1600" baseline="0" dirty="0">
                <a:latin typeface="+mn-lt"/>
                <a:cs typeface="Times" panose="02020603050405020304" pitchFamily="18" charset="0"/>
              </a:rPr>
              <a:t>La plupart des indicateurs portent :</a:t>
            </a:r>
          </a:p>
          <a:p>
            <a:pPr marL="342900" indent="-342900" fontAlgn="base">
              <a:buFontTx/>
              <a:buChar char="-"/>
            </a:pPr>
            <a:r>
              <a:rPr lang="fr-FR" sz="1600" b="0" i="0" baseline="0" dirty="0">
                <a:effectLst/>
                <a:latin typeface="+mn-lt"/>
                <a:cs typeface="Times" panose="02020603050405020304" pitchFamily="18" charset="0"/>
              </a:rPr>
              <a:t>Sur l’exercice </a:t>
            </a:r>
            <a:r>
              <a:rPr lang="fr-FR" sz="1600" b="1" i="0" baseline="0" dirty="0">
                <a:effectLst/>
                <a:latin typeface="+mn-lt"/>
                <a:cs typeface="Times" panose="02020603050405020304" pitchFamily="18" charset="0"/>
              </a:rPr>
              <a:t>N</a:t>
            </a:r>
          </a:p>
          <a:p>
            <a:pPr marL="342900" indent="-342900" fontAlgn="base">
              <a:buFontTx/>
              <a:buChar char="-"/>
            </a:pPr>
            <a:r>
              <a:rPr lang="fr-FR" sz="1600" baseline="0" dirty="0">
                <a:latin typeface="+mn-lt"/>
                <a:cs typeface="Times" panose="02020603050405020304" pitchFamily="18" charset="0"/>
              </a:rPr>
              <a:t>Sur l’exercice </a:t>
            </a:r>
            <a:r>
              <a:rPr lang="fr-FR" sz="1600" b="1" baseline="0" dirty="0">
                <a:latin typeface="+mn-lt"/>
                <a:cs typeface="Times" panose="02020603050405020304" pitchFamily="18" charset="0"/>
              </a:rPr>
              <a:t>N-1</a:t>
            </a:r>
          </a:p>
          <a:p>
            <a:pPr marL="342900" indent="-342900" fontAlgn="base">
              <a:buFontTx/>
              <a:buChar char="-"/>
            </a:pPr>
            <a:r>
              <a:rPr lang="fr-FR" sz="1600" b="0" i="0" baseline="0" dirty="0">
                <a:effectLst/>
                <a:latin typeface="+mn-lt"/>
                <a:cs typeface="Times" panose="02020603050405020304" pitchFamily="18" charset="0"/>
              </a:rPr>
              <a:t>Sur la </a:t>
            </a:r>
            <a:r>
              <a:rPr lang="fr-FR" sz="1600" b="1" i="0" baseline="0" dirty="0">
                <a:solidFill>
                  <a:schemeClr val="accent1"/>
                </a:solidFill>
                <a:effectLst/>
                <a:latin typeface="+mn-lt"/>
                <a:cs typeface="Times" panose="02020603050405020304" pitchFamily="18" charset="0"/>
              </a:rPr>
              <a:t>comparaison avec les moyennes du référentiel national</a:t>
            </a:r>
          </a:p>
          <a:p>
            <a:endParaRPr lang="fr-FR" sz="1600" baseline="0" dirty="0">
              <a:latin typeface="+mn-lt"/>
              <a:cs typeface="Times" panose="02020603050405020304" pitchFamily="18" charset="0"/>
            </a:endParaRPr>
          </a:p>
        </p:txBody>
      </p:sp>
      <p:sp>
        <p:nvSpPr>
          <p:cNvPr id="2" name="Rectangle 1">
            <a:extLst>
              <a:ext uri="{FF2B5EF4-FFF2-40B4-BE49-F238E27FC236}">
                <a16:creationId xmlns:a16="http://schemas.microsoft.com/office/drawing/2014/main" id="{26BFEF30-45FA-4D31-88D0-6A76A61252EF}"/>
              </a:ext>
            </a:extLst>
          </p:cNvPr>
          <p:cNvSpPr/>
          <p:nvPr/>
        </p:nvSpPr>
        <p:spPr bwMode="auto">
          <a:xfrm>
            <a:off x="301841" y="3897297"/>
            <a:ext cx="7679184" cy="1455938"/>
          </a:xfrm>
          <a:prstGeom prst="rect">
            <a:avLst/>
          </a:prstGeom>
          <a:noFill/>
          <a:ln>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25000">
              <a:ln>
                <a:noFill/>
              </a:ln>
              <a:solidFill>
                <a:schemeClr val="tx1"/>
              </a:solidFill>
              <a:effectLst/>
              <a:latin typeface="Times" charset="0"/>
              <a:ea typeface="ＭＳ Ｐゴシック" charset="0"/>
            </a:endParaRPr>
          </a:p>
        </p:txBody>
      </p:sp>
    </p:spTree>
    <p:extLst>
      <p:ext uri="{BB962C8B-B14F-4D97-AF65-F5344CB8AC3E}">
        <p14:creationId xmlns:p14="http://schemas.microsoft.com/office/powerpoint/2010/main" val="1321715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1906F8B4-365A-46F3-9C5C-7889764C9AFB}" type="slidenum">
              <a:rPr lang="fr-FR" smtClean="0"/>
              <a:pPr>
                <a:defRPr/>
              </a:pPr>
              <a:t>4</a:t>
            </a:fld>
            <a:endParaRPr lang="fr-FR" dirty="0"/>
          </a:p>
        </p:txBody>
      </p:sp>
      <p:sp>
        <p:nvSpPr>
          <p:cNvPr id="11" name="Espace réservé du contenu 2">
            <a:extLst>
              <a:ext uri="{FF2B5EF4-FFF2-40B4-BE49-F238E27FC236}">
                <a16:creationId xmlns:a16="http://schemas.microsoft.com/office/drawing/2014/main" id="{4BC00730-DDD2-48DA-AC7D-72DB2311FAB8}"/>
              </a:ext>
            </a:extLst>
          </p:cNvPr>
          <p:cNvSpPr>
            <a:spLocks noGrp="1"/>
          </p:cNvSpPr>
          <p:nvPr>
            <p:ph idx="1"/>
          </p:nvPr>
        </p:nvSpPr>
        <p:spPr>
          <a:xfrm>
            <a:off x="2101754" y="363336"/>
            <a:ext cx="6400801" cy="769428"/>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nchor="ctr"/>
          <a:lstStyle/>
          <a:p>
            <a:r>
              <a:rPr lang="fr-FR" dirty="0"/>
              <a:t>Contenus de VALID-RTC</a:t>
            </a:r>
          </a:p>
        </p:txBody>
      </p:sp>
      <p:sp>
        <p:nvSpPr>
          <p:cNvPr id="13" name="Espace réservé du contenu 2">
            <a:extLst>
              <a:ext uri="{FF2B5EF4-FFF2-40B4-BE49-F238E27FC236}">
                <a16:creationId xmlns:a16="http://schemas.microsoft.com/office/drawing/2014/main" id="{F6CFD685-33BF-4DE3-9D29-36BE36437402}"/>
              </a:ext>
            </a:extLst>
          </p:cNvPr>
          <p:cNvSpPr txBox="1">
            <a:spLocks/>
          </p:cNvSpPr>
          <p:nvPr/>
        </p:nvSpPr>
        <p:spPr bwMode="auto">
          <a:xfrm>
            <a:off x="2500606" y="1361084"/>
            <a:ext cx="6260840" cy="5496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Autofit/>
          </a:bodyPr>
          <a:lstStyle>
            <a:lvl1pPr marL="184150" indent="0" algn="l" rtl="0" eaLnBrk="1" fontAlgn="base" hangingPunct="1">
              <a:spcBef>
                <a:spcPct val="20000"/>
              </a:spcBef>
              <a:spcAft>
                <a:spcPct val="0"/>
              </a:spcAft>
              <a:buFontTx/>
              <a:buNone/>
              <a:defRPr sz="2500">
                <a:solidFill>
                  <a:srgbClr val="4E455D"/>
                </a:solidFill>
                <a:latin typeface="+mn-lt"/>
                <a:ea typeface="+mn-ea"/>
                <a:cs typeface="ＭＳ Ｐゴシック" charset="0"/>
              </a:defRPr>
            </a:lvl1pPr>
            <a:lvl2pPr marL="762000" indent="-285750" algn="l" rtl="0" eaLnBrk="1" fontAlgn="base" hangingPunct="1">
              <a:spcBef>
                <a:spcPct val="20000"/>
              </a:spcBef>
              <a:spcAft>
                <a:spcPct val="0"/>
              </a:spcAft>
              <a:buSzPct val="110000"/>
              <a:buBlip>
                <a:blip r:embed="rId2"/>
              </a:buBlip>
              <a:defRPr sz="2200">
                <a:solidFill>
                  <a:srgbClr val="4E455D"/>
                </a:solidFill>
                <a:latin typeface="+mn-lt"/>
                <a:ea typeface="+mn-ea"/>
              </a:defRPr>
            </a:lvl2pPr>
            <a:lvl3pPr marL="1143000" indent="-190500" algn="l" rtl="0" eaLnBrk="1" fontAlgn="base" hangingPunct="1">
              <a:spcBef>
                <a:spcPct val="20000"/>
              </a:spcBef>
              <a:spcAft>
                <a:spcPct val="0"/>
              </a:spcAft>
              <a:buBlip>
                <a:blip r:embed="rId3"/>
              </a:buBlip>
              <a:defRPr>
                <a:solidFill>
                  <a:srgbClr val="4E455D"/>
                </a:solidFill>
                <a:latin typeface="+mn-lt"/>
                <a:ea typeface="+mn-ea"/>
              </a:defRPr>
            </a:lvl3pPr>
            <a:lvl4pPr marL="1619250" indent="-190500" algn="l" rtl="0" eaLnBrk="1" fontAlgn="base" hangingPunct="1">
              <a:spcBef>
                <a:spcPct val="20000"/>
              </a:spcBef>
              <a:spcAft>
                <a:spcPct val="0"/>
              </a:spcAft>
              <a:buBlip>
                <a:blip r:embed="rId4"/>
              </a:buBlip>
              <a:defRPr sz="1500">
                <a:solidFill>
                  <a:srgbClr val="4E455D"/>
                </a:solidFill>
                <a:latin typeface="+mn-lt"/>
                <a:ea typeface="+mn-ea"/>
              </a:defRPr>
            </a:lvl4pPr>
            <a:lvl5pPr marL="2000250" indent="-190500" algn="l" rtl="0" eaLnBrk="1" fontAlgn="base" hangingPunct="1">
              <a:spcBef>
                <a:spcPct val="20000"/>
              </a:spcBef>
              <a:spcAft>
                <a:spcPct val="0"/>
              </a:spcAft>
              <a:buBlip>
                <a:blip r:embed="rId2"/>
              </a:buBlip>
              <a:defRPr sz="1500">
                <a:solidFill>
                  <a:srgbClr val="4E455D"/>
                </a:solidFill>
                <a:latin typeface="+mn-lt"/>
                <a:ea typeface="+mn-ea"/>
              </a:defRPr>
            </a:lvl5pPr>
            <a:lvl6pPr marL="2457450" indent="-190500" algn="l" rtl="0" eaLnBrk="1" fontAlgn="base" hangingPunct="1">
              <a:spcBef>
                <a:spcPct val="20000"/>
              </a:spcBef>
              <a:spcAft>
                <a:spcPct val="0"/>
              </a:spcAft>
              <a:buBlip>
                <a:blip r:embed="rId2"/>
              </a:buBlip>
              <a:defRPr sz="1500">
                <a:solidFill>
                  <a:srgbClr val="4E455D"/>
                </a:solidFill>
                <a:latin typeface="+mn-lt"/>
                <a:ea typeface="+mn-ea"/>
              </a:defRPr>
            </a:lvl6pPr>
            <a:lvl7pPr marL="2914650" indent="-190500" algn="l" rtl="0" eaLnBrk="1" fontAlgn="base" hangingPunct="1">
              <a:spcBef>
                <a:spcPct val="20000"/>
              </a:spcBef>
              <a:spcAft>
                <a:spcPct val="0"/>
              </a:spcAft>
              <a:buBlip>
                <a:blip r:embed="rId2"/>
              </a:buBlip>
              <a:defRPr sz="1500">
                <a:solidFill>
                  <a:srgbClr val="4E455D"/>
                </a:solidFill>
                <a:latin typeface="+mn-lt"/>
                <a:ea typeface="+mn-ea"/>
              </a:defRPr>
            </a:lvl7pPr>
            <a:lvl8pPr marL="3371850" indent="-190500" algn="l" rtl="0" eaLnBrk="1" fontAlgn="base" hangingPunct="1">
              <a:spcBef>
                <a:spcPct val="20000"/>
              </a:spcBef>
              <a:spcAft>
                <a:spcPct val="0"/>
              </a:spcAft>
              <a:buBlip>
                <a:blip r:embed="rId2"/>
              </a:buBlip>
              <a:defRPr sz="1500">
                <a:solidFill>
                  <a:srgbClr val="4E455D"/>
                </a:solidFill>
                <a:latin typeface="+mn-lt"/>
                <a:ea typeface="+mn-ea"/>
              </a:defRPr>
            </a:lvl8pPr>
            <a:lvl9pPr marL="3829050" indent="-190500" algn="l" rtl="0" eaLnBrk="1" fontAlgn="base" hangingPunct="1">
              <a:spcBef>
                <a:spcPct val="20000"/>
              </a:spcBef>
              <a:spcAft>
                <a:spcPct val="0"/>
              </a:spcAft>
              <a:buBlip>
                <a:blip r:embed="rId2"/>
              </a:buBlip>
              <a:defRPr sz="1500">
                <a:solidFill>
                  <a:srgbClr val="4E455D"/>
                </a:solidFill>
                <a:latin typeface="+mn-lt"/>
                <a:ea typeface="+mn-ea"/>
              </a:defRPr>
            </a:lvl9pPr>
          </a:lstStyle>
          <a:p>
            <a:pPr marL="0">
              <a:spcBef>
                <a:spcPct val="0"/>
              </a:spcBef>
            </a:pPr>
            <a:r>
              <a:rPr lang="fr-FR" sz="1800" kern="0" baseline="0" dirty="0">
                <a:solidFill>
                  <a:srgbClr val="002060"/>
                </a:solidFill>
                <a:latin typeface="Verdana" panose="020B0604030504040204" pitchFamily="34" charset="0"/>
                <a:ea typeface="Verdana" panose="020B0604030504040204" pitchFamily="34" charset="0"/>
                <a:cs typeface="+mj-cs"/>
              </a:rPr>
              <a:t>Le fichier EXCEL contient :</a:t>
            </a:r>
          </a:p>
          <a:p>
            <a:pPr marL="0">
              <a:spcBef>
                <a:spcPct val="0"/>
              </a:spcBef>
            </a:pPr>
            <a:endParaRPr lang="fr-FR" sz="1800" kern="0" baseline="0" dirty="0">
              <a:solidFill>
                <a:srgbClr val="002060"/>
              </a:solidFill>
              <a:latin typeface="Verdana" panose="020B0604030504040204" pitchFamily="34" charset="0"/>
              <a:ea typeface="Verdana" panose="020B0604030504040204" pitchFamily="34" charset="0"/>
              <a:cs typeface="+mj-cs"/>
            </a:endParaRPr>
          </a:p>
          <a:p>
            <a:pPr marL="457200" indent="-457200">
              <a:spcBef>
                <a:spcPct val="0"/>
              </a:spcBef>
              <a:buAutoNum type="arabicParenR"/>
            </a:pPr>
            <a:r>
              <a:rPr lang="fr-FR" sz="2000" kern="0" baseline="0" dirty="0">
                <a:solidFill>
                  <a:srgbClr val="002060"/>
                </a:solidFill>
                <a:latin typeface="Verdana" panose="020B0604030504040204" pitchFamily="34" charset="0"/>
                <a:ea typeface="Verdana" panose="020B0604030504040204" pitchFamily="34" charset="0"/>
                <a:cs typeface="+mj-cs"/>
              </a:rPr>
              <a:t>Des onglets de d’</a:t>
            </a:r>
            <a:r>
              <a:rPr lang="fr-FR" sz="2000" b="1" kern="0" baseline="0" dirty="0">
                <a:solidFill>
                  <a:srgbClr val="002060"/>
                </a:solidFill>
                <a:latin typeface="Verdana" panose="020B0604030504040204" pitchFamily="34" charset="0"/>
                <a:ea typeface="Verdana" panose="020B0604030504040204" pitchFamily="34" charset="0"/>
                <a:cs typeface="+mj-cs"/>
              </a:rPr>
              <a:t>auto</a:t>
            </a:r>
            <a:r>
              <a:rPr lang="fr-FR" sz="2000" kern="0" baseline="0" dirty="0">
                <a:solidFill>
                  <a:srgbClr val="002060"/>
                </a:solidFill>
                <a:latin typeface="Verdana" panose="020B0604030504040204" pitchFamily="34" charset="0"/>
                <a:ea typeface="Verdana" panose="020B0604030504040204" pitchFamily="34" charset="0"/>
                <a:cs typeface="+mj-cs"/>
              </a:rPr>
              <a:t>-</a:t>
            </a:r>
            <a:r>
              <a:rPr lang="fr-FR" sz="2000" b="1" kern="0" baseline="0" dirty="0">
                <a:solidFill>
                  <a:srgbClr val="002060"/>
                </a:solidFill>
                <a:latin typeface="Verdana" panose="020B0604030504040204" pitchFamily="34" charset="0"/>
                <a:ea typeface="Verdana" panose="020B0604030504040204" pitchFamily="34" charset="0"/>
                <a:cs typeface="+mj-cs"/>
              </a:rPr>
              <a:t>contrôles</a:t>
            </a:r>
            <a:r>
              <a:rPr lang="fr-FR" sz="2000" kern="0" baseline="0" dirty="0">
                <a:solidFill>
                  <a:srgbClr val="002060"/>
                </a:solidFill>
                <a:latin typeface="Verdana" panose="020B0604030504040204" pitchFamily="34" charset="0"/>
                <a:ea typeface="Verdana" panose="020B0604030504040204" pitchFamily="34" charset="0"/>
                <a:cs typeface="+mj-cs"/>
              </a:rPr>
              <a:t> </a:t>
            </a:r>
          </a:p>
          <a:p>
            <a:pPr marL="0">
              <a:spcBef>
                <a:spcPct val="0"/>
              </a:spcBef>
            </a:pPr>
            <a:r>
              <a:rPr lang="fr-FR" sz="1800" kern="0" baseline="0" dirty="0">
                <a:solidFill>
                  <a:srgbClr val="002060"/>
                </a:solidFill>
                <a:latin typeface="Verdana" panose="020B0604030504040204" pitchFamily="34" charset="0"/>
                <a:ea typeface="Verdana" panose="020B0604030504040204" pitchFamily="34" charset="0"/>
                <a:cs typeface="+mj-cs"/>
              </a:rPr>
              <a:t>Onglets numérotés</a:t>
            </a:r>
          </a:p>
          <a:p>
            <a:pPr marL="0">
              <a:spcBef>
                <a:spcPct val="0"/>
              </a:spcBef>
            </a:pPr>
            <a:r>
              <a:rPr lang="fr-FR" sz="2000" kern="0" baseline="0" dirty="0">
                <a:solidFill>
                  <a:srgbClr val="002060"/>
                </a:solidFill>
                <a:latin typeface="Verdana" panose="020B0604030504040204" pitchFamily="34" charset="0"/>
                <a:ea typeface="Verdana" panose="020B0604030504040204" pitchFamily="34" charset="0"/>
                <a:cs typeface="+mj-cs"/>
              </a:rPr>
              <a:t>2) Des onglets de </a:t>
            </a:r>
            <a:r>
              <a:rPr lang="fr-FR" sz="2000" b="1" kern="0" baseline="0" dirty="0">
                <a:solidFill>
                  <a:srgbClr val="002060"/>
                </a:solidFill>
                <a:latin typeface="Verdana" panose="020B0604030504040204" pitchFamily="34" charset="0"/>
                <a:ea typeface="Verdana" panose="020B0604030504040204" pitchFamily="34" charset="0"/>
                <a:cs typeface="+mj-cs"/>
              </a:rPr>
              <a:t>restitutions </a:t>
            </a:r>
            <a:endParaRPr lang="fr-FR" sz="2000" kern="0" baseline="0" dirty="0">
              <a:solidFill>
                <a:srgbClr val="002060"/>
              </a:solidFill>
              <a:latin typeface="Verdana" panose="020B0604030504040204" pitchFamily="34" charset="0"/>
              <a:ea typeface="Verdana" panose="020B0604030504040204" pitchFamily="34" charset="0"/>
              <a:cs typeface="+mj-cs"/>
            </a:endParaRPr>
          </a:p>
          <a:p>
            <a:pPr marL="0">
              <a:spcBef>
                <a:spcPct val="0"/>
              </a:spcBef>
            </a:pPr>
            <a:r>
              <a:rPr lang="fr-FR" sz="1800" kern="0" baseline="0" dirty="0">
                <a:solidFill>
                  <a:srgbClr val="002060"/>
                </a:solidFill>
                <a:latin typeface="Verdana" panose="020B0604030504040204" pitchFamily="34" charset="0"/>
                <a:ea typeface="Verdana" panose="020B0604030504040204" pitchFamily="34" charset="0"/>
                <a:cs typeface="+mj-cs"/>
              </a:rPr>
              <a:t>Onglets non numérotés, placés en fin de classeur</a:t>
            </a:r>
          </a:p>
          <a:p>
            <a:pPr marL="0">
              <a:spcBef>
                <a:spcPct val="0"/>
              </a:spcBef>
            </a:pPr>
            <a:endParaRPr lang="fr-FR" sz="1600" kern="0" baseline="0" dirty="0">
              <a:solidFill>
                <a:srgbClr val="002060"/>
              </a:solidFill>
              <a:latin typeface="Verdana" panose="020B0604030504040204" pitchFamily="34" charset="0"/>
              <a:ea typeface="Verdana" panose="020B0604030504040204" pitchFamily="34" charset="0"/>
              <a:cs typeface="+mj-cs"/>
            </a:endParaRPr>
          </a:p>
          <a:p>
            <a:pPr marL="0">
              <a:spcBef>
                <a:spcPct val="0"/>
              </a:spcBef>
            </a:pPr>
            <a:r>
              <a:rPr lang="fr-FR" sz="2000" b="1" kern="0" baseline="0" dirty="0">
                <a:solidFill>
                  <a:srgbClr val="92D050"/>
                </a:solidFill>
                <a:latin typeface="Verdana" panose="020B0604030504040204" pitchFamily="34" charset="0"/>
                <a:ea typeface="Verdana" panose="020B0604030504040204" pitchFamily="34" charset="0"/>
                <a:cs typeface="+mj-cs"/>
              </a:rPr>
              <a:t>L’utilisation</a:t>
            </a:r>
            <a:r>
              <a:rPr lang="fr-FR" sz="2000" kern="0" baseline="0" dirty="0">
                <a:solidFill>
                  <a:srgbClr val="002060"/>
                </a:solidFill>
                <a:latin typeface="Verdana" panose="020B0604030504040204" pitchFamily="34" charset="0"/>
                <a:ea typeface="Verdana" panose="020B0604030504040204" pitchFamily="34" charset="0"/>
              </a:rPr>
              <a:t> </a:t>
            </a:r>
            <a:r>
              <a:rPr lang="fr-FR" sz="2000" b="1" kern="0" baseline="0" dirty="0">
                <a:solidFill>
                  <a:srgbClr val="92D050"/>
                </a:solidFill>
                <a:latin typeface="Verdana" panose="020B0604030504040204" pitchFamily="34" charset="0"/>
                <a:ea typeface="Verdana" panose="020B0604030504040204" pitchFamily="34" charset="0"/>
              </a:rPr>
              <a:t>directe et immédiate </a:t>
            </a:r>
            <a:r>
              <a:rPr lang="fr-FR" sz="2000" kern="0" baseline="0" dirty="0">
                <a:solidFill>
                  <a:srgbClr val="002060"/>
                </a:solidFill>
                <a:latin typeface="Verdana" panose="020B0604030504040204" pitchFamily="34" charset="0"/>
                <a:ea typeface="Verdana" panose="020B0604030504040204" pitchFamily="34" charset="0"/>
              </a:rPr>
              <a:t>de </a:t>
            </a:r>
            <a:r>
              <a:rPr lang="fr-FR" sz="2000" b="1" kern="0" baseline="0" dirty="0">
                <a:solidFill>
                  <a:srgbClr val="002060"/>
                </a:solidFill>
                <a:latin typeface="Verdana" panose="020B0604030504040204" pitchFamily="34" charset="0"/>
                <a:ea typeface="Verdana" panose="020B0604030504040204" pitchFamily="34" charset="0"/>
              </a:rPr>
              <a:t>benchmarking et moyennes</a:t>
            </a:r>
            <a:r>
              <a:rPr lang="fr-FR" sz="2000" kern="0" baseline="0" dirty="0">
                <a:solidFill>
                  <a:srgbClr val="002060"/>
                </a:solidFill>
                <a:latin typeface="Verdana" panose="020B0604030504040204" pitchFamily="34" charset="0"/>
                <a:ea typeface="Verdana" panose="020B0604030504040204" pitchFamily="34" charset="0"/>
              </a:rPr>
              <a:t> est possible dès le dépôt du RTC de l’établissement sur la plateforme e-RTC.</a:t>
            </a:r>
          </a:p>
          <a:p>
            <a:pPr marL="0">
              <a:spcBef>
                <a:spcPct val="0"/>
              </a:spcBef>
            </a:pPr>
            <a:endParaRPr lang="fr-FR" sz="2000" kern="0" baseline="0" dirty="0">
              <a:solidFill>
                <a:srgbClr val="002060"/>
              </a:solidFill>
              <a:latin typeface="Verdana" panose="020B0604030504040204" pitchFamily="34" charset="0"/>
              <a:ea typeface="Verdana" panose="020B0604030504040204" pitchFamily="34" charset="0"/>
              <a:cs typeface="+mj-cs"/>
            </a:endParaRPr>
          </a:p>
          <a:p>
            <a:pPr marL="0">
              <a:spcBef>
                <a:spcPct val="0"/>
              </a:spcBef>
            </a:pPr>
            <a:r>
              <a:rPr lang="fr-FR" sz="1400" i="1" kern="0" baseline="0" dirty="0">
                <a:solidFill>
                  <a:srgbClr val="002060"/>
                </a:solidFill>
                <a:latin typeface="Verdana" panose="020B0604030504040204" pitchFamily="34" charset="0"/>
                <a:ea typeface="Verdana" panose="020B0604030504040204" pitchFamily="34" charset="0"/>
                <a:cs typeface="+mj-cs"/>
              </a:rPr>
              <a:t>Pour une utilisation à visée d’analyse, de </a:t>
            </a:r>
            <a:r>
              <a:rPr lang="fr-FR" sz="1400" i="1" kern="0" baseline="0" dirty="0" err="1">
                <a:solidFill>
                  <a:srgbClr val="002060"/>
                </a:solidFill>
                <a:latin typeface="Verdana" panose="020B0604030504040204" pitchFamily="34" charset="0"/>
                <a:ea typeface="Verdana" panose="020B0604030504040204" pitchFamily="34" charset="0"/>
                <a:cs typeface="+mj-cs"/>
              </a:rPr>
              <a:t>reporting</a:t>
            </a:r>
            <a:r>
              <a:rPr lang="fr-FR" sz="1400" i="1" kern="0" baseline="0" dirty="0">
                <a:solidFill>
                  <a:srgbClr val="002060"/>
                </a:solidFill>
                <a:latin typeface="Verdana" panose="020B0604030504040204" pitchFamily="34" charset="0"/>
                <a:ea typeface="Verdana" panose="020B0604030504040204" pitchFamily="34" charset="0"/>
                <a:cs typeface="+mj-cs"/>
              </a:rPr>
              <a:t> et de pilotage, il est conseillé de déposer la totalité des données nécessaires, afin de garantir l’exhaustivité des informations et le respect de la méthodologie RTC.</a:t>
            </a:r>
            <a:endParaRPr lang="fr-FR" sz="1200" i="1" kern="0" baseline="0" dirty="0">
              <a:solidFill>
                <a:srgbClr val="002060"/>
              </a:solidFill>
              <a:latin typeface="Verdana" panose="020B0604030504040204" pitchFamily="34" charset="0"/>
              <a:ea typeface="Verdana" panose="020B0604030504040204" pitchFamily="34" charset="0"/>
              <a:cs typeface="+mj-cs"/>
            </a:endParaRPr>
          </a:p>
        </p:txBody>
      </p:sp>
      <p:pic>
        <p:nvPicPr>
          <p:cNvPr id="15" name="Image 14">
            <a:extLst>
              <a:ext uri="{FF2B5EF4-FFF2-40B4-BE49-F238E27FC236}">
                <a16:creationId xmlns:a16="http://schemas.microsoft.com/office/drawing/2014/main" id="{8362C437-C299-4EF6-AE38-4B27FCAE005D}"/>
              </a:ext>
            </a:extLst>
          </p:cNvPr>
          <p:cNvPicPr>
            <a:picLocks noChangeAspect="1"/>
          </p:cNvPicPr>
          <p:nvPr/>
        </p:nvPicPr>
        <p:blipFill>
          <a:blip r:embed="rId5"/>
          <a:stretch>
            <a:fillRect/>
          </a:stretch>
        </p:blipFill>
        <p:spPr>
          <a:xfrm>
            <a:off x="226302" y="2758281"/>
            <a:ext cx="2133600" cy="2486025"/>
          </a:xfrm>
          <a:prstGeom prst="rect">
            <a:avLst/>
          </a:prstGeom>
        </p:spPr>
      </p:pic>
    </p:spTree>
    <p:extLst>
      <p:ext uri="{BB962C8B-B14F-4D97-AF65-F5344CB8AC3E}">
        <p14:creationId xmlns:p14="http://schemas.microsoft.com/office/powerpoint/2010/main" val="2019829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a:xfrm>
            <a:off x="7010400" y="6085311"/>
            <a:ext cx="1676400" cy="400050"/>
          </a:xfrm>
        </p:spPr>
        <p:txBody>
          <a:bodyPr/>
          <a:lstStyle/>
          <a:p>
            <a:pPr>
              <a:defRPr/>
            </a:pPr>
            <a:fld id="{1906F8B4-365A-46F3-9C5C-7889764C9AFB}" type="slidenum">
              <a:rPr lang="fr-FR" smtClean="0"/>
              <a:pPr>
                <a:defRPr/>
              </a:pPr>
              <a:t>5</a:t>
            </a:fld>
            <a:endParaRPr lang="fr-FR" dirty="0"/>
          </a:p>
        </p:txBody>
      </p:sp>
      <p:sp>
        <p:nvSpPr>
          <p:cNvPr id="11" name="Espace réservé du contenu 2">
            <a:extLst>
              <a:ext uri="{FF2B5EF4-FFF2-40B4-BE49-F238E27FC236}">
                <a16:creationId xmlns:a16="http://schemas.microsoft.com/office/drawing/2014/main" id="{4BC00730-DDD2-48DA-AC7D-72DB2311FAB8}"/>
              </a:ext>
            </a:extLst>
          </p:cNvPr>
          <p:cNvSpPr>
            <a:spLocks noGrp="1"/>
          </p:cNvSpPr>
          <p:nvPr>
            <p:ph idx="1"/>
          </p:nvPr>
        </p:nvSpPr>
        <p:spPr>
          <a:xfrm>
            <a:off x="2101754" y="363336"/>
            <a:ext cx="6400801" cy="769428"/>
          </a:xfrm>
          <a:solidFill>
            <a:schemeClr val="bg2">
              <a:lumMod val="60000"/>
              <a:lumOff val="40000"/>
            </a:schemeClr>
          </a:solidFill>
        </p:spPr>
        <p:style>
          <a:lnRef idx="0">
            <a:schemeClr val="accent2"/>
          </a:lnRef>
          <a:fillRef idx="3">
            <a:schemeClr val="accent2"/>
          </a:fillRef>
          <a:effectRef idx="3">
            <a:schemeClr val="accent2"/>
          </a:effectRef>
          <a:fontRef idx="minor">
            <a:schemeClr val="lt1"/>
          </a:fontRef>
        </p:style>
        <p:txBody>
          <a:bodyPr anchor="ctr"/>
          <a:lstStyle/>
          <a:p>
            <a:r>
              <a:rPr lang="fr-FR" dirty="0"/>
              <a:t>Des données de plusieurs natures</a:t>
            </a:r>
          </a:p>
        </p:txBody>
      </p:sp>
      <p:sp>
        <p:nvSpPr>
          <p:cNvPr id="14" name="ZoneTexte 13">
            <a:extLst>
              <a:ext uri="{FF2B5EF4-FFF2-40B4-BE49-F238E27FC236}">
                <a16:creationId xmlns:a16="http://schemas.microsoft.com/office/drawing/2014/main" id="{1FE2A87E-5B3B-4B5D-9A3F-0D83471C2850}"/>
              </a:ext>
            </a:extLst>
          </p:cNvPr>
          <p:cNvSpPr txBox="1"/>
          <p:nvPr/>
        </p:nvSpPr>
        <p:spPr>
          <a:xfrm>
            <a:off x="2009631" y="1326311"/>
            <a:ext cx="6585045" cy="707886"/>
          </a:xfrm>
          <a:prstGeom prst="rect">
            <a:avLst/>
          </a:prstGeom>
          <a:noFill/>
        </p:spPr>
        <p:txBody>
          <a:bodyPr wrap="square" rtlCol="0">
            <a:spAutoFit/>
          </a:bodyPr>
          <a:lstStyle/>
          <a:p>
            <a:pPr fontAlgn="base"/>
            <a:r>
              <a:rPr lang="fr-FR" sz="3200" dirty="0">
                <a:latin typeface="+mn-lt"/>
                <a:cs typeface="Times" panose="02020603050405020304" pitchFamily="18" charset="0"/>
              </a:rPr>
              <a:t>VALID-RTC prend en compte : </a:t>
            </a:r>
            <a:endParaRPr lang="fr-FR" sz="3200" b="1" i="0" dirty="0">
              <a:effectLst/>
              <a:latin typeface="+mn-lt"/>
              <a:cs typeface="Times" panose="02020603050405020304" pitchFamily="18" charset="0"/>
            </a:endParaRPr>
          </a:p>
          <a:p>
            <a:endParaRPr lang="fr-FR" sz="2800" dirty="0">
              <a:latin typeface="+mn-lt"/>
              <a:cs typeface="Times" panose="02020603050405020304" pitchFamily="18" charset="0"/>
            </a:endParaRPr>
          </a:p>
        </p:txBody>
      </p:sp>
      <p:sp>
        <p:nvSpPr>
          <p:cNvPr id="8" name="Titre 1">
            <a:extLst>
              <a:ext uri="{FF2B5EF4-FFF2-40B4-BE49-F238E27FC236}">
                <a16:creationId xmlns:a16="http://schemas.microsoft.com/office/drawing/2014/main" id="{8E1166D8-34B5-49FB-8E2B-E6928EF763DC}"/>
              </a:ext>
            </a:extLst>
          </p:cNvPr>
          <p:cNvSpPr>
            <a:spLocks noGrp="1"/>
          </p:cNvSpPr>
          <p:nvPr>
            <p:ph type="title"/>
          </p:nvPr>
        </p:nvSpPr>
        <p:spPr>
          <a:xfrm>
            <a:off x="326572" y="1880631"/>
            <a:ext cx="8159620" cy="585113"/>
          </a:xfrm>
        </p:spPr>
        <p:txBody>
          <a:bodyPr>
            <a:normAutofit/>
          </a:bodyPr>
          <a:lstStyle/>
          <a:p>
            <a:r>
              <a:rPr lang="fr-FR" sz="2400" b="1" dirty="0">
                <a:solidFill>
                  <a:srgbClr val="002060"/>
                </a:solidFill>
                <a:latin typeface="Verdana" panose="020B0604030504040204" pitchFamily="34" charset="0"/>
                <a:ea typeface="Verdana" panose="020B0604030504040204" pitchFamily="34" charset="0"/>
              </a:rPr>
              <a:t>Les activités cliniques et activités spécifiques</a:t>
            </a:r>
          </a:p>
        </p:txBody>
      </p:sp>
      <p:sp>
        <p:nvSpPr>
          <p:cNvPr id="9" name="Espace réservé du contenu 2">
            <a:extLst>
              <a:ext uri="{FF2B5EF4-FFF2-40B4-BE49-F238E27FC236}">
                <a16:creationId xmlns:a16="http://schemas.microsoft.com/office/drawing/2014/main" id="{9EBACEC4-4367-48DA-9758-4ADF4559CF64}"/>
              </a:ext>
            </a:extLst>
          </p:cNvPr>
          <p:cNvSpPr txBox="1">
            <a:spLocks/>
          </p:cNvSpPr>
          <p:nvPr/>
        </p:nvSpPr>
        <p:spPr bwMode="auto">
          <a:xfrm>
            <a:off x="1582882" y="2674240"/>
            <a:ext cx="7113246" cy="3581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92500"/>
          </a:bodyPr>
          <a:lstStyle>
            <a:lvl1pPr marL="184150" indent="0" algn="l" rtl="0" eaLnBrk="1" fontAlgn="base" hangingPunct="1">
              <a:spcBef>
                <a:spcPct val="20000"/>
              </a:spcBef>
              <a:spcAft>
                <a:spcPct val="0"/>
              </a:spcAft>
              <a:buFontTx/>
              <a:buNone/>
              <a:defRPr sz="2500">
                <a:solidFill>
                  <a:srgbClr val="4E455D"/>
                </a:solidFill>
                <a:latin typeface="+mn-lt"/>
                <a:ea typeface="+mn-ea"/>
                <a:cs typeface="ＭＳ Ｐゴシック" charset="0"/>
              </a:defRPr>
            </a:lvl1pPr>
            <a:lvl2pPr marL="762000" indent="-285750" algn="l" rtl="0" eaLnBrk="1" fontAlgn="base" hangingPunct="1">
              <a:spcBef>
                <a:spcPct val="20000"/>
              </a:spcBef>
              <a:spcAft>
                <a:spcPct val="0"/>
              </a:spcAft>
              <a:buSzPct val="110000"/>
              <a:buBlip>
                <a:blip r:embed="rId2"/>
              </a:buBlip>
              <a:defRPr sz="2200">
                <a:solidFill>
                  <a:srgbClr val="4E455D"/>
                </a:solidFill>
                <a:latin typeface="+mn-lt"/>
                <a:ea typeface="+mn-ea"/>
              </a:defRPr>
            </a:lvl2pPr>
            <a:lvl3pPr marL="1143000" indent="-190500" algn="l" rtl="0" eaLnBrk="1" fontAlgn="base" hangingPunct="1">
              <a:spcBef>
                <a:spcPct val="20000"/>
              </a:spcBef>
              <a:spcAft>
                <a:spcPct val="0"/>
              </a:spcAft>
              <a:buBlip>
                <a:blip r:embed="rId3"/>
              </a:buBlip>
              <a:defRPr>
                <a:solidFill>
                  <a:srgbClr val="4E455D"/>
                </a:solidFill>
                <a:latin typeface="+mn-lt"/>
                <a:ea typeface="+mn-ea"/>
              </a:defRPr>
            </a:lvl3pPr>
            <a:lvl4pPr marL="1619250" indent="-190500" algn="l" rtl="0" eaLnBrk="1" fontAlgn="base" hangingPunct="1">
              <a:spcBef>
                <a:spcPct val="20000"/>
              </a:spcBef>
              <a:spcAft>
                <a:spcPct val="0"/>
              </a:spcAft>
              <a:buBlip>
                <a:blip r:embed="rId4"/>
              </a:buBlip>
              <a:defRPr sz="1500">
                <a:solidFill>
                  <a:srgbClr val="4E455D"/>
                </a:solidFill>
                <a:latin typeface="+mn-lt"/>
                <a:ea typeface="+mn-ea"/>
              </a:defRPr>
            </a:lvl4pPr>
            <a:lvl5pPr marL="2000250" indent="-190500" algn="l" rtl="0" eaLnBrk="1" fontAlgn="base" hangingPunct="1">
              <a:spcBef>
                <a:spcPct val="20000"/>
              </a:spcBef>
              <a:spcAft>
                <a:spcPct val="0"/>
              </a:spcAft>
              <a:buBlip>
                <a:blip r:embed="rId2"/>
              </a:buBlip>
              <a:defRPr sz="1500">
                <a:solidFill>
                  <a:srgbClr val="4E455D"/>
                </a:solidFill>
                <a:latin typeface="+mn-lt"/>
                <a:ea typeface="+mn-ea"/>
              </a:defRPr>
            </a:lvl5pPr>
            <a:lvl6pPr marL="2457450" indent="-190500" algn="l" rtl="0" eaLnBrk="1" fontAlgn="base" hangingPunct="1">
              <a:spcBef>
                <a:spcPct val="20000"/>
              </a:spcBef>
              <a:spcAft>
                <a:spcPct val="0"/>
              </a:spcAft>
              <a:buBlip>
                <a:blip r:embed="rId2"/>
              </a:buBlip>
              <a:defRPr sz="1500">
                <a:solidFill>
                  <a:srgbClr val="4E455D"/>
                </a:solidFill>
                <a:latin typeface="+mn-lt"/>
                <a:ea typeface="+mn-ea"/>
              </a:defRPr>
            </a:lvl6pPr>
            <a:lvl7pPr marL="2914650" indent="-190500" algn="l" rtl="0" eaLnBrk="1" fontAlgn="base" hangingPunct="1">
              <a:spcBef>
                <a:spcPct val="20000"/>
              </a:spcBef>
              <a:spcAft>
                <a:spcPct val="0"/>
              </a:spcAft>
              <a:buBlip>
                <a:blip r:embed="rId2"/>
              </a:buBlip>
              <a:defRPr sz="1500">
                <a:solidFill>
                  <a:srgbClr val="4E455D"/>
                </a:solidFill>
                <a:latin typeface="+mn-lt"/>
                <a:ea typeface="+mn-ea"/>
              </a:defRPr>
            </a:lvl7pPr>
            <a:lvl8pPr marL="3371850" indent="-190500" algn="l" rtl="0" eaLnBrk="1" fontAlgn="base" hangingPunct="1">
              <a:spcBef>
                <a:spcPct val="20000"/>
              </a:spcBef>
              <a:spcAft>
                <a:spcPct val="0"/>
              </a:spcAft>
              <a:buBlip>
                <a:blip r:embed="rId2"/>
              </a:buBlip>
              <a:defRPr sz="1500">
                <a:solidFill>
                  <a:srgbClr val="4E455D"/>
                </a:solidFill>
                <a:latin typeface="+mn-lt"/>
                <a:ea typeface="+mn-ea"/>
              </a:defRPr>
            </a:lvl8pPr>
            <a:lvl9pPr marL="3829050" indent="-190500" algn="l" rtl="0" eaLnBrk="1" fontAlgn="base" hangingPunct="1">
              <a:spcBef>
                <a:spcPct val="20000"/>
              </a:spcBef>
              <a:spcAft>
                <a:spcPct val="0"/>
              </a:spcAft>
              <a:buBlip>
                <a:blip r:embed="rId2"/>
              </a:buBlip>
              <a:defRPr sz="1500">
                <a:solidFill>
                  <a:srgbClr val="4E455D"/>
                </a:solidFill>
                <a:latin typeface="+mn-lt"/>
                <a:ea typeface="+mn-ea"/>
              </a:defRPr>
            </a:lvl9pPr>
          </a:lstStyle>
          <a:p>
            <a:pPr marL="0">
              <a:spcBef>
                <a:spcPct val="0"/>
              </a:spcBef>
            </a:pPr>
            <a:r>
              <a:rPr lang="fr-FR" sz="1600" b="1" kern="0" baseline="0" dirty="0">
                <a:solidFill>
                  <a:srgbClr val="002060"/>
                </a:solidFill>
                <a:latin typeface="Verdana" panose="020B0604030504040204" pitchFamily="34" charset="0"/>
                <a:ea typeface="Verdana" panose="020B0604030504040204" pitchFamily="34" charset="0"/>
                <a:cs typeface="+mj-cs"/>
              </a:rPr>
              <a:t>Chaque Section d’Analyse définitive</a:t>
            </a:r>
            <a:r>
              <a:rPr lang="fr-FR" sz="1600" kern="0" baseline="0" dirty="0">
                <a:solidFill>
                  <a:srgbClr val="002060"/>
                </a:solidFill>
                <a:latin typeface="Verdana" panose="020B0604030504040204" pitchFamily="34" charset="0"/>
                <a:ea typeface="Verdana" panose="020B0604030504040204" pitchFamily="34" charset="0"/>
                <a:cs typeface="+mj-cs"/>
              </a:rPr>
              <a:t> est décrite par des données relatives à : </a:t>
            </a:r>
          </a:p>
          <a:p>
            <a:pPr marL="469900" indent="-285750">
              <a:spcBef>
                <a:spcPct val="0"/>
              </a:spcBef>
              <a:spcAft>
                <a:spcPts val="600"/>
              </a:spcAft>
              <a:buFont typeface="Wingdings 2" panose="05020102010507070707" pitchFamily="18" charset="2"/>
              <a:buChar char="A"/>
            </a:pPr>
            <a:r>
              <a:rPr lang="fr-FR" sz="1400" kern="0" baseline="0" dirty="0">
                <a:solidFill>
                  <a:srgbClr val="002060"/>
                </a:solidFill>
                <a:latin typeface="Verdana" panose="020B0604030504040204" pitchFamily="34" charset="0"/>
                <a:ea typeface="Verdana" panose="020B0604030504040204" pitchFamily="34" charset="0"/>
                <a:cs typeface="+mj-cs"/>
              </a:rPr>
              <a:t>Des </a:t>
            </a:r>
            <a:r>
              <a:rPr lang="fr-FR" sz="1400" b="1" kern="0" baseline="0" dirty="0">
                <a:solidFill>
                  <a:srgbClr val="002060"/>
                </a:solidFill>
                <a:latin typeface="Verdana" panose="020B0604030504040204" pitchFamily="34" charset="0"/>
                <a:ea typeface="Verdana" panose="020B0604030504040204" pitchFamily="34" charset="0"/>
                <a:cs typeface="+mj-cs"/>
              </a:rPr>
              <a:t>charges</a:t>
            </a:r>
          </a:p>
          <a:p>
            <a:pPr marL="469900" indent="-285750">
              <a:spcBef>
                <a:spcPct val="0"/>
              </a:spcBef>
              <a:spcAft>
                <a:spcPts val="600"/>
              </a:spcAft>
              <a:buFont typeface="Wingdings 2" panose="05020102010507070707" pitchFamily="18" charset="2"/>
              <a:buChar char="A"/>
            </a:pPr>
            <a:r>
              <a:rPr lang="fr-FR" sz="1400" kern="0" baseline="0" dirty="0">
                <a:solidFill>
                  <a:srgbClr val="002060"/>
                </a:solidFill>
                <a:latin typeface="Verdana" panose="020B0604030504040204" pitchFamily="34" charset="0"/>
                <a:ea typeface="Verdana" panose="020B0604030504040204" pitchFamily="34" charset="0"/>
                <a:cs typeface="+mj-cs"/>
              </a:rPr>
              <a:t>Des produits déductibles</a:t>
            </a:r>
          </a:p>
          <a:p>
            <a:pPr marL="469900" indent="-285750">
              <a:spcBef>
                <a:spcPct val="0"/>
              </a:spcBef>
              <a:spcAft>
                <a:spcPts val="600"/>
              </a:spcAft>
              <a:buFont typeface="Wingdings 2" panose="05020102010507070707" pitchFamily="18" charset="2"/>
              <a:buChar char="A"/>
            </a:pPr>
            <a:r>
              <a:rPr lang="fr-FR" sz="1400" kern="0" baseline="0" dirty="0">
                <a:solidFill>
                  <a:srgbClr val="002060"/>
                </a:solidFill>
                <a:latin typeface="Verdana" panose="020B0604030504040204" pitchFamily="34" charset="0"/>
                <a:ea typeface="Verdana" panose="020B0604030504040204" pitchFamily="34" charset="0"/>
                <a:cs typeface="+mj-cs"/>
              </a:rPr>
              <a:t>Des </a:t>
            </a:r>
            <a:r>
              <a:rPr lang="fr-FR" sz="1400" b="1" kern="0" baseline="0" dirty="0">
                <a:solidFill>
                  <a:srgbClr val="002060"/>
                </a:solidFill>
                <a:latin typeface="Verdana" panose="020B0604030504040204" pitchFamily="34" charset="0"/>
                <a:ea typeface="Verdana" panose="020B0604030504040204" pitchFamily="34" charset="0"/>
                <a:cs typeface="+mj-cs"/>
              </a:rPr>
              <a:t>ETP PM et PNM </a:t>
            </a:r>
            <a:r>
              <a:rPr lang="fr-FR" sz="1400" kern="0" baseline="0" dirty="0">
                <a:solidFill>
                  <a:srgbClr val="002060"/>
                </a:solidFill>
                <a:latin typeface="Verdana" panose="020B0604030504040204" pitchFamily="34" charset="0"/>
                <a:ea typeface="Verdana" panose="020B0604030504040204" pitchFamily="34" charset="0"/>
                <a:cs typeface="+mj-cs"/>
              </a:rPr>
              <a:t>correspondantes aux charges de titre 1</a:t>
            </a:r>
          </a:p>
          <a:p>
            <a:pPr marL="469900" indent="-285750">
              <a:spcBef>
                <a:spcPct val="0"/>
              </a:spcBef>
              <a:spcAft>
                <a:spcPts val="600"/>
              </a:spcAft>
              <a:buFont typeface="Wingdings 2" panose="05020102010507070707" pitchFamily="18" charset="2"/>
              <a:buChar char="A"/>
            </a:pPr>
            <a:r>
              <a:rPr lang="fr-FR" sz="1400" kern="0" baseline="0" dirty="0">
                <a:solidFill>
                  <a:srgbClr val="002060"/>
                </a:solidFill>
                <a:latin typeface="Verdana" panose="020B0604030504040204" pitchFamily="34" charset="0"/>
                <a:ea typeface="Verdana" panose="020B0604030504040204" pitchFamily="34" charset="0"/>
                <a:cs typeface="+mj-cs"/>
              </a:rPr>
              <a:t>Des </a:t>
            </a:r>
            <a:r>
              <a:rPr lang="fr-FR" sz="1400" b="1" kern="0" baseline="0" dirty="0">
                <a:solidFill>
                  <a:srgbClr val="002060"/>
                </a:solidFill>
                <a:latin typeface="Verdana" panose="020B0604030504040204" pitchFamily="34" charset="0"/>
                <a:ea typeface="Verdana" panose="020B0604030504040204" pitchFamily="34" charset="0"/>
                <a:cs typeface="+mj-cs"/>
              </a:rPr>
              <a:t>clés de répartition</a:t>
            </a:r>
          </a:p>
          <a:p>
            <a:pPr marL="469900" indent="-285750">
              <a:spcBef>
                <a:spcPct val="0"/>
              </a:spcBef>
              <a:spcAft>
                <a:spcPts val="600"/>
              </a:spcAft>
              <a:buFont typeface="Wingdings 2" panose="05020102010507070707" pitchFamily="18" charset="2"/>
              <a:buChar char="A"/>
            </a:pPr>
            <a:r>
              <a:rPr lang="fr-FR" sz="1400" kern="0" baseline="0" dirty="0">
                <a:solidFill>
                  <a:srgbClr val="002060"/>
                </a:solidFill>
                <a:latin typeface="Verdana" panose="020B0604030504040204" pitchFamily="34" charset="0"/>
                <a:ea typeface="Verdana" panose="020B0604030504040204" pitchFamily="34" charset="0"/>
                <a:cs typeface="+mj-cs"/>
              </a:rPr>
              <a:t>Des </a:t>
            </a:r>
            <a:r>
              <a:rPr lang="fr-FR" sz="1400" b="1" kern="0" baseline="0" dirty="0">
                <a:solidFill>
                  <a:srgbClr val="002060"/>
                </a:solidFill>
                <a:latin typeface="Verdana" panose="020B0604030504040204" pitchFamily="34" charset="0"/>
                <a:ea typeface="Verdana" panose="020B0604030504040204" pitchFamily="34" charset="0"/>
                <a:cs typeface="+mj-cs"/>
              </a:rPr>
              <a:t>Unités d’Œuvres</a:t>
            </a:r>
          </a:p>
          <a:p>
            <a:pPr marL="0">
              <a:spcBef>
                <a:spcPct val="0"/>
              </a:spcBef>
            </a:pPr>
            <a:endParaRPr lang="fr-FR" sz="1200" kern="0" baseline="0" dirty="0">
              <a:solidFill>
                <a:srgbClr val="002060"/>
              </a:solidFill>
              <a:latin typeface="Verdana" panose="020B0604030504040204" pitchFamily="34" charset="0"/>
              <a:ea typeface="Verdana" panose="020B0604030504040204" pitchFamily="34" charset="0"/>
            </a:endParaRPr>
          </a:p>
          <a:p>
            <a:pPr marL="0">
              <a:spcBef>
                <a:spcPct val="0"/>
              </a:spcBef>
            </a:pPr>
            <a:r>
              <a:rPr lang="fr-FR" sz="1500" kern="0" baseline="0" dirty="0">
                <a:solidFill>
                  <a:srgbClr val="002060"/>
                </a:solidFill>
                <a:latin typeface="Verdana" panose="020B0604030504040204" pitchFamily="34" charset="0"/>
                <a:ea typeface="Verdana" panose="020B0604030504040204" pitchFamily="34" charset="0"/>
              </a:rPr>
              <a:t>Le cas échéant, elles sont aussi restituées par type </a:t>
            </a:r>
            <a:r>
              <a:rPr lang="fr-FR" sz="1500" b="1" kern="0" baseline="0" dirty="0">
                <a:solidFill>
                  <a:srgbClr val="002060"/>
                </a:solidFill>
                <a:latin typeface="Verdana" panose="020B0604030504040204" pitchFamily="34" charset="0"/>
                <a:ea typeface="Verdana" panose="020B0604030504040204" pitchFamily="34" charset="0"/>
              </a:rPr>
              <a:t>de prise en charge</a:t>
            </a:r>
            <a:r>
              <a:rPr lang="fr-FR" sz="1500" kern="0" baseline="0" dirty="0">
                <a:solidFill>
                  <a:srgbClr val="002060"/>
                </a:solidFill>
                <a:latin typeface="Verdana" panose="020B0604030504040204" pitchFamily="34" charset="0"/>
                <a:ea typeface="Verdana" panose="020B0604030504040204" pitchFamily="34" charset="0"/>
              </a:rPr>
              <a:t>:</a:t>
            </a:r>
          </a:p>
          <a:p>
            <a:pPr marL="285750" indent="-285750">
              <a:spcBef>
                <a:spcPct val="0"/>
              </a:spcBef>
              <a:buFont typeface="Wingdings" panose="05000000000000000000" pitchFamily="2" charset="2"/>
              <a:buChar char="ü"/>
            </a:pPr>
            <a:r>
              <a:rPr lang="fr-FR" sz="1500" kern="0" baseline="0" dirty="0">
                <a:solidFill>
                  <a:srgbClr val="002060"/>
                </a:solidFill>
                <a:latin typeface="Verdana" panose="020B0604030504040204" pitchFamily="34" charset="0"/>
                <a:ea typeface="Verdana" panose="020B0604030504040204" pitchFamily="34" charset="0"/>
              </a:rPr>
              <a:t>Hospitalisation partielle ou complète</a:t>
            </a:r>
          </a:p>
          <a:p>
            <a:pPr marL="285750" indent="-285750">
              <a:spcBef>
                <a:spcPct val="0"/>
              </a:spcBef>
              <a:buFont typeface="Wingdings" panose="05000000000000000000" pitchFamily="2" charset="2"/>
              <a:buChar char="ü"/>
            </a:pPr>
            <a:r>
              <a:rPr lang="fr-FR" sz="1500" kern="0" baseline="0" dirty="0">
                <a:solidFill>
                  <a:srgbClr val="002060"/>
                </a:solidFill>
                <a:latin typeface="Verdana" panose="020B0604030504040204" pitchFamily="34" charset="0"/>
                <a:ea typeface="Verdana" panose="020B0604030504040204" pitchFamily="34" charset="0"/>
              </a:rPr>
              <a:t>Consultations</a:t>
            </a:r>
          </a:p>
          <a:p>
            <a:pPr marL="285750" indent="-285750">
              <a:spcBef>
                <a:spcPct val="0"/>
              </a:spcBef>
              <a:buFont typeface="Wingdings" panose="05000000000000000000" pitchFamily="2" charset="2"/>
              <a:buChar char="ü"/>
            </a:pPr>
            <a:r>
              <a:rPr lang="fr-FR" sz="1500" kern="0" baseline="0" dirty="0">
                <a:solidFill>
                  <a:srgbClr val="002060"/>
                </a:solidFill>
                <a:latin typeface="Verdana" panose="020B0604030504040204" pitchFamily="34" charset="0"/>
                <a:ea typeface="Verdana" panose="020B0604030504040204" pitchFamily="34" charset="0"/>
              </a:rPr>
              <a:t>Activités spécifiques</a:t>
            </a:r>
          </a:p>
          <a:p>
            <a:pPr marL="0">
              <a:spcBef>
                <a:spcPct val="0"/>
              </a:spcBef>
            </a:pPr>
            <a:endParaRPr lang="fr-FR" sz="1300" kern="0" baseline="0" dirty="0">
              <a:solidFill>
                <a:srgbClr val="002060"/>
              </a:solidFill>
              <a:latin typeface="Verdana" panose="020B0604030504040204" pitchFamily="34" charset="0"/>
              <a:ea typeface="Verdana" panose="020B0604030504040204" pitchFamily="34" charset="0"/>
            </a:endParaRPr>
          </a:p>
          <a:p>
            <a:pPr marL="0">
              <a:spcBef>
                <a:spcPct val="0"/>
              </a:spcBef>
            </a:pPr>
            <a:r>
              <a:rPr lang="fr-FR" sz="1500" kern="0" baseline="0" dirty="0">
                <a:solidFill>
                  <a:srgbClr val="002060"/>
                </a:solidFill>
                <a:latin typeface="Verdana" panose="020B0604030504040204" pitchFamily="34" charset="0"/>
                <a:ea typeface="Verdana" panose="020B0604030504040204" pitchFamily="34" charset="0"/>
              </a:rPr>
              <a:t>Des </a:t>
            </a:r>
            <a:r>
              <a:rPr lang="fr-FR" sz="1500" b="1" kern="0" baseline="0" dirty="0">
                <a:solidFill>
                  <a:srgbClr val="002060"/>
                </a:solidFill>
                <a:latin typeface="Verdana" panose="020B0604030504040204" pitchFamily="34" charset="0"/>
                <a:ea typeface="Verdana" panose="020B0604030504040204" pitchFamily="34" charset="0"/>
              </a:rPr>
              <a:t>synthèses</a:t>
            </a:r>
            <a:r>
              <a:rPr lang="fr-FR" sz="1500" kern="0" baseline="0" dirty="0">
                <a:solidFill>
                  <a:srgbClr val="002060"/>
                </a:solidFill>
                <a:latin typeface="Verdana" panose="020B0604030504040204" pitchFamily="34" charset="0"/>
                <a:ea typeface="Verdana" panose="020B0604030504040204" pitchFamily="34" charset="0"/>
              </a:rPr>
              <a:t> par grand champ de disciplines et par poste de charges sont fournies.</a:t>
            </a:r>
          </a:p>
          <a:p>
            <a:pPr marL="469900" indent="-285750">
              <a:spcBef>
                <a:spcPct val="0"/>
              </a:spcBef>
              <a:spcAft>
                <a:spcPts val="600"/>
              </a:spcAft>
              <a:buFont typeface="Wingdings 2" panose="05020102010507070707" pitchFamily="18" charset="2"/>
              <a:buChar char="A"/>
            </a:pPr>
            <a:endParaRPr lang="fr-FR" sz="1200" kern="0" baseline="0" dirty="0">
              <a:solidFill>
                <a:srgbClr val="002060"/>
              </a:solidFill>
              <a:latin typeface="Verdana" panose="020B0604030504040204" pitchFamily="34" charset="0"/>
              <a:ea typeface="Verdana" panose="020B0604030504040204" pitchFamily="34" charset="0"/>
              <a:cs typeface="+mj-cs"/>
            </a:endParaRPr>
          </a:p>
        </p:txBody>
      </p:sp>
      <p:pic>
        <p:nvPicPr>
          <p:cNvPr id="10" name="Image 9">
            <a:extLst>
              <a:ext uri="{FF2B5EF4-FFF2-40B4-BE49-F238E27FC236}">
                <a16:creationId xmlns:a16="http://schemas.microsoft.com/office/drawing/2014/main" id="{18A22DAD-6E23-4B5E-8DED-691DBCC9D77A}"/>
              </a:ext>
            </a:extLst>
          </p:cNvPr>
          <p:cNvPicPr>
            <a:picLocks noChangeAspect="1"/>
          </p:cNvPicPr>
          <p:nvPr/>
        </p:nvPicPr>
        <p:blipFill>
          <a:blip r:embed="rId5"/>
          <a:stretch>
            <a:fillRect/>
          </a:stretch>
        </p:blipFill>
        <p:spPr>
          <a:xfrm>
            <a:off x="326572" y="2456441"/>
            <a:ext cx="952505" cy="4028920"/>
          </a:xfrm>
          <a:prstGeom prst="rect">
            <a:avLst/>
          </a:prstGeom>
        </p:spPr>
      </p:pic>
    </p:spTree>
    <p:extLst>
      <p:ext uri="{BB962C8B-B14F-4D97-AF65-F5344CB8AC3E}">
        <p14:creationId xmlns:p14="http://schemas.microsoft.com/office/powerpoint/2010/main" val="4025605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362199" y="2133600"/>
            <a:ext cx="5771865" cy="1752600"/>
          </a:xfrm>
        </p:spPr>
        <p:txBody>
          <a:bodyPr/>
          <a:lstStyle/>
          <a:p>
            <a:r>
              <a:rPr lang="fr-FR" sz="5400" b="1" dirty="0">
                <a:solidFill>
                  <a:schemeClr val="bg2"/>
                </a:solidFill>
                <a:latin typeface="Arial Bold" charset="0"/>
              </a:rPr>
              <a:t>2</a:t>
            </a:r>
            <a:br>
              <a:rPr lang="fr-FR" b="0" dirty="0">
                <a:solidFill>
                  <a:schemeClr val="bg2"/>
                </a:solidFill>
                <a:latin typeface="Arial Bold" charset="0"/>
              </a:rPr>
            </a:br>
            <a:r>
              <a:rPr lang="fr-FR" b="0" dirty="0">
                <a:solidFill>
                  <a:schemeClr val="bg2"/>
                </a:solidFill>
                <a:latin typeface="Arial Bold" charset="0"/>
              </a:rPr>
              <a:t>Partie informative de VALID-RTC </a:t>
            </a:r>
            <a:endParaRPr lang="fr-FR" b="0" dirty="0">
              <a:solidFill>
                <a:schemeClr val="bg2"/>
              </a:solidFill>
            </a:endParaRPr>
          </a:p>
        </p:txBody>
      </p:sp>
      <p:sp>
        <p:nvSpPr>
          <p:cNvPr id="4" name="Espace réservé du numéro de diapositive 3"/>
          <p:cNvSpPr>
            <a:spLocks noGrp="1"/>
          </p:cNvSpPr>
          <p:nvPr>
            <p:ph type="sldNum" sz="quarter" idx="10"/>
          </p:nvPr>
        </p:nvSpPr>
        <p:spPr/>
        <p:txBody>
          <a:bodyPr/>
          <a:lstStyle/>
          <a:p>
            <a:pPr>
              <a:defRPr/>
            </a:pPr>
            <a:fld id="{1906F8B4-365A-46F3-9C5C-7889764C9AFB}" type="slidenum">
              <a:rPr lang="fr-FR" smtClean="0"/>
              <a:pPr>
                <a:defRPr/>
              </a:pPr>
              <a:t>6</a:t>
            </a:fld>
            <a:endParaRPr lang="fr-FR" dirty="0"/>
          </a:p>
        </p:txBody>
      </p:sp>
    </p:spTree>
    <p:extLst>
      <p:ext uri="{BB962C8B-B14F-4D97-AF65-F5344CB8AC3E}">
        <p14:creationId xmlns:p14="http://schemas.microsoft.com/office/powerpoint/2010/main" val="164856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a:xfrm>
            <a:off x="7010400" y="6324600"/>
            <a:ext cx="1676400" cy="400050"/>
          </a:xfrm>
        </p:spPr>
        <p:txBody>
          <a:bodyPr/>
          <a:lstStyle/>
          <a:p>
            <a:pPr>
              <a:defRPr/>
            </a:pPr>
            <a:fld id="{1906F8B4-365A-46F3-9C5C-7889764C9AFB}" type="slidenum">
              <a:rPr lang="fr-FR" smtClean="0"/>
              <a:pPr>
                <a:defRPr/>
              </a:pPr>
              <a:t>7</a:t>
            </a:fld>
            <a:endParaRPr lang="fr-FR" dirty="0"/>
          </a:p>
        </p:txBody>
      </p:sp>
      <p:sp>
        <p:nvSpPr>
          <p:cNvPr id="11" name="Espace réservé du contenu 2">
            <a:extLst>
              <a:ext uri="{FF2B5EF4-FFF2-40B4-BE49-F238E27FC236}">
                <a16:creationId xmlns:a16="http://schemas.microsoft.com/office/drawing/2014/main" id="{4BC00730-DDD2-48DA-AC7D-72DB2311FAB8}"/>
              </a:ext>
            </a:extLst>
          </p:cNvPr>
          <p:cNvSpPr>
            <a:spLocks noGrp="1"/>
          </p:cNvSpPr>
          <p:nvPr>
            <p:ph idx="1"/>
          </p:nvPr>
        </p:nvSpPr>
        <p:spPr>
          <a:xfrm>
            <a:off x="2101754" y="363336"/>
            <a:ext cx="6400801" cy="769428"/>
          </a:xfrm>
          <a:solidFill>
            <a:schemeClr val="bg2">
              <a:lumMod val="60000"/>
              <a:lumOff val="40000"/>
            </a:schemeClr>
          </a:solidFill>
        </p:spPr>
        <p:style>
          <a:lnRef idx="0">
            <a:schemeClr val="accent2"/>
          </a:lnRef>
          <a:fillRef idx="3">
            <a:schemeClr val="accent2"/>
          </a:fillRef>
          <a:effectRef idx="3">
            <a:schemeClr val="accent2"/>
          </a:effectRef>
          <a:fontRef idx="minor">
            <a:schemeClr val="lt1"/>
          </a:fontRef>
        </p:style>
        <p:txBody>
          <a:bodyPr anchor="ctr"/>
          <a:lstStyle/>
          <a:p>
            <a:r>
              <a:rPr lang="fr-FR" dirty="0"/>
              <a:t>Organisation de l’outil VALID-RTC</a:t>
            </a:r>
          </a:p>
        </p:txBody>
      </p:sp>
      <p:sp>
        <p:nvSpPr>
          <p:cNvPr id="14" name="ZoneTexte 13">
            <a:extLst>
              <a:ext uri="{FF2B5EF4-FFF2-40B4-BE49-F238E27FC236}">
                <a16:creationId xmlns:a16="http://schemas.microsoft.com/office/drawing/2014/main" id="{1FE2A87E-5B3B-4B5D-9A3F-0D83471C2850}"/>
              </a:ext>
            </a:extLst>
          </p:cNvPr>
          <p:cNvSpPr txBox="1"/>
          <p:nvPr/>
        </p:nvSpPr>
        <p:spPr>
          <a:xfrm>
            <a:off x="274663" y="1853355"/>
            <a:ext cx="8332237" cy="5909310"/>
          </a:xfrm>
          <a:prstGeom prst="rect">
            <a:avLst/>
          </a:prstGeom>
          <a:noFill/>
          <a:ln>
            <a:solidFill>
              <a:schemeClr val="bg1"/>
            </a:solidFill>
          </a:ln>
        </p:spPr>
        <p:txBody>
          <a:bodyPr wrap="square" rtlCol="0">
            <a:spAutoFit/>
          </a:bodyPr>
          <a:lstStyle/>
          <a:p>
            <a:r>
              <a:rPr lang="fr-FR" sz="1800" baseline="0" dirty="0">
                <a:latin typeface="+mn-lt"/>
                <a:cs typeface="Times" panose="02020603050405020304" pitchFamily="18" charset="0"/>
              </a:rPr>
              <a:t>Les 2 premiers onglets de VALID-RTC sont informatifs :</a:t>
            </a:r>
          </a:p>
          <a:p>
            <a:endParaRPr lang="fr-FR" sz="1800" baseline="0" dirty="0">
              <a:latin typeface="+mn-lt"/>
              <a:cs typeface="Times" panose="02020603050405020304" pitchFamily="18" charset="0"/>
            </a:endParaRPr>
          </a:p>
          <a:p>
            <a:r>
              <a:rPr lang="fr-FR" sz="1800" baseline="0" dirty="0">
                <a:latin typeface="+mn-lt"/>
                <a:cs typeface="Times" panose="02020603050405020304" pitchFamily="18" charset="0"/>
              </a:rPr>
              <a:t>Onglet Tableau 0 : </a:t>
            </a:r>
            <a:r>
              <a:rPr lang="fr-FR" sz="1800" b="1" baseline="0" dirty="0">
                <a:latin typeface="+mn-lt"/>
                <a:cs typeface="Times" panose="02020603050405020304" pitchFamily="18" charset="0"/>
              </a:rPr>
              <a:t>contrôles préalables</a:t>
            </a:r>
          </a:p>
          <a:p>
            <a:r>
              <a:rPr lang="fr-FR" sz="1800" baseline="0" dirty="0">
                <a:latin typeface="+mn-lt"/>
                <a:cs typeface="Times" panose="02020603050405020304" pitchFamily="18" charset="0"/>
              </a:rPr>
              <a:t>	Donne un récapitulatif de l’envoi des données sur la plateforme (date 	de dépôt, version de VALID-RTC, récapitulatif du découpage 	analytique, etc.) </a:t>
            </a:r>
          </a:p>
          <a:p>
            <a:endParaRPr lang="fr-FR" sz="1800" baseline="0" dirty="0">
              <a:latin typeface="+mn-lt"/>
              <a:cs typeface="Times" panose="02020603050405020304" pitchFamily="18" charset="0"/>
            </a:endParaRPr>
          </a:p>
          <a:p>
            <a:r>
              <a:rPr lang="fr-FR" sz="1800" baseline="0" dirty="0">
                <a:latin typeface="+mn-lt"/>
                <a:cs typeface="Times" panose="02020603050405020304" pitchFamily="18" charset="0"/>
              </a:rPr>
              <a:t>Onglet Tableau 1.0 : </a:t>
            </a:r>
            <a:r>
              <a:rPr lang="fr-FR" sz="1800" b="1" baseline="0" dirty="0">
                <a:latin typeface="+mn-lt"/>
                <a:cs typeface="Times" panose="02020603050405020304" pitchFamily="18" charset="0"/>
              </a:rPr>
              <a:t>commentaires sur les tableaux VALID-RTC</a:t>
            </a:r>
          </a:p>
          <a:p>
            <a:r>
              <a:rPr lang="fr-FR" sz="1800" baseline="0" dirty="0">
                <a:latin typeface="+mn-lt"/>
                <a:cs typeface="Times" panose="02020603050405020304" pitchFamily="18" charset="0"/>
              </a:rPr>
              <a:t>	L’établissement a la possibilité de mettre des commentaires pour 	chaque tableau de contrôle pour argumenter les atypies.</a:t>
            </a:r>
          </a:p>
          <a:p>
            <a:r>
              <a:rPr lang="fr-FR" sz="1800" baseline="0" dirty="0">
                <a:latin typeface="+mn-lt"/>
                <a:cs typeface="Times" panose="02020603050405020304" pitchFamily="18" charset="0"/>
              </a:rPr>
              <a:t>	Ces commentaires sont à saisir dans l’onglet « VALID-RTC » du 	logiciel </a:t>
            </a:r>
            <a:r>
              <a:rPr lang="fr-FR" sz="1800" baseline="0" dirty="0" err="1">
                <a:latin typeface="+mn-lt"/>
                <a:cs typeface="Times" panose="02020603050405020304" pitchFamily="18" charset="0"/>
              </a:rPr>
              <a:t>ARCAnH</a:t>
            </a:r>
            <a:r>
              <a:rPr lang="fr-FR" sz="1800" baseline="0" dirty="0">
                <a:latin typeface="+mn-lt"/>
                <a:cs typeface="Times" panose="02020603050405020304" pitchFamily="18" charset="0"/>
              </a:rPr>
              <a:t> ; cet onglet « Tableau 1.0 » ne fait que reporter les 	commentaires saisis dans </a:t>
            </a:r>
            <a:r>
              <a:rPr lang="fr-FR" sz="1800" baseline="0" dirty="0" err="1">
                <a:latin typeface="+mn-lt"/>
                <a:cs typeface="Times" panose="02020603050405020304" pitchFamily="18" charset="0"/>
              </a:rPr>
              <a:t>ARCAnH</a:t>
            </a:r>
            <a:r>
              <a:rPr lang="fr-FR" sz="1800" baseline="0" dirty="0">
                <a:latin typeface="+mn-lt"/>
                <a:cs typeface="Times" panose="02020603050405020304" pitchFamily="18" charset="0"/>
              </a:rPr>
              <a:t>.</a:t>
            </a:r>
          </a:p>
          <a:p>
            <a:endParaRPr lang="fr-FR" sz="1800" baseline="0" dirty="0">
              <a:latin typeface="+mn-lt"/>
              <a:cs typeface="Times" panose="02020603050405020304" pitchFamily="18" charset="0"/>
            </a:endParaRPr>
          </a:p>
          <a:p>
            <a:r>
              <a:rPr lang="fr-FR" sz="1800" baseline="0" dirty="0">
                <a:latin typeface="+mn-lt"/>
                <a:cs typeface="Times" panose="02020603050405020304" pitchFamily="18" charset="0"/>
              </a:rPr>
              <a:t>	Ces commentaires permettent de laisser un </a:t>
            </a:r>
            <a:r>
              <a:rPr lang="fr-FR" sz="1800" b="1" baseline="0" dirty="0">
                <a:latin typeface="+mn-lt"/>
                <a:cs typeface="Times" panose="02020603050405020304" pitchFamily="18" charset="0"/>
              </a:rPr>
              <a:t>historique pour 	l’établissement lui-même</a:t>
            </a:r>
            <a:r>
              <a:rPr lang="fr-FR" sz="1800" baseline="0" dirty="0">
                <a:latin typeface="+mn-lt"/>
                <a:cs typeface="Times" panose="02020603050405020304" pitchFamily="18" charset="0"/>
              </a:rPr>
              <a:t> et peut faire gagner du temps pour les 	</a:t>
            </a:r>
            <a:r>
              <a:rPr lang="fr-FR" sz="1800" b="1" baseline="0" dirty="0">
                <a:latin typeface="+mn-lt"/>
                <a:cs typeface="Times" panose="02020603050405020304" pitchFamily="18" charset="0"/>
              </a:rPr>
              <a:t>échanges avec l’ARS </a:t>
            </a:r>
          </a:p>
          <a:p>
            <a:endParaRPr lang="fr-FR" sz="1800" baseline="0" dirty="0">
              <a:latin typeface="+mn-lt"/>
              <a:cs typeface="Times" panose="02020603050405020304" pitchFamily="18" charset="0"/>
            </a:endParaRPr>
          </a:p>
          <a:p>
            <a:endParaRPr lang="fr-FR" sz="1800" b="1" i="0" baseline="0" dirty="0">
              <a:effectLst/>
              <a:latin typeface="+mn-lt"/>
              <a:cs typeface="Times" panose="02020603050405020304" pitchFamily="18" charset="0"/>
            </a:endParaRPr>
          </a:p>
          <a:p>
            <a:pPr fontAlgn="base"/>
            <a:endParaRPr lang="fr-FR" sz="1800" b="1" i="0" baseline="0" dirty="0">
              <a:effectLst/>
              <a:latin typeface="+mn-lt"/>
              <a:cs typeface="Times" panose="02020603050405020304" pitchFamily="18" charset="0"/>
            </a:endParaRPr>
          </a:p>
          <a:p>
            <a:endParaRPr lang="fr-FR" sz="1800" baseline="0" dirty="0">
              <a:latin typeface="+mn-lt"/>
              <a:cs typeface="Times" panose="02020603050405020304" pitchFamily="18" charset="0"/>
            </a:endParaRPr>
          </a:p>
        </p:txBody>
      </p:sp>
      <p:sp>
        <p:nvSpPr>
          <p:cNvPr id="2" name="Rectangle 1">
            <a:extLst>
              <a:ext uri="{FF2B5EF4-FFF2-40B4-BE49-F238E27FC236}">
                <a16:creationId xmlns:a16="http://schemas.microsoft.com/office/drawing/2014/main" id="{E163374E-B6CD-44EE-9D40-C64421F33A68}"/>
              </a:ext>
            </a:extLst>
          </p:cNvPr>
          <p:cNvSpPr/>
          <p:nvPr/>
        </p:nvSpPr>
        <p:spPr bwMode="auto">
          <a:xfrm>
            <a:off x="274663" y="2342328"/>
            <a:ext cx="8227892" cy="1331650"/>
          </a:xfrm>
          <a:prstGeom prst="rect">
            <a:avLst/>
          </a:prstGeom>
          <a:noFill/>
          <a:ln>
            <a:solidFill>
              <a:schemeClr val="bg2">
                <a:lumMod val="60000"/>
                <a:lumOff val="40000"/>
              </a:schemeClr>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25000">
              <a:ln>
                <a:noFill/>
              </a:ln>
              <a:solidFill>
                <a:schemeClr val="tx1"/>
              </a:solidFill>
              <a:effectLst/>
              <a:latin typeface="Times" charset="0"/>
              <a:ea typeface="ＭＳ Ｐゴシック" charset="0"/>
            </a:endParaRPr>
          </a:p>
        </p:txBody>
      </p:sp>
      <p:sp>
        <p:nvSpPr>
          <p:cNvPr id="6" name="Rectangle 5">
            <a:extLst>
              <a:ext uri="{FF2B5EF4-FFF2-40B4-BE49-F238E27FC236}">
                <a16:creationId xmlns:a16="http://schemas.microsoft.com/office/drawing/2014/main" id="{881B7B72-46B0-4D07-A1E9-A51671B4E376}"/>
              </a:ext>
            </a:extLst>
          </p:cNvPr>
          <p:cNvSpPr/>
          <p:nvPr/>
        </p:nvSpPr>
        <p:spPr bwMode="auto">
          <a:xfrm>
            <a:off x="274663" y="3783386"/>
            <a:ext cx="8227892" cy="2941263"/>
          </a:xfrm>
          <a:prstGeom prst="rect">
            <a:avLst/>
          </a:prstGeom>
          <a:noFill/>
          <a:ln>
            <a:solidFill>
              <a:schemeClr val="bg2">
                <a:lumMod val="60000"/>
                <a:lumOff val="40000"/>
              </a:schemeClr>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25000">
              <a:ln>
                <a:noFill/>
              </a:ln>
              <a:solidFill>
                <a:schemeClr val="tx1"/>
              </a:solidFill>
              <a:effectLst/>
              <a:latin typeface="Times" charset="0"/>
              <a:ea typeface="ＭＳ Ｐゴシック" charset="0"/>
            </a:endParaRPr>
          </a:p>
        </p:txBody>
      </p:sp>
    </p:spTree>
    <p:extLst>
      <p:ext uri="{BB962C8B-B14F-4D97-AF65-F5344CB8AC3E}">
        <p14:creationId xmlns:p14="http://schemas.microsoft.com/office/powerpoint/2010/main" val="1852373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362199" y="2133600"/>
            <a:ext cx="5771865" cy="1752600"/>
          </a:xfrm>
        </p:spPr>
        <p:txBody>
          <a:bodyPr/>
          <a:lstStyle/>
          <a:p>
            <a:r>
              <a:rPr lang="fr-FR" sz="5400" b="1" dirty="0">
                <a:solidFill>
                  <a:schemeClr val="bg2"/>
                </a:solidFill>
                <a:latin typeface="Arial Bold" charset="0"/>
              </a:rPr>
              <a:t>3</a:t>
            </a:r>
            <a:br>
              <a:rPr lang="fr-FR" b="0" dirty="0">
                <a:solidFill>
                  <a:schemeClr val="bg2"/>
                </a:solidFill>
                <a:latin typeface="Arial Bold" charset="0"/>
              </a:rPr>
            </a:br>
            <a:r>
              <a:rPr lang="fr-FR" b="0" dirty="0">
                <a:solidFill>
                  <a:schemeClr val="bg2"/>
                </a:solidFill>
                <a:latin typeface="Arial Bold" charset="0"/>
              </a:rPr>
              <a:t>Partie contrôle de VALID-RTC </a:t>
            </a:r>
            <a:endParaRPr lang="fr-FR" b="0" dirty="0">
              <a:solidFill>
                <a:schemeClr val="bg2"/>
              </a:solidFill>
            </a:endParaRPr>
          </a:p>
        </p:txBody>
      </p:sp>
      <p:sp>
        <p:nvSpPr>
          <p:cNvPr id="3" name="Sous-titre 2"/>
          <p:cNvSpPr>
            <a:spLocks noGrp="1"/>
          </p:cNvSpPr>
          <p:nvPr>
            <p:ph type="subTitle" idx="1"/>
          </p:nvPr>
        </p:nvSpPr>
        <p:spPr>
          <a:xfrm>
            <a:off x="2077375" y="3886200"/>
            <a:ext cx="6056691" cy="1219200"/>
          </a:xfrm>
        </p:spPr>
        <p:txBody>
          <a:bodyPr/>
          <a:lstStyle/>
          <a:p>
            <a:pPr>
              <a:lnSpc>
                <a:spcPct val="90000"/>
              </a:lnSpc>
              <a:defRPr/>
            </a:pPr>
            <a:r>
              <a:rPr lang="fr-FR" b="0" dirty="0"/>
              <a:t>Un fichier EXCEL complet avec toutes vos données</a:t>
            </a:r>
          </a:p>
        </p:txBody>
      </p:sp>
      <p:sp>
        <p:nvSpPr>
          <p:cNvPr id="4" name="Espace réservé du numéro de diapositive 3"/>
          <p:cNvSpPr>
            <a:spLocks noGrp="1"/>
          </p:cNvSpPr>
          <p:nvPr>
            <p:ph type="sldNum" sz="quarter" idx="10"/>
          </p:nvPr>
        </p:nvSpPr>
        <p:spPr/>
        <p:txBody>
          <a:bodyPr/>
          <a:lstStyle/>
          <a:p>
            <a:pPr>
              <a:defRPr/>
            </a:pPr>
            <a:fld id="{1906F8B4-365A-46F3-9C5C-7889764C9AFB}" type="slidenum">
              <a:rPr lang="fr-FR" smtClean="0"/>
              <a:pPr>
                <a:defRPr/>
              </a:pPr>
              <a:t>8</a:t>
            </a:fld>
            <a:endParaRPr lang="fr-FR" dirty="0"/>
          </a:p>
        </p:txBody>
      </p:sp>
    </p:spTree>
    <p:extLst>
      <p:ext uri="{BB962C8B-B14F-4D97-AF65-F5344CB8AC3E}">
        <p14:creationId xmlns:p14="http://schemas.microsoft.com/office/powerpoint/2010/main" val="1605211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1906F8B4-365A-46F3-9C5C-7889764C9AFB}" type="slidenum">
              <a:rPr lang="fr-FR" smtClean="0"/>
              <a:pPr>
                <a:defRPr/>
              </a:pPr>
              <a:t>9</a:t>
            </a:fld>
            <a:endParaRPr lang="fr-FR" dirty="0"/>
          </a:p>
        </p:txBody>
      </p:sp>
      <p:sp>
        <p:nvSpPr>
          <p:cNvPr id="11" name="Espace réservé du contenu 2">
            <a:extLst>
              <a:ext uri="{FF2B5EF4-FFF2-40B4-BE49-F238E27FC236}">
                <a16:creationId xmlns:a16="http://schemas.microsoft.com/office/drawing/2014/main" id="{4BC00730-DDD2-48DA-AC7D-72DB2311FAB8}"/>
              </a:ext>
            </a:extLst>
          </p:cNvPr>
          <p:cNvSpPr>
            <a:spLocks noGrp="1"/>
          </p:cNvSpPr>
          <p:nvPr>
            <p:ph idx="1"/>
          </p:nvPr>
        </p:nvSpPr>
        <p:spPr>
          <a:xfrm>
            <a:off x="2101754" y="363336"/>
            <a:ext cx="6400801" cy="769428"/>
          </a:xfrm>
          <a:solidFill>
            <a:schemeClr val="bg2">
              <a:lumMod val="60000"/>
              <a:lumOff val="40000"/>
            </a:schemeClr>
          </a:solidFill>
        </p:spPr>
        <p:style>
          <a:lnRef idx="0">
            <a:schemeClr val="accent2"/>
          </a:lnRef>
          <a:fillRef idx="3">
            <a:schemeClr val="accent2"/>
          </a:fillRef>
          <a:effectRef idx="3">
            <a:schemeClr val="accent2"/>
          </a:effectRef>
          <a:fontRef idx="minor">
            <a:schemeClr val="lt1"/>
          </a:fontRef>
        </p:style>
        <p:txBody>
          <a:bodyPr anchor="ctr"/>
          <a:lstStyle/>
          <a:p>
            <a:r>
              <a:rPr lang="fr-FR" dirty="0"/>
              <a:t>Organisation des tableaux de contrôles</a:t>
            </a:r>
          </a:p>
        </p:txBody>
      </p:sp>
      <p:sp>
        <p:nvSpPr>
          <p:cNvPr id="14" name="ZoneTexte 13">
            <a:extLst>
              <a:ext uri="{FF2B5EF4-FFF2-40B4-BE49-F238E27FC236}">
                <a16:creationId xmlns:a16="http://schemas.microsoft.com/office/drawing/2014/main" id="{1FE2A87E-5B3B-4B5D-9A3F-0D83471C2850}"/>
              </a:ext>
            </a:extLst>
          </p:cNvPr>
          <p:cNvSpPr txBox="1"/>
          <p:nvPr/>
        </p:nvSpPr>
        <p:spPr>
          <a:xfrm>
            <a:off x="354562" y="1942131"/>
            <a:ext cx="8332237" cy="4832092"/>
          </a:xfrm>
          <a:prstGeom prst="rect">
            <a:avLst/>
          </a:prstGeom>
          <a:noFill/>
        </p:spPr>
        <p:txBody>
          <a:bodyPr wrap="square" rtlCol="0">
            <a:spAutoFit/>
          </a:bodyPr>
          <a:lstStyle/>
          <a:p>
            <a:pPr fontAlgn="base"/>
            <a:r>
              <a:rPr lang="fr-FR" sz="2000" b="0" i="0" baseline="0" dirty="0">
                <a:effectLst/>
                <a:latin typeface="+mn-lt"/>
                <a:cs typeface="Times" panose="02020603050405020304" pitchFamily="18" charset="0"/>
              </a:rPr>
              <a:t>Les onglets de contrôle sont organisés par thématique. </a:t>
            </a:r>
          </a:p>
          <a:p>
            <a:pPr fontAlgn="base"/>
            <a:endParaRPr lang="fr-FR" sz="2000" baseline="0" dirty="0">
              <a:latin typeface="+mn-lt"/>
              <a:cs typeface="Times" panose="02020603050405020304" pitchFamily="18" charset="0"/>
            </a:endParaRPr>
          </a:p>
          <a:p>
            <a:pPr fontAlgn="base"/>
            <a:r>
              <a:rPr lang="fr-FR" sz="2000" b="0" i="0" baseline="0" dirty="0">
                <a:effectLst/>
                <a:latin typeface="+mn-lt"/>
                <a:cs typeface="Times" panose="02020603050405020304" pitchFamily="18" charset="0"/>
              </a:rPr>
              <a:t>Les tableaux sont formatés pour afficher des codes couleur et cibler ainsi les atypies pour en faciliter leur analyse.</a:t>
            </a:r>
          </a:p>
          <a:p>
            <a:pPr fontAlgn="base"/>
            <a:endParaRPr lang="fr-FR" sz="2000" baseline="0" dirty="0">
              <a:latin typeface="+mn-lt"/>
              <a:cs typeface="Times" panose="02020603050405020304" pitchFamily="18" charset="0"/>
            </a:endParaRPr>
          </a:p>
          <a:p>
            <a:pPr fontAlgn="base"/>
            <a:r>
              <a:rPr lang="fr-FR" b="1" i="0" baseline="0" dirty="0">
                <a:effectLst/>
                <a:latin typeface="+mn-lt"/>
                <a:cs typeface="Times" panose="02020603050405020304" pitchFamily="18" charset="0"/>
              </a:rPr>
              <a:t>	L’objectif de chaque tableau et les actions à 	réaliser en cas d’atypies sont définis dans le 	guide de lecture des tableaux VALID-RTC.</a:t>
            </a:r>
          </a:p>
          <a:p>
            <a:pPr fontAlgn="base"/>
            <a:endParaRPr lang="fr-FR" sz="2000" b="1" i="0" baseline="0" dirty="0">
              <a:effectLst/>
              <a:latin typeface="+mn-lt"/>
              <a:cs typeface="Times" panose="02020603050405020304" pitchFamily="18" charset="0"/>
            </a:endParaRPr>
          </a:p>
          <a:p>
            <a:pPr fontAlgn="base"/>
            <a:endParaRPr lang="fr-FR" sz="2000" b="1" i="0" baseline="0" dirty="0">
              <a:effectLst/>
              <a:latin typeface="+mn-lt"/>
              <a:cs typeface="Times" panose="02020603050405020304" pitchFamily="18" charset="0"/>
            </a:endParaRPr>
          </a:p>
          <a:p>
            <a:pPr marL="342900" indent="-342900" fontAlgn="base">
              <a:buFont typeface="Wingdings" panose="05000000000000000000" pitchFamily="2" charset="2"/>
              <a:buChar char="è"/>
            </a:pPr>
            <a:r>
              <a:rPr lang="fr-FR" sz="2000" baseline="0" dirty="0">
                <a:latin typeface="+mn-lt"/>
                <a:cs typeface="Times" panose="02020603050405020304" pitchFamily="18" charset="0"/>
                <a:sym typeface="Wingdings" panose="05000000000000000000" pitchFamily="2" charset="2"/>
              </a:rPr>
              <a:t>A télécharger sur la page dédiée au RTC sur le site de l’ATIH</a:t>
            </a:r>
          </a:p>
          <a:p>
            <a:r>
              <a:rPr lang="fr-FR" sz="2000" baseline="0" dirty="0">
                <a:latin typeface="+mn-lt"/>
                <a:cs typeface="Times" panose="02020603050405020304" pitchFamily="18" charset="0"/>
                <a:hlinkClick r:id="rId2"/>
              </a:rPr>
              <a:t>https://www.atih.sante.fr/information-sur-les-couts/retraitement-comptable</a:t>
            </a:r>
            <a:endParaRPr lang="fr-FR" sz="2000" baseline="0" dirty="0">
              <a:latin typeface="+mn-lt"/>
              <a:cs typeface="Times" panose="02020603050405020304" pitchFamily="18" charset="0"/>
            </a:endParaRPr>
          </a:p>
          <a:p>
            <a:endParaRPr lang="fr-FR" sz="1800" baseline="0" dirty="0">
              <a:latin typeface="+mn-lt"/>
              <a:cs typeface="Times" panose="02020603050405020304" pitchFamily="18" charset="0"/>
            </a:endParaRPr>
          </a:p>
          <a:p>
            <a:endParaRPr lang="fr-FR" sz="1800" baseline="0" dirty="0">
              <a:latin typeface="+mn-lt"/>
              <a:cs typeface="Times" panose="02020603050405020304" pitchFamily="18" charset="0"/>
            </a:endParaRPr>
          </a:p>
        </p:txBody>
      </p:sp>
    </p:spTree>
    <p:extLst>
      <p:ext uri="{BB962C8B-B14F-4D97-AF65-F5344CB8AC3E}">
        <p14:creationId xmlns:p14="http://schemas.microsoft.com/office/powerpoint/2010/main" val="2359188193"/>
      </p:ext>
    </p:extLst>
  </p:cSld>
  <p:clrMapOvr>
    <a:masterClrMapping/>
  </p:clrMapOvr>
</p:sld>
</file>

<file path=ppt/theme/theme1.xml><?xml version="1.0" encoding="utf-8"?>
<a:theme xmlns:a="http://schemas.openxmlformats.org/drawingml/2006/main" name="ATIH Lyon">
  <a:themeElements>
    <a:clrScheme name="Personnalisée 1">
      <a:dk1>
        <a:srgbClr val="4E455D"/>
      </a:dk1>
      <a:lt1>
        <a:sysClr val="window" lastClr="FFFFFF"/>
      </a:lt1>
      <a:dk2>
        <a:srgbClr val="4E455D"/>
      </a:dk2>
      <a:lt2>
        <a:srgbClr val="0095CB"/>
      </a:lt2>
      <a:accent1>
        <a:srgbClr val="55A935"/>
      </a:accent1>
      <a:accent2>
        <a:srgbClr val="E47823"/>
      </a:accent2>
      <a:accent3>
        <a:srgbClr val="4E455D"/>
      </a:accent3>
      <a:accent4>
        <a:srgbClr val="4E455D"/>
      </a:accent4>
      <a:accent5>
        <a:srgbClr val="4E455D"/>
      </a:accent5>
      <a:accent6>
        <a:srgbClr val="4E455D"/>
      </a:accent6>
      <a:hlink>
        <a:srgbClr val="4E455D"/>
      </a:hlink>
      <a:folHlink>
        <a:srgbClr val="4E455D"/>
      </a:folHlink>
    </a:clrScheme>
    <a:fontScheme name="Nouvelle présentation">
      <a:majorFont>
        <a:latin typeface="Arial Bold"/>
        <a:ea typeface="ＭＳ Ｐゴシック"/>
        <a:cs typeface=""/>
      </a:majorFont>
      <a:minorFont>
        <a:latin typeface="Arial"/>
        <a:ea typeface="ＭＳ Ｐゴシック"/>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25000">
            <a:ln>
              <a:noFill/>
            </a:ln>
            <a:solidFill>
              <a:schemeClr val="tx1"/>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25000">
            <a:ln>
              <a:noFill/>
            </a:ln>
            <a:solidFill>
              <a:schemeClr val="tx1"/>
            </a:solidFill>
            <a:effectLst/>
            <a:latin typeface="Times" charset="0"/>
            <a:ea typeface="ＭＳ Ｐゴシック" charset="0"/>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Nouvelle présentation 13">
        <a:dk1>
          <a:srgbClr val="000000"/>
        </a:dk1>
        <a:lt1>
          <a:srgbClr val="FFFFFF"/>
        </a:lt1>
        <a:dk2>
          <a:srgbClr val="453B50"/>
        </a:dk2>
        <a:lt2>
          <a:srgbClr val="453B50"/>
        </a:lt2>
        <a:accent1>
          <a:srgbClr val="BBE0E3"/>
        </a:accent1>
        <a:accent2>
          <a:srgbClr val="1592BC"/>
        </a:accent2>
        <a:accent3>
          <a:srgbClr val="FFFFFF"/>
        </a:accent3>
        <a:accent4>
          <a:srgbClr val="000000"/>
        </a:accent4>
        <a:accent5>
          <a:srgbClr val="DAEDEF"/>
        </a:accent5>
        <a:accent6>
          <a:srgbClr val="1284AA"/>
        </a:accent6>
        <a:hlink>
          <a:srgbClr val="1592BC"/>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14">
        <a:dk1>
          <a:srgbClr val="453B50"/>
        </a:dk1>
        <a:lt1>
          <a:srgbClr val="FFFFFF"/>
        </a:lt1>
        <a:dk2>
          <a:srgbClr val="453B50"/>
        </a:dk2>
        <a:lt2>
          <a:srgbClr val="453B50"/>
        </a:lt2>
        <a:accent1>
          <a:srgbClr val="BBE0E3"/>
        </a:accent1>
        <a:accent2>
          <a:srgbClr val="1592BC"/>
        </a:accent2>
        <a:accent3>
          <a:srgbClr val="FFFFFF"/>
        </a:accent3>
        <a:accent4>
          <a:srgbClr val="3A3143"/>
        </a:accent4>
        <a:accent5>
          <a:srgbClr val="DAEDEF"/>
        </a:accent5>
        <a:accent6>
          <a:srgbClr val="1284AA"/>
        </a:accent6>
        <a:hlink>
          <a:srgbClr val="1592BC"/>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341</TotalTime>
  <Words>1589</Words>
  <Application>Microsoft Office PowerPoint</Application>
  <PresentationFormat>Affichage à l'écran (4:3)</PresentationFormat>
  <Paragraphs>220</Paragraphs>
  <Slides>21</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21</vt:i4>
      </vt:variant>
    </vt:vector>
  </HeadingPairs>
  <TitlesOfParts>
    <vt:vector size="31" baseType="lpstr">
      <vt:lpstr>ＭＳ Ｐゴシック</vt:lpstr>
      <vt:lpstr>Arial</vt:lpstr>
      <vt:lpstr>Arial Bold</vt:lpstr>
      <vt:lpstr>Calibri</vt:lpstr>
      <vt:lpstr>HD9H7XcEP1RvSGnS99uFdro7_customgenially</vt:lpstr>
      <vt:lpstr>Times</vt:lpstr>
      <vt:lpstr>Verdana</vt:lpstr>
      <vt:lpstr>Wingdings</vt:lpstr>
      <vt:lpstr>Wingdings 2</vt:lpstr>
      <vt:lpstr>ATIH Lyon</vt:lpstr>
      <vt:lpstr>Présentation de l’outil VALID-RTC </vt:lpstr>
      <vt:lpstr>1 Qu’est-ce que VALID-RTC ?</vt:lpstr>
      <vt:lpstr>Présentation PowerPoint</vt:lpstr>
      <vt:lpstr>Présentation PowerPoint</vt:lpstr>
      <vt:lpstr>Les activités cliniques et activités spécifiques</vt:lpstr>
      <vt:lpstr>2 Partie informative de VALID-RTC </vt:lpstr>
      <vt:lpstr>Présentation PowerPoint</vt:lpstr>
      <vt:lpstr>3 Partie contrôle de VALID-RTC </vt:lpstr>
      <vt:lpstr>Présentation PowerPoint</vt:lpstr>
      <vt:lpstr>Présentation PowerPoint</vt:lpstr>
      <vt:lpstr>Présentation PowerPoint</vt:lpstr>
      <vt:lpstr>Présentation PowerPoint</vt:lpstr>
      <vt:lpstr>Présentation PowerPoint</vt:lpstr>
      <vt:lpstr>Présentation PowerPoint</vt:lpstr>
      <vt:lpstr>4 Panorama des restitutions</vt:lpstr>
      <vt:lpstr>Présentation PowerPoint</vt:lpstr>
      <vt:lpstr>Présentation PowerPoint</vt:lpstr>
      <vt:lpstr>5 Utilisation de VALID-RTC dans la construction du référentiel</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 est admodum mirum videre plebemus innumeram mentibus</dc:title>
  <dc:creator>Anne Fraysse</dc:creator>
  <cp:lastModifiedBy>Sylvain DEVANT</cp:lastModifiedBy>
  <cp:revision>96</cp:revision>
  <dcterms:created xsi:type="dcterms:W3CDTF">2012-10-11T08:24:14Z</dcterms:created>
  <dcterms:modified xsi:type="dcterms:W3CDTF">2021-08-26T14:46:56Z</dcterms:modified>
</cp:coreProperties>
</file>