
<file path=[Content_Types].xml><?xml version="1.0" encoding="utf-8"?>
<Types xmlns="http://schemas.openxmlformats.org/package/2006/content-types">
  <Default Extension="png" ContentType="image/png"/>
  <Default Extension="tmp"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30"/>
  </p:notesMasterIdLst>
  <p:handoutMasterIdLst>
    <p:handoutMasterId r:id="rId131"/>
  </p:handoutMasterIdLst>
  <p:sldIdLst>
    <p:sldId id="2081" r:id="rId5"/>
    <p:sldId id="2083" r:id="rId6"/>
    <p:sldId id="2082" r:id="rId7"/>
    <p:sldId id="2283" r:id="rId8"/>
    <p:sldId id="2284" r:id="rId9"/>
    <p:sldId id="2282" r:id="rId10"/>
    <p:sldId id="2087" r:id="rId11"/>
    <p:sldId id="2152" r:id="rId12"/>
    <p:sldId id="2109" r:id="rId13"/>
    <p:sldId id="2817" r:id="rId14"/>
    <p:sldId id="1672" r:id="rId15"/>
    <p:sldId id="2617" r:id="rId16"/>
    <p:sldId id="2391" r:id="rId17"/>
    <p:sldId id="2400" r:id="rId18"/>
    <p:sldId id="2295" r:id="rId19"/>
    <p:sldId id="1681" r:id="rId20"/>
    <p:sldId id="2401" r:id="rId21"/>
    <p:sldId id="2402" r:id="rId22"/>
    <p:sldId id="2613" r:id="rId23"/>
    <p:sldId id="2626" r:id="rId24"/>
    <p:sldId id="2619" r:id="rId25"/>
    <p:sldId id="2297" r:id="rId26"/>
    <p:sldId id="2385" r:id="rId27"/>
    <p:sldId id="2623" r:id="rId28"/>
    <p:sldId id="2622" r:id="rId29"/>
    <p:sldId id="2816" r:id="rId30"/>
    <p:sldId id="2344" r:id="rId31"/>
    <p:sldId id="2365" r:id="rId32"/>
    <p:sldId id="2366" r:id="rId33"/>
    <p:sldId id="2389" r:id="rId34"/>
    <p:sldId id="2630" r:id="rId35"/>
    <p:sldId id="2829" r:id="rId36"/>
    <p:sldId id="2808" r:id="rId37"/>
    <p:sldId id="2818" r:id="rId38"/>
    <p:sldId id="2198" r:id="rId39"/>
    <p:sldId id="2741" r:id="rId40"/>
    <p:sldId id="2199" r:id="rId41"/>
    <p:sldId id="2740" r:id="rId42"/>
    <p:sldId id="2288" r:id="rId43"/>
    <p:sldId id="2099" r:id="rId44"/>
    <p:sldId id="2769" r:id="rId45"/>
    <p:sldId id="2843" r:id="rId46"/>
    <p:sldId id="2844" r:id="rId47"/>
    <p:sldId id="2845" r:id="rId48"/>
    <p:sldId id="2847" r:id="rId49"/>
    <p:sldId id="2848" r:id="rId50"/>
    <p:sldId id="2849" r:id="rId51"/>
    <p:sldId id="2771" r:id="rId52"/>
    <p:sldId id="2136" r:id="rId53"/>
    <p:sldId id="2772" r:id="rId54"/>
    <p:sldId id="2850" r:id="rId55"/>
    <p:sldId id="2851" r:id="rId56"/>
    <p:sldId id="2852" r:id="rId57"/>
    <p:sldId id="2853" r:id="rId58"/>
    <p:sldId id="2854" r:id="rId59"/>
    <p:sldId id="2855" r:id="rId60"/>
    <p:sldId id="2777" r:id="rId61"/>
    <p:sldId id="2803" r:id="rId62"/>
    <p:sldId id="2804" r:id="rId63"/>
    <p:sldId id="2778" r:id="rId64"/>
    <p:sldId id="2809" r:id="rId65"/>
    <p:sldId id="2084" r:id="rId66"/>
    <p:sldId id="2215" r:id="rId67"/>
    <p:sldId id="2830" r:id="rId68"/>
    <p:sldId id="2824" r:id="rId69"/>
    <p:sldId id="2759" r:id="rId70"/>
    <p:sldId id="2826" r:id="rId71"/>
    <p:sldId id="2720" r:id="rId72"/>
    <p:sldId id="2831" r:id="rId73"/>
    <p:sldId id="2832" r:id="rId74"/>
    <p:sldId id="2781" r:id="rId75"/>
    <p:sldId id="2785" r:id="rId76"/>
    <p:sldId id="2799" r:id="rId77"/>
    <p:sldId id="2642" r:id="rId78"/>
    <p:sldId id="2628" r:id="rId79"/>
    <p:sldId id="2784" r:id="rId80"/>
    <p:sldId id="2747" r:id="rId81"/>
    <p:sldId id="2745" r:id="rId82"/>
    <p:sldId id="2738" r:id="rId83"/>
    <p:sldId id="2763" r:id="rId84"/>
    <p:sldId id="2746" r:id="rId85"/>
    <p:sldId id="2739" r:id="rId86"/>
    <p:sldId id="2749" r:id="rId87"/>
    <p:sldId id="2733" r:id="rId88"/>
    <p:sldId id="2786" r:id="rId89"/>
    <p:sldId id="2822" r:id="rId90"/>
    <p:sldId id="2823" r:id="rId91"/>
    <p:sldId id="2764" r:id="rId92"/>
    <p:sldId id="2842" r:id="rId93"/>
    <p:sldId id="2135" r:id="rId94"/>
    <p:sldId id="2086" r:id="rId95"/>
    <p:sldId id="2833" r:id="rId96"/>
    <p:sldId id="2814" r:id="rId97"/>
    <p:sldId id="2815" r:id="rId98"/>
    <p:sldId id="281" r:id="rId99"/>
    <p:sldId id="2801" r:id="rId100"/>
    <p:sldId id="2802" r:id="rId101"/>
    <p:sldId id="2806" r:id="rId102"/>
    <p:sldId id="2810" r:id="rId103"/>
    <p:sldId id="2834" r:id="rId104"/>
    <p:sldId id="280" r:id="rId105"/>
    <p:sldId id="2805" r:id="rId106"/>
    <p:sldId id="2807" r:id="rId107"/>
    <p:sldId id="2835" r:id="rId108"/>
    <p:sldId id="2856" r:id="rId109"/>
    <p:sldId id="2836" r:id="rId110"/>
    <p:sldId id="2857" r:id="rId111"/>
    <p:sldId id="2858" r:id="rId112"/>
    <p:sldId id="2859" r:id="rId113"/>
    <p:sldId id="2860" r:id="rId114"/>
    <p:sldId id="2861" r:id="rId115"/>
    <p:sldId id="2812" r:id="rId116"/>
    <p:sldId id="2813" r:id="rId117"/>
    <p:sldId id="2837" r:id="rId118"/>
    <p:sldId id="2606" r:id="rId119"/>
    <p:sldId id="2620" r:id="rId120"/>
    <p:sldId id="2838" r:id="rId121"/>
    <p:sldId id="2735" r:id="rId122"/>
    <p:sldId id="2621" r:id="rId123"/>
    <p:sldId id="2839" r:id="rId124"/>
    <p:sldId id="2737" r:id="rId125"/>
    <p:sldId id="2736" r:id="rId126"/>
    <p:sldId id="2840" r:id="rId127"/>
    <p:sldId id="2841" r:id="rId128"/>
    <p:sldId id="2171" r:id="rId129"/>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181A37F-7328-4AC2-9370-70313EEA6AB2}">
          <p14:sldIdLst>
            <p14:sldId id="2081"/>
          </p14:sldIdLst>
        </p14:section>
        <p14:section name="Introduction" id="{DE88DBD1-4F27-4020-9226-926362077E1B}">
          <p14:sldIdLst>
            <p14:sldId id="2083"/>
            <p14:sldId id="2082"/>
            <p14:sldId id="2283"/>
            <p14:sldId id="2284"/>
            <p14:sldId id="2282"/>
          </p14:sldIdLst>
        </p14:section>
        <p14:section name="MCO" id="{DCCFA6E8-0232-4EF9-B0DC-DD3F025EAB49}">
          <p14:sldIdLst>
            <p14:sldId id="2087"/>
            <p14:sldId id="2152"/>
            <p14:sldId id="2109"/>
            <p14:sldId id="2817"/>
            <p14:sldId id="1672"/>
            <p14:sldId id="2617"/>
            <p14:sldId id="2391"/>
            <p14:sldId id="2400"/>
            <p14:sldId id="2295"/>
            <p14:sldId id="1681"/>
            <p14:sldId id="2401"/>
            <p14:sldId id="2402"/>
            <p14:sldId id="2613"/>
            <p14:sldId id="2626"/>
            <p14:sldId id="2619"/>
            <p14:sldId id="2297"/>
            <p14:sldId id="2385"/>
            <p14:sldId id="2623"/>
            <p14:sldId id="2622"/>
            <p14:sldId id="2816"/>
            <p14:sldId id="2344"/>
            <p14:sldId id="2365"/>
            <p14:sldId id="2366"/>
            <p14:sldId id="2389"/>
            <p14:sldId id="2630"/>
            <p14:sldId id="2829"/>
            <p14:sldId id="2808"/>
            <p14:sldId id="2818"/>
            <p14:sldId id="2198"/>
            <p14:sldId id="2741"/>
            <p14:sldId id="2199"/>
            <p14:sldId id="2740"/>
            <p14:sldId id="2288"/>
            <p14:sldId id="2099"/>
            <p14:sldId id="2769"/>
            <p14:sldId id="2843"/>
            <p14:sldId id="2844"/>
            <p14:sldId id="2845"/>
            <p14:sldId id="2847"/>
            <p14:sldId id="2848"/>
            <p14:sldId id="2849"/>
            <p14:sldId id="2771"/>
            <p14:sldId id="2136"/>
            <p14:sldId id="2772"/>
            <p14:sldId id="2850"/>
            <p14:sldId id="2851"/>
            <p14:sldId id="2852"/>
            <p14:sldId id="2853"/>
            <p14:sldId id="2854"/>
            <p14:sldId id="2855"/>
            <p14:sldId id="2777"/>
            <p14:sldId id="2803"/>
            <p14:sldId id="2804"/>
            <p14:sldId id="2778"/>
            <p14:sldId id="2809"/>
          </p14:sldIdLst>
        </p14:section>
        <p14:section name="SSR" id="{4607EC87-4B38-4DC3-A31C-0E6B62186418}">
          <p14:sldIdLst>
            <p14:sldId id="2084"/>
            <p14:sldId id="2215"/>
            <p14:sldId id="2830"/>
            <p14:sldId id="2824"/>
            <p14:sldId id="2759"/>
            <p14:sldId id="2826"/>
            <p14:sldId id="2720"/>
            <p14:sldId id="2831"/>
            <p14:sldId id="2832"/>
            <p14:sldId id="2781"/>
            <p14:sldId id="2785"/>
            <p14:sldId id="2799"/>
            <p14:sldId id="2642"/>
            <p14:sldId id="2628"/>
            <p14:sldId id="2784"/>
            <p14:sldId id="2747"/>
            <p14:sldId id="2745"/>
            <p14:sldId id="2738"/>
            <p14:sldId id="2763"/>
            <p14:sldId id="2746"/>
            <p14:sldId id="2739"/>
            <p14:sldId id="2749"/>
            <p14:sldId id="2733"/>
            <p14:sldId id="2786"/>
            <p14:sldId id="2822"/>
            <p14:sldId id="2823"/>
            <p14:sldId id="2764"/>
            <p14:sldId id="2842"/>
          </p14:sldIdLst>
        </p14:section>
        <p14:section name="Pause" id="{74993CBA-E4A8-4597-A53B-0E2BDE5D22F7}">
          <p14:sldIdLst>
            <p14:sldId id="2135"/>
          </p14:sldIdLst>
        </p14:section>
        <p14:section name="Nomenclatures" id="{6F606090-FCD5-49D4-9140-2C184ABEA3B4}">
          <p14:sldIdLst>
            <p14:sldId id="2086"/>
            <p14:sldId id="2833"/>
            <p14:sldId id="2814"/>
            <p14:sldId id="2815"/>
            <p14:sldId id="281"/>
            <p14:sldId id="2801"/>
            <p14:sldId id="2802"/>
            <p14:sldId id="2806"/>
            <p14:sldId id="2810"/>
            <p14:sldId id="2834"/>
            <p14:sldId id="280"/>
            <p14:sldId id="2805"/>
            <p14:sldId id="2807"/>
            <p14:sldId id="2835"/>
            <p14:sldId id="2856"/>
          </p14:sldIdLst>
        </p14:section>
        <p14:section name="Article 51" id="{539EF3AB-8B04-4559-BBF0-889EC5319DC2}">
          <p14:sldIdLst>
            <p14:sldId id="2836"/>
            <p14:sldId id="2857"/>
            <p14:sldId id="2858"/>
            <p14:sldId id="2859"/>
            <p14:sldId id="2860"/>
            <p14:sldId id="2861"/>
            <p14:sldId id="2812"/>
            <p14:sldId id="2813"/>
          </p14:sldIdLst>
        </p14:section>
        <p14:section name="Druides" id="{9A69B6E5-FF04-4C3B-BB2B-32A471716152}">
          <p14:sldIdLst>
            <p14:sldId id="2837"/>
            <p14:sldId id="2606"/>
            <p14:sldId id="2620"/>
            <p14:sldId id="2838"/>
            <p14:sldId id="2735"/>
            <p14:sldId id="2621"/>
            <p14:sldId id="2839"/>
            <p14:sldId id="2737"/>
            <p14:sldId id="2736"/>
            <p14:sldId id="2840"/>
            <p14:sldId id="2841"/>
          </p14:sldIdLst>
        </p14:section>
        <p14:section name="Fin" id="{8472AD3F-46B7-46F6-A156-9D3495CE5D6B}">
          <p14:sldIdLst>
            <p14:sldId id="21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GUEANT" initials="SG" lastIdx="11" clrIdx="0">
    <p:extLst>
      <p:ext uri="{19B8F6BF-5375-455C-9EA6-DF929625EA0E}">
        <p15:presenceInfo xmlns:p15="http://schemas.microsoft.com/office/powerpoint/2012/main" userId="S-1-5-21-1482476501-308236825-725345543-16422" providerId="AD"/>
      </p:ext>
    </p:extLst>
  </p:cmAuthor>
  <p:cmAuthor id="2" name="Baptiste PLUVINAGE" initials="BP" lastIdx="1" clrIdx="1">
    <p:extLst>
      <p:ext uri="{19B8F6BF-5375-455C-9EA6-DF929625EA0E}">
        <p15:presenceInfo xmlns:p15="http://schemas.microsoft.com/office/powerpoint/2012/main" userId="S-1-5-21-1482476501-308236825-725345543-16491" providerId="AD"/>
      </p:ext>
    </p:extLst>
  </p:cmAuthor>
  <p:cmAuthor id="3" name="Yasmine MOKADDEM" initials="YM" lastIdx="5" clrIdx="2">
    <p:extLst>
      <p:ext uri="{19B8F6BF-5375-455C-9EA6-DF929625EA0E}">
        <p15:presenceInfo xmlns:p15="http://schemas.microsoft.com/office/powerpoint/2012/main" userId="S-1-5-21-1482476501-308236825-725345543-129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95CB"/>
    <a:srgbClr val="969696"/>
    <a:srgbClr val="00B050"/>
    <a:srgbClr val="84DEFF"/>
    <a:srgbClr val="FFFFCC"/>
    <a:srgbClr val="4E455D"/>
    <a:srgbClr val="FFEFDD"/>
    <a:srgbClr val="FFB3B3"/>
    <a:srgbClr val="DDD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9" autoAdjust="0"/>
    <p:restoredTop sz="79876" autoAdjust="0"/>
  </p:normalViewPr>
  <p:slideViewPr>
    <p:cSldViewPr>
      <p:cViewPr varScale="1">
        <p:scale>
          <a:sx n="43" d="100"/>
          <a:sy n="43" d="100"/>
        </p:scale>
        <p:origin x="1447"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12202"/>
    </p:cViewPr>
  </p:sorterViewPr>
  <p:notesViewPr>
    <p:cSldViewPr>
      <p:cViewPr varScale="1">
        <p:scale>
          <a:sx n="82" d="100"/>
          <a:sy n="82" d="100"/>
        </p:scale>
        <p:origin x="3264"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notesMaster" Target="notesMasters/notesMaster1.xml"/><Relationship Id="rId135"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handoutMaster" Target="handoutMasters/handoutMaster1.xml"/><Relationship Id="rId136"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commentAuthors" Target="commen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lyon-prive\prive\CIMMF\PIM\Projets%20PIM\mrc\donn&#233;es%202020\MRC_Pat_2019_20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'Par catégorie d''ES'!$G$3</c:f>
              <c:strCache>
                <c:ptCount val="1"/>
                <c:pt idx="0">
                  <c:v>Nombre de patients 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 catégorie d''ES'!$F$4:$F$9</c:f>
              <c:strCache>
                <c:ptCount val="6"/>
                <c:pt idx="0">
                  <c:v>CH (95)</c:v>
                </c:pt>
                <c:pt idx="1">
                  <c:v>CHU (32)</c:v>
                </c:pt>
                <c:pt idx="2">
                  <c:v>Prive (74)</c:v>
                </c:pt>
                <c:pt idx="3">
                  <c:v>Prive non lucratif (19)</c:v>
                </c:pt>
                <c:pt idx="4">
                  <c:v>PSPH/EBNL (10)</c:v>
                </c:pt>
                <c:pt idx="5">
                  <c:v>Total général</c:v>
                </c:pt>
              </c:strCache>
            </c:strRef>
          </c:cat>
          <c:val>
            <c:numRef>
              <c:f>'Par catégorie d''ES'!$G$4:$G$9</c:f>
              <c:numCache>
                <c:formatCode>General</c:formatCode>
                <c:ptCount val="6"/>
                <c:pt idx="0">
                  <c:v>12225</c:v>
                </c:pt>
                <c:pt idx="1">
                  <c:v>11347</c:v>
                </c:pt>
                <c:pt idx="2">
                  <c:v>8205</c:v>
                </c:pt>
                <c:pt idx="3">
                  <c:v>4533</c:v>
                </c:pt>
                <c:pt idx="4">
                  <c:v>2584</c:v>
                </c:pt>
                <c:pt idx="5">
                  <c:v>38894</c:v>
                </c:pt>
              </c:numCache>
            </c:numRef>
          </c:val>
          <c:extLst>
            <c:ext xmlns:c16="http://schemas.microsoft.com/office/drawing/2014/chart" uri="{C3380CC4-5D6E-409C-BE32-E72D297353CC}">
              <c16:uniqueId val="{00000000-C3C1-406D-A198-BDE2B04AC1CF}"/>
            </c:ext>
          </c:extLst>
        </c:ser>
        <c:ser>
          <c:idx val="1"/>
          <c:order val="1"/>
          <c:tx>
            <c:strRef>
              <c:f>'Par catégorie d''ES'!$H$3</c:f>
              <c:strCache>
                <c:ptCount val="1"/>
                <c:pt idx="0">
                  <c:v>Nombre de patients 2020</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 catégorie d''ES'!$F$4:$F$9</c:f>
              <c:strCache>
                <c:ptCount val="6"/>
                <c:pt idx="0">
                  <c:v>CH (95)</c:v>
                </c:pt>
                <c:pt idx="1">
                  <c:v>CHU (32)</c:v>
                </c:pt>
                <c:pt idx="2">
                  <c:v>Prive (74)</c:v>
                </c:pt>
                <c:pt idx="3">
                  <c:v>Prive non lucratif (19)</c:v>
                </c:pt>
                <c:pt idx="4">
                  <c:v>PSPH/EBNL (10)</c:v>
                </c:pt>
                <c:pt idx="5">
                  <c:v>Total général</c:v>
                </c:pt>
              </c:strCache>
            </c:strRef>
          </c:cat>
          <c:val>
            <c:numRef>
              <c:f>'Par catégorie d''ES'!$H$4:$H$9</c:f>
              <c:numCache>
                <c:formatCode>General</c:formatCode>
                <c:ptCount val="6"/>
                <c:pt idx="0">
                  <c:v>24297</c:v>
                </c:pt>
                <c:pt idx="1">
                  <c:v>21721</c:v>
                </c:pt>
                <c:pt idx="2">
                  <c:v>17249</c:v>
                </c:pt>
                <c:pt idx="3">
                  <c:v>6864</c:v>
                </c:pt>
                <c:pt idx="4">
                  <c:v>3156</c:v>
                </c:pt>
                <c:pt idx="5">
                  <c:v>73287</c:v>
                </c:pt>
              </c:numCache>
            </c:numRef>
          </c:val>
          <c:extLst>
            <c:ext xmlns:c16="http://schemas.microsoft.com/office/drawing/2014/chart" uri="{C3380CC4-5D6E-409C-BE32-E72D297353CC}">
              <c16:uniqueId val="{00000001-C3C1-406D-A198-BDE2B04AC1CF}"/>
            </c:ext>
          </c:extLst>
        </c:ser>
        <c:dLbls>
          <c:showLegendKey val="0"/>
          <c:showVal val="0"/>
          <c:showCatName val="0"/>
          <c:showSerName val="0"/>
          <c:showPercent val="0"/>
          <c:showBubbleSize val="0"/>
        </c:dLbls>
        <c:gapWidth val="219"/>
        <c:overlap val="-27"/>
        <c:axId val="950031903"/>
        <c:axId val="1293949183"/>
      </c:barChart>
      <c:catAx>
        <c:axId val="950031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293949183"/>
        <c:crosses val="autoZero"/>
        <c:auto val="1"/>
        <c:lblAlgn val="ctr"/>
        <c:lblOffset val="100"/>
        <c:noMultiLvlLbl val="0"/>
      </c:catAx>
      <c:valAx>
        <c:axId val="12939491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950031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1" Type="http://schemas.openxmlformats.org/officeDocument/2006/relationships/hyperlink" Target="https://solidarites-sante.gouv.fr/actualites/presse/dossiers-de-presse/article/evolution-de-la-prise-en-charge-des-tests-de-depistage-du-covid-a-partir-du-15#:~:text=la%20personne%20humaine-,%C3%89volution%20de%20la%20prise%20en%20charge%20des%20tests%20de%20d%C3%A9pistage,partir%20du%2015%20octobre%202021&amp;text=Comme%20annonc%C3%A9%20par%20le%20pr%C3%A9sident,oeuvre%20le%2015%20octobre%202021."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solidarites-sante.gouv.fr/actualites/presse/dossiers-de-presse/article/evolution-de-la-prise-en-charge-des-tests-de-depistage-du-covid-a-partir-du-15#:~:text=la%20personne%20humaine-,%C3%89volution%20de%20la%20prise%20en%20charge%20des%20tests%20de%20d%C3%A9pistage,partir%20du%2015%20octobre%202021&amp;text=Comme%20annonc%C3%A9%20par%20le%20pr%C3%A9sident,oeuvre%20le%2015%20octobre%202021."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A5C3D-EB75-4CB1-8333-57735242C148}" type="doc">
      <dgm:prSet loTypeId="urn:microsoft.com/office/officeart/2005/8/layout/chevron2" loCatId="list" qsTypeId="urn:microsoft.com/office/officeart/2005/8/quickstyle/simple1" qsCatId="simple" csTypeId="urn:microsoft.com/office/officeart/2005/8/colors/accent3_1" csCatId="accent3" phldr="1"/>
      <dgm:spPr/>
      <dgm:t>
        <a:bodyPr/>
        <a:lstStyle/>
        <a:p>
          <a:endParaRPr lang="fr-FR"/>
        </a:p>
      </dgm:t>
    </dgm:pt>
    <dgm:pt modelId="{07F016F3-DC7C-4240-9BD8-8BBC7F02307C}">
      <dgm:prSet phldrT="[Texte]" custT="1"/>
      <dgm:spPr/>
      <dgm:t>
        <a:bodyPr/>
        <a:lstStyle/>
        <a:p>
          <a:r>
            <a:rPr lang="fr-FR" sz="1400" dirty="0"/>
            <a:t>Code spécifique ?</a:t>
          </a:r>
        </a:p>
      </dgm:t>
    </dgm:pt>
    <dgm:pt modelId="{89EA14EA-0774-4972-B664-F2CF8C784F6F}" type="parTrans" cxnId="{AE9927B1-E6B7-4487-AAB3-D56C2CE9F95F}">
      <dgm:prSet/>
      <dgm:spPr/>
      <dgm:t>
        <a:bodyPr/>
        <a:lstStyle/>
        <a:p>
          <a:endParaRPr lang="fr-FR" sz="2400"/>
        </a:p>
      </dgm:t>
    </dgm:pt>
    <dgm:pt modelId="{54438AE5-8768-41CD-AD9E-82C344089114}" type="sibTrans" cxnId="{AE9927B1-E6B7-4487-AAB3-D56C2CE9F95F}">
      <dgm:prSet/>
      <dgm:spPr/>
      <dgm:t>
        <a:bodyPr/>
        <a:lstStyle/>
        <a:p>
          <a:endParaRPr lang="fr-FR" sz="2400"/>
        </a:p>
      </dgm:t>
    </dgm:pt>
    <dgm:pt modelId="{305FE1DC-BD05-4748-8D7B-A1DF0B3EC8E6}">
      <dgm:prSet phldrT="[Texte]" custT="1"/>
      <dgm:spPr/>
      <dgm:t>
        <a:bodyPr/>
        <a:lstStyle/>
        <a:p>
          <a:r>
            <a:rPr lang="fr-FR" sz="1600" dirty="0"/>
            <a:t>Pas de code CIM-10 </a:t>
          </a:r>
        </a:p>
      </dgm:t>
    </dgm:pt>
    <dgm:pt modelId="{DB74291E-8342-4901-BCBA-B9D64674E75C}" type="parTrans" cxnId="{9E9C9270-2CC3-4426-B43E-DBDBE254BDAD}">
      <dgm:prSet/>
      <dgm:spPr/>
      <dgm:t>
        <a:bodyPr/>
        <a:lstStyle/>
        <a:p>
          <a:endParaRPr lang="fr-FR" sz="2400"/>
        </a:p>
      </dgm:t>
    </dgm:pt>
    <dgm:pt modelId="{E6118ED2-3F3D-4D3D-904A-369C8B294836}" type="sibTrans" cxnId="{9E9C9270-2CC3-4426-B43E-DBDBE254BDAD}">
      <dgm:prSet/>
      <dgm:spPr/>
      <dgm:t>
        <a:bodyPr/>
        <a:lstStyle/>
        <a:p>
          <a:endParaRPr lang="fr-FR" sz="2400"/>
        </a:p>
      </dgm:t>
    </dgm:pt>
    <dgm:pt modelId="{E12F7615-A358-457A-AFB4-015CDCB1D29B}">
      <dgm:prSet phldrT="[Texte]" custT="1"/>
      <dgm:spPr/>
      <dgm:t>
        <a:bodyPr/>
        <a:lstStyle/>
        <a:p>
          <a:r>
            <a:rPr lang="fr-FR" sz="1600" dirty="0"/>
            <a:t>Pas de code spécifique proposé par l’OMS</a:t>
          </a:r>
        </a:p>
      </dgm:t>
    </dgm:pt>
    <dgm:pt modelId="{42816B5C-A6E4-4596-9FD3-2AB776610B52}" type="parTrans" cxnId="{B2896C3C-9C8D-460C-9FB8-45A85F025276}">
      <dgm:prSet/>
      <dgm:spPr/>
      <dgm:t>
        <a:bodyPr/>
        <a:lstStyle/>
        <a:p>
          <a:endParaRPr lang="fr-FR" sz="2400"/>
        </a:p>
      </dgm:t>
    </dgm:pt>
    <dgm:pt modelId="{54A116D3-C025-4178-AC8B-191156C4BAF6}" type="sibTrans" cxnId="{B2896C3C-9C8D-460C-9FB8-45A85F025276}">
      <dgm:prSet/>
      <dgm:spPr/>
      <dgm:t>
        <a:bodyPr/>
        <a:lstStyle/>
        <a:p>
          <a:endParaRPr lang="fr-FR" sz="2400"/>
        </a:p>
      </dgm:t>
    </dgm:pt>
    <dgm:pt modelId="{610724FB-BBB3-413B-84E9-980B45A89591}">
      <dgm:prSet phldrT="[Texte]" custT="1"/>
      <dgm:spPr/>
      <dgm:t>
        <a:bodyPr/>
        <a:lstStyle/>
        <a:p>
          <a:r>
            <a:rPr lang="fr-FR" sz="1400" dirty="0" err="1"/>
            <a:t>Recom</a:t>
          </a:r>
          <a:r>
            <a:rPr lang="fr-FR" sz="1400" dirty="0"/>
            <a:t>-</a:t>
          </a:r>
        </a:p>
        <a:p>
          <a:r>
            <a:rPr lang="fr-FR" sz="1400" dirty="0" err="1"/>
            <a:t>mandation</a:t>
          </a:r>
          <a:endParaRPr lang="fr-FR" sz="1400" dirty="0"/>
        </a:p>
      </dgm:t>
    </dgm:pt>
    <dgm:pt modelId="{F1CC3FA3-231A-49AB-8DFB-AAC42848548E}" type="parTrans" cxnId="{74BCA265-7DE0-4130-BD1E-079F428D30B2}">
      <dgm:prSet/>
      <dgm:spPr/>
      <dgm:t>
        <a:bodyPr/>
        <a:lstStyle/>
        <a:p>
          <a:endParaRPr lang="fr-FR" sz="2400"/>
        </a:p>
      </dgm:t>
    </dgm:pt>
    <dgm:pt modelId="{B6B4A862-AA69-467B-B47F-E0E3247F066B}" type="sibTrans" cxnId="{74BCA265-7DE0-4130-BD1E-079F428D30B2}">
      <dgm:prSet/>
      <dgm:spPr/>
      <dgm:t>
        <a:bodyPr/>
        <a:lstStyle/>
        <a:p>
          <a:endParaRPr lang="fr-FR" sz="2400"/>
        </a:p>
      </dgm:t>
    </dgm:pt>
    <dgm:pt modelId="{FB67C2BA-6621-4EEA-AEEA-6111EA92E285}">
      <dgm:prSet phldrT="[Texte]" custT="1"/>
      <dgm:spPr/>
      <dgm:t>
        <a:bodyPr/>
        <a:lstStyle/>
        <a:p>
          <a:r>
            <a:rPr lang="fr-FR" sz="1600" i="1" dirty="0"/>
            <a:t>U90.9 Résistances à un traitement, autres et sans précision</a:t>
          </a:r>
          <a:r>
            <a:rPr lang="fr-FR" sz="1600" dirty="0"/>
            <a:t> </a:t>
          </a:r>
        </a:p>
      </dgm:t>
    </dgm:pt>
    <dgm:pt modelId="{2E30B468-F519-4F58-A060-91EE693B5450}" type="parTrans" cxnId="{17A072B5-DAD4-4874-984A-6EC776848EAE}">
      <dgm:prSet/>
      <dgm:spPr/>
      <dgm:t>
        <a:bodyPr/>
        <a:lstStyle/>
        <a:p>
          <a:endParaRPr lang="fr-FR" sz="2400"/>
        </a:p>
      </dgm:t>
    </dgm:pt>
    <dgm:pt modelId="{0EB7C463-6D64-4F0B-B39A-CADD04401A0C}" type="sibTrans" cxnId="{17A072B5-DAD4-4874-984A-6EC776848EAE}">
      <dgm:prSet/>
      <dgm:spPr/>
      <dgm:t>
        <a:bodyPr/>
        <a:lstStyle/>
        <a:p>
          <a:endParaRPr lang="fr-FR" sz="2400"/>
        </a:p>
      </dgm:t>
    </dgm:pt>
    <dgm:pt modelId="{039C5D25-D749-402F-9047-4F0988D3FCA9}">
      <dgm:prSet phldrT="[Texte]" custT="1"/>
      <dgm:spPr/>
      <dgm:t>
        <a:bodyPr/>
        <a:lstStyle/>
        <a:p>
          <a:r>
            <a:rPr lang="fr-FR" sz="1600" dirty="0"/>
            <a:t>Code CIM-10 usage PMSI</a:t>
          </a:r>
        </a:p>
      </dgm:t>
    </dgm:pt>
    <dgm:pt modelId="{8E924D31-1D6F-462F-87D3-6591179C0F5A}" type="parTrans" cxnId="{AF654285-5C1A-4C6D-8870-10965B22E5A9}">
      <dgm:prSet/>
      <dgm:spPr/>
      <dgm:t>
        <a:bodyPr/>
        <a:lstStyle/>
        <a:p>
          <a:endParaRPr lang="fr-FR" sz="2400"/>
        </a:p>
      </dgm:t>
    </dgm:pt>
    <dgm:pt modelId="{8D4942F0-575A-4E83-B359-2B9886B03B5B}" type="sibTrans" cxnId="{AF654285-5C1A-4C6D-8870-10965B22E5A9}">
      <dgm:prSet/>
      <dgm:spPr/>
      <dgm:t>
        <a:bodyPr/>
        <a:lstStyle/>
        <a:p>
          <a:endParaRPr lang="fr-FR" sz="2400"/>
        </a:p>
      </dgm:t>
    </dgm:pt>
    <dgm:pt modelId="{06F31E7B-A56C-42C6-A119-E0D438587B46}">
      <dgm:prSet phldrT="[Texte]" custT="1"/>
      <dgm:spPr/>
      <dgm:t>
        <a:bodyPr/>
        <a:lstStyle/>
        <a:p>
          <a:r>
            <a:rPr lang="fr-FR" sz="1400" dirty="0"/>
            <a:t>Utilisation</a:t>
          </a:r>
        </a:p>
      </dgm:t>
    </dgm:pt>
    <dgm:pt modelId="{70354596-F204-4EE5-92F7-B0E4785BF216}" type="parTrans" cxnId="{FD612A94-E215-462F-B3BF-391250353287}">
      <dgm:prSet/>
      <dgm:spPr/>
      <dgm:t>
        <a:bodyPr/>
        <a:lstStyle/>
        <a:p>
          <a:endParaRPr lang="fr-FR" sz="2400"/>
        </a:p>
      </dgm:t>
    </dgm:pt>
    <dgm:pt modelId="{2E7236FE-13C9-4FC8-A9BD-B5152C64900C}" type="sibTrans" cxnId="{FD612A94-E215-462F-B3BF-391250353287}">
      <dgm:prSet/>
      <dgm:spPr/>
      <dgm:t>
        <a:bodyPr/>
        <a:lstStyle/>
        <a:p>
          <a:endParaRPr lang="fr-FR" sz="2400"/>
        </a:p>
      </dgm:t>
    </dgm:pt>
    <dgm:pt modelId="{24A61859-05F0-48B3-9AC4-AF87A98CC760}">
      <dgm:prSet phldrT="[Texte]" custT="1"/>
      <dgm:spPr/>
      <dgm:t>
        <a:bodyPr/>
        <a:lstStyle/>
        <a:p>
          <a:endParaRPr lang="fr-FR" sz="1600" i="1" dirty="0"/>
        </a:p>
      </dgm:t>
    </dgm:pt>
    <dgm:pt modelId="{EE2D33E3-4115-4B3F-AA53-B3367FF9EBDC}" type="parTrans" cxnId="{04C0D2CD-577F-4323-B376-BB02FEC055DB}">
      <dgm:prSet/>
      <dgm:spPr/>
      <dgm:t>
        <a:bodyPr/>
        <a:lstStyle/>
        <a:p>
          <a:endParaRPr lang="fr-FR" sz="2400"/>
        </a:p>
      </dgm:t>
    </dgm:pt>
    <dgm:pt modelId="{11601B5B-CDAB-4587-B7C3-3F026F423FB6}" type="sibTrans" cxnId="{04C0D2CD-577F-4323-B376-BB02FEC055DB}">
      <dgm:prSet/>
      <dgm:spPr/>
      <dgm:t>
        <a:bodyPr/>
        <a:lstStyle/>
        <a:p>
          <a:endParaRPr lang="fr-FR" sz="2400"/>
        </a:p>
      </dgm:t>
    </dgm:pt>
    <dgm:pt modelId="{886995FB-ECBE-4B24-859D-88BF62E033F4}">
      <dgm:prSet phldrT="[Texte]" custT="1"/>
      <dgm:spPr/>
      <dgm:t>
        <a:bodyPr/>
        <a:lstStyle/>
        <a:p>
          <a:r>
            <a:rPr lang="fr-FR" sz="1600" dirty="0"/>
            <a:t>Accessible au codage dès maintenant</a:t>
          </a:r>
        </a:p>
      </dgm:t>
    </dgm:pt>
    <dgm:pt modelId="{55DA1B58-47D1-46C9-94A2-A4A51CDC11D7}" type="parTrans" cxnId="{989DDCEB-25E9-481B-8F86-508F5FD2AD26}">
      <dgm:prSet/>
      <dgm:spPr/>
      <dgm:t>
        <a:bodyPr/>
        <a:lstStyle/>
        <a:p>
          <a:endParaRPr lang="fr-FR" sz="2400"/>
        </a:p>
      </dgm:t>
    </dgm:pt>
    <dgm:pt modelId="{DA91688B-C413-4702-90C0-B3C29E4D3B0B}" type="sibTrans" cxnId="{989DDCEB-25E9-481B-8F86-508F5FD2AD26}">
      <dgm:prSet/>
      <dgm:spPr/>
      <dgm:t>
        <a:bodyPr/>
        <a:lstStyle/>
        <a:p>
          <a:endParaRPr lang="fr-FR" sz="2400"/>
        </a:p>
      </dgm:t>
    </dgm:pt>
    <dgm:pt modelId="{5EBD1EA6-3720-4155-9BFC-F368F9BF4815}">
      <dgm:prSet phldrT="[Texte]" custT="1"/>
      <dgm:spPr/>
      <dgm:t>
        <a:bodyPr/>
        <a:lstStyle/>
        <a:p>
          <a:r>
            <a:rPr lang="fr-FR" sz="1600" dirty="0"/>
            <a:t>Mise à jour du fascicule de codage COVID</a:t>
          </a:r>
        </a:p>
      </dgm:t>
    </dgm:pt>
    <dgm:pt modelId="{CD0B7D8F-328C-44FF-AB95-2E24BDC69C08}" type="parTrans" cxnId="{5E4A50F3-5D5C-41CF-9EDC-092EFB648059}">
      <dgm:prSet/>
      <dgm:spPr/>
      <dgm:t>
        <a:bodyPr/>
        <a:lstStyle/>
        <a:p>
          <a:endParaRPr lang="fr-FR" sz="2400"/>
        </a:p>
      </dgm:t>
    </dgm:pt>
    <dgm:pt modelId="{4785B959-DF16-4647-8875-03ABC36BBAD6}" type="sibTrans" cxnId="{5E4A50F3-5D5C-41CF-9EDC-092EFB648059}">
      <dgm:prSet/>
      <dgm:spPr/>
      <dgm:t>
        <a:bodyPr/>
        <a:lstStyle/>
        <a:p>
          <a:endParaRPr lang="fr-FR" sz="2400"/>
        </a:p>
      </dgm:t>
    </dgm:pt>
    <dgm:pt modelId="{EAAC4455-13EB-4652-A5CE-E3825800316B}">
      <dgm:prSet phldrT="[Texte]" custT="1"/>
      <dgm:spPr/>
      <dgm:t>
        <a:bodyPr/>
        <a:lstStyle/>
        <a:p>
          <a:r>
            <a:rPr lang="fr-FR" sz="1600" dirty="0"/>
            <a:t>DP = COVID, DA U90.9, échec vaccinal défini par le médecin du patient</a:t>
          </a:r>
        </a:p>
      </dgm:t>
    </dgm:pt>
    <dgm:pt modelId="{9F866C54-3D1B-471E-B969-BAB229722E6E}" type="parTrans" cxnId="{5EE377DF-FF39-467B-8D32-39D0FE00F680}">
      <dgm:prSet/>
      <dgm:spPr/>
      <dgm:t>
        <a:bodyPr/>
        <a:lstStyle/>
        <a:p>
          <a:endParaRPr lang="fr-FR"/>
        </a:p>
      </dgm:t>
    </dgm:pt>
    <dgm:pt modelId="{B7D234F5-59EE-44E3-95DD-FE8ACBF0AF2F}" type="sibTrans" cxnId="{5EE377DF-FF39-467B-8D32-39D0FE00F680}">
      <dgm:prSet/>
      <dgm:spPr/>
      <dgm:t>
        <a:bodyPr/>
        <a:lstStyle/>
        <a:p>
          <a:endParaRPr lang="fr-FR"/>
        </a:p>
      </dgm:t>
    </dgm:pt>
    <dgm:pt modelId="{AD04805C-7297-4679-9101-5C20B914DD63}">
      <dgm:prSet phldrT="[Texte]" custT="1"/>
      <dgm:spPr/>
      <dgm:t>
        <a:bodyPr/>
        <a:lstStyle/>
        <a:p>
          <a:r>
            <a:rPr lang="fr-FR" sz="1600" dirty="0"/>
            <a:t>Recommandation de coder les situations d’immunodépression le cas échéant</a:t>
          </a:r>
        </a:p>
      </dgm:t>
    </dgm:pt>
    <dgm:pt modelId="{E07052F2-1391-4B34-BEBF-E91369B553A5}" type="parTrans" cxnId="{15F4C938-BB47-4314-B19D-84AC3C8993ED}">
      <dgm:prSet/>
      <dgm:spPr/>
      <dgm:t>
        <a:bodyPr/>
        <a:lstStyle/>
        <a:p>
          <a:endParaRPr lang="fr-FR"/>
        </a:p>
      </dgm:t>
    </dgm:pt>
    <dgm:pt modelId="{F69AB7DA-8541-4A70-BCF5-16956DF267FF}" type="sibTrans" cxnId="{15F4C938-BB47-4314-B19D-84AC3C8993ED}">
      <dgm:prSet/>
      <dgm:spPr/>
      <dgm:t>
        <a:bodyPr/>
        <a:lstStyle/>
        <a:p>
          <a:endParaRPr lang="fr-FR"/>
        </a:p>
      </dgm:t>
    </dgm:pt>
    <dgm:pt modelId="{EA27D638-BFC0-431C-B541-D509CA95D08C}" type="pres">
      <dgm:prSet presAssocID="{1D8A5C3D-EB75-4CB1-8333-57735242C148}" presName="linearFlow" presStyleCnt="0">
        <dgm:presLayoutVars>
          <dgm:dir/>
          <dgm:animLvl val="lvl"/>
          <dgm:resizeHandles val="exact"/>
        </dgm:presLayoutVars>
      </dgm:prSet>
      <dgm:spPr/>
    </dgm:pt>
    <dgm:pt modelId="{587C8261-AA44-4DB7-BC10-1C633239159C}" type="pres">
      <dgm:prSet presAssocID="{07F016F3-DC7C-4240-9BD8-8BBC7F02307C}" presName="composite" presStyleCnt="0"/>
      <dgm:spPr/>
    </dgm:pt>
    <dgm:pt modelId="{377D6C14-F5A5-4CCF-A1EE-6FC50136811F}" type="pres">
      <dgm:prSet presAssocID="{07F016F3-DC7C-4240-9BD8-8BBC7F02307C}" presName="parentText" presStyleLbl="alignNode1" presStyleIdx="0" presStyleCnt="3">
        <dgm:presLayoutVars>
          <dgm:chMax val="1"/>
          <dgm:bulletEnabled val="1"/>
        </dgm:presLayoutVars>
      </dgm:prSet>
      <dgm:spPr/>
    </dgm:pt>
    <dgm:pt modelId="{C8B076C6-B344-4B07-B443-1763805473C2}" type="pres">
      <dgm:prSet presAssocID="{07F016F3-DC7C-4240-9BD8-8BBC7F02307C}" presName="descendantText" presStyleLbl="alignAcc1" presStyleIdx="0" presStyleCnt="3" custLinFactNeighborX="10661" custLinFactNeighborY="-60667">
        <dgm:presLayoutVars>
          <dgm:bulletEnabled val="1"/>
        </dgm:presLayoutVars>
      </dgm:prSet>
      <dgm:spPr/>
    </dgm:pt>
    <dgm:pt modelId="{5E73EB03-974D-44EE-B52F-92FBA9823255}" type="pres">
      <dgm:prSet presAssocID="{54438AE5-8768-41CD-AD9E-82C344089114}" presName="sp" presStyleCnt="0"/>
      <dgm:spPr/>
    </dgm:pt>
    <dgm:pt modelId="{CADB5DBF-18CB-499D-B794-E2E0B68FDE5A}" type="pres">
      <dgm:prSet presAssocID="{610724FB-BBB3-413B-84E9-980B45A89591}" presName="composite" presStyleCnt="0"/>
      <dgm:spPr/>
    </dgm:pt>
    <dgm:pt modelId="{2D47001A-22D2-4F7E-B2D1-CFB3976211FA}" type="pres">
      <dgm:prSet presAssocID="{610724FB-BBB3-413B-84E9-980B45A89591}" presName="parentText" presStyleLbl="alignNode1" presStyleIdx="1" presStyleCnt="3">
        <dgm:presLayoutVars>
          <dgm:chMax val="1"/>
          <dgm:bulletEnabled val="1"/>
        </dgm:presLayoutVars>
      </dgm:prSet>
      <dgm:spPr/>
    </dgm:pt>
    <dgm:pt modelId="{094DC84C-DDC0-45DE-9AAF-A0F352FE36CA}" type="pres">
      <dgm:prSet presAssocID="{610724FB-BBB3-413B-84E9-980B45A89591}" presName="descendantText" presStyleLbl="alignAcc1" presStyleIdx="1" presStyleCnt="3">
        <dgm:presLayoutVars>
          <dgm:bulletEnabled val="1"/>
        </dgm:presLayoutVars>
      </dgm:prSet>
      <dgm:spPr/>
    </dgm:pt>
    <dgm:pt modelId="{404D140C-F444-4340-8D37-BDEB290E2214}" type="pres">
      <dgm:prSet presAssocID="{B6B4A862-AA69-467B-B47F-E0E3247F066B}" presName="sp" presStyleCnt="0"/>
      <dgm:spPr/>
    </dgm:pt>
    <dgm:pt modelId="{8ED70D28-A0DA-439E-BF7A-0C95B3B758E9}" type="pres">
      <dgm:prSet presAssocID="{06F31E7B-A56C-42C6-A119-E0D438587B46}" presName="composite" presStyleCnt="0"/>
      <dgm:spPr/>
    </dgm:pt>
    <dgm:pt modelId="{2EE490C8-B2F5-44B3-900D-5DDE236D60D1}" type="pres">
      <dgm:prSet presAssocID="{06F31E7B-A56C-42C6-A119-E0D438587B46}" presName="parentText" presStyleLbl="alignNode1" presStyleIdx="2" presStyleCnt="3">
        <dgm:presLayoutVars>
          <dgm:chMax val="1"/>
          <dgm:bulletEnabled val="1"/>
        </dgm:presLayoutVars>
      </dgm:prSet>
      <dgm:spPr/>
    </dgm:pt>
    <dgm:pt modelId="{48AF8463-8B99-4B99-A898-73BE75F53E1F}" type="pres">
      <dgm:prSet presAssocID="{06F31E7B-A56C-42C6-A119-E0D438587B46}" presName="descendantText" presStyleLbl="alignAcc1" presStyleIdx="2" presStyleCnt="3">
        <dgm:presLayoutVars>
          <dgm:bulletEnabled val="1"/>
        </dgm:presLayoutVars>
      </dgm:prSet>
      <dgm:spPr/>
    </dgm:pt>
  </dgm:ptLst>
  <dgm:cxnLst>
    <dgm:cxn modelId="{57735E17-9D67-40E1-8971-85A368DBA916}" type="presOf" srcId="{305FE1DC-BD05-4748-8D7B-A1DF0B3EC8E6}" destId="{C8B076C6-B344-4B07-B443-1763805473C2}" srcOrd="0" destOrd="0" presId="urn:microsoft.com/office/officeart/2005/8/layout/chevron2"/>
    <dgm:cxn modelId="{4CBAB71D-A214-49C2-A074-648BDC6DE402}" type="presOf" srcId="{1D8A5C3D-EB75-4CB1-8333-57735242C148}" destId="{EA27D638-BFC0-431C-B541-D509CA95D08C}" srcOrd="0" destOrd="0" presId="urn:microsoft.com/office/officeart/2005/8/layout/chevron2"/>
    <dgm:cxn modelId="{15F4C938-BB47-4314-B19D-84AC3C8993ED}" srcId="{610724FB-BBB3-413B-84E9-980B45A89591}" destId="{AD04805C-7297-4679-9101-5C20B914DD63}" srcOrd="3" destOrd="0" parTransId="{E07052F2-1391-4B34-BEBF-E91369B553A5}" sibTransId="{F69AB7DA-8541-4A70-BCF5-16956DF267FF}"/>
    <dgm:cxn modelId="{B2896C3C-9C8D-460C-9FB8-45A85F025276}" srcId="{07F016F3-DC7C-4240-9BD8-8BBC7F02307C}" destId="{E12F7615-A358-457A-AFB4-015CDCB1D29B}" srcOrd="1" destOrd="0" parTransId="{42816B5C-A6E4-4596-9FD3-2AB776610B52}" sibTransId="{54A116D3-C025-4178-AC8B-191156C4BAF6}"/>
    <dgm:cxn modelId="{551BB961-B7F9-4EE1-AAD4-1D1BCE49BA43}" type="presOf" srcId="{610724FB-BBB3-413B-84E9-980B45A89591}" destId="{2D47001A-22D2-4F7E-B2D1-CFB3976211FA}" srcOrd="0" destOrd="0" presId="urn:microsoft.com/office/officeart/2005/8/layout/chevron2"/>
    <dgm:cxn modelId="{2D912462-2D0C-4608-922D-14E678C61BCC}" type="presOf" srcId="{039C5D25-D749-402F-9047-4F0988D3FCA9}" destId="{094DC84C-DDC0-45DE-9AAF-A0F352FE36CA}" srcOrd="0" destOrd="1" presId="urn:microsoft.com/office/officeart/2005/8/layout/chevron2"/>
    <dgm:cxn modelId="{74BCA265-7DE0-4130-BD1E-079F428D30B2}" srcId="{1D8A5C3D-EB75-4CB1-8333-57735242C148}" destId="{610724FB-BBB3-413B-84E9-980B45A89591}" srcOrd="1" destOrd="0" parTransId="{F1CC3FA3-231A-49AB-8DFB-AAC42848548E}" sibTransId="{B6B4A862-AA69-467B-B47F-E0E3247F066B}"/>
    <dgm:cxn modelId="{9E9C9270-2CC3-4426-B43E-DBDBE254BDAD}" srcId="{07F016F3-DC7C-4240-9BD8-8BBC7F02307C}" destId="{305FE1DC-BD05-4748-8D7B-A1DF0B3EC8E6}" srcOrd="0" destOrd="0" parTransId="{DB74291E-8342-4901-BCBA-B9D64674E75C}" sibTransId="{E6118ED2-3F3D-4D3D-904A-369C8B294836}"/>
    <dgm:cxn modelId="{4F82F271-E4B2-4915-9BC4-C90D8CC4E858}" type="presOf" srcId="{24A61859-05F0-48B3-9AC4-AF87A98CC760}" destId="{48AF8463-8B99-4B99-A898-73BE75F53E1F}" srcOrd="0" destOrd="0" presId="urn:microsoft.com/office/officeart/2005/8/layout/chevron2"/>
    <dgm:cxn modelId="{D9DD8A56-4A8F-45C8-B831-F3D50ADBE060}" type="presOf" srcId="{E12F7615-A358-457A-AFB4-015CDCB1D29B}" destId="{C8B076C6-B344-4B07-B443-1763805473C2}" srcOrd="0" destOrd="1" presId="urn:microsoft.com/office/officeart/2005/8/layout/chevron2"/>
    <dgm:cxn modelId="{65C2A779-2069-4D06-BCF4-3EB115DB262E}" type="presOf" srcId="{06F31E7B-A56C-42C6-A119-E0D438587B46}" destId="{2EE490C8-B2F5-44B3-900D-5DDE236D60D1}" srcOrd="0" destOrd="0" presId="urn:microsoft.com/office/officeart/2005/8/layout/chevron2"/>
    <dgm:cxn modelId="{7B71737B-1778-42FC-BB24-7A7CBD3C94F5}" type="presOf" srcId="{EAAC4455-13EB-4652-A5CE-E3825800316B}" destId="{094DC84C-DDC0-45DE-9AAF-A0F352FE36CA}" srcOrd="0" destOrd="2" presId="urn:microsoft.com/office/officeart/2005/8/layout/chevron2"/>
    <dgm:cxn modelId="{AF654285-5C1A-4C6D-8870-10965B22E5A9}" srcId="{610724FB-BBB3-413B-84E9-980B45A89591}" destId="{039C5D25-D749-402F-9047-4F0988D3FCA9}" srcOrd="1" destOrd="0" parTransId="{8E924D31-1D6F-462F-87D3-6591179C0F5A}" sibTransId="{8D4942F0-575A-4E83-B359-2B9886B03B5B}"/>
    <dgm:cxn modelId="{FD612A94-E215-462F-B3BF-391250353287}" srcId="{1D8A5C3D-EB75-4CB1-8333-57735242C148}" destId="{06F31E7B-A56C-42C6-A119-E0D438587B46}" srcOrd="2" destOrd="0" parTransId="{70354596-F204-4EE5-92F7-B0E4785BF216}" sibTransId="{2E7236FE-13C9-4FC8-A9BD-B5152C64900C}"/>
    <dgm:cxn modelId="{7C30E69B-47DC-4774-9410-E4177E5DF055}" type="presOf" srcId="{AD04805C-7297-4679-9101-5C20B914DD63}" destId="{094DC84C-DDC0-45DE-9AAF-A0F352FE36CA}" srcOrd="0" destOrd="3" presId="urn:microsoft.com/office/officeart/2005/8/layout/chevron2"/>
    <dgm:cxn modelId="{AE9927B1-E6B7-4487-AAB3-D56C2CE9F95F}" srcId="{1D8A5C3D-EB75-4CB1-8333-57735242C148}" destId="{07F016F3-DC7C-4240-9BD8-8BBC7F02307C}" srcOrd="0" destOrd="0" parTransId="{89EA14EA-0774-4972-B664-F2CF8C784F6F}" sibTransId="{54438AE5-8768-41CD-AD9E-82C344089114}"/>
    <dgm:cxn modelId="{17A072B5-DAD4-4874-984A-6EC776848EAE}" srcId="{610724FB-BBB3-413B-84E9-980B45A89591}" destId="{FB67C2BA-6621-4EEA-AEEA-6111EA92E285}" srcOrd="0" destOrd="0" parTransId="{2E30B468-F519-4F58-A060-91EE693B5450}" sibTransId="{0EB7C463-6D64-4F0B-B39A-CADD04401A0C}"/>
    <dgm:cxn modelId="{04C0D2CD-577F-4323-B376-BB02FEC055DB}" srcId="{06F31E7B-A56C-42C6-A119-E0D438587B46}" destId="{24A61859-05F0-48B3-9AC4-AF87A98CC760}" srcOrd="0" destOrd="0" parTransId="{EE2D33E3-4115-4B3F-AA53-B3367FF9EBDC}" sibTransId="{11601B5B-CDAB-4587-B7C3-3F026F423FB6}"/>
    <dgm:cxn modelId="{3CF729DB-06C2-4EA3-A667-D841777B7217}" type="presOf" srcId="{07F016F3-DC7C-4240-9BD8-8BBC7F02307C}" destId="{377D6C14-F5A5-4CCF-A1EE-6FC50136811F}" srcOrd="0" destOrd="0" presId="urn:microsoft.com/office/officeart/2005/8/layout/chevron2"/>
    <dgm:cxn modelId="{35D9B5DB-146C-43C8-A0CF-0F553E4A97FD}" type="presOf" srcId="{5EBD1EA6-3720-4155-9BFC-F368F9BF4815}" destId="{48AF8463-8B99-4B99-A898-73BE75F53E1F}" srcOrd="0" destOrd="2" presId="urn:microsoft.com/office/officeart/2005/8/layout/chevron2"/>
    <dgm:cxn modelId="{CCEA54DC-B32D-4E4A-B1C7-10D0C735B1F9}" type="presOf" srcId="{886995FB-ECBE-4B24-859D-88BF62E033F4}" destId="{48AF8463-8B99-4B99-A898-73BE75F53E1F}" srcOrd="0" destOrd="1" presId="urn:microsoft.com/office/officeart/2005/8/layout/chevron2"/>
    <dgm:cxn modelId="{5EE377DF-FF39-467B-8D32-39D0FE00F680}" srcId="{610724FB-BBB3-413B-84E9-980B45A89591}" destId="{EAAC4455-13EB-4652-A5CE-E3825800316B}" srcOrd="2" destOrd="0" parTransId="{9F866C54-3D1B-471E-B969-BAB229722E6E}" sibTransId="{B7D234F5-59EE-44E3-95DD-FE8ACBF0AF2F}"/>
    <dgm:cxn modelId="{989DDCEB-25E9-481B-8F86-508F5FD2AD26}" srcId="{06F31E7B-A56C-42C6-A119-E0D438587B46}" destId="{886995FB-ECBE-4B24-859D-88BF62E033F4}" srcOrd="1" destOrd="0" parTransId="{55DA1B58-47D1-46C9-94A2-A4A51CDC11D7}" sibTransId="{DA91688B-C413-4702-90C0-B3C29E4D3B0B}"/>
    <dgm:cxn modelId="{C2B8F0EC-9AAC-4BD1-A1BA-535B19649D06}" type="presOf" srcId="{FB67C2BA-6621-4EEA-AEEA-6111EA92E285}" destId="{094DC84C-DDC0-45DE-9AAF-A0F352FE36CA}" srcOrd="0" destOrd="0" presId="urn:microsoft.com/office/officeart/2005/8/layout/chevron2"/>
    <dgm:cxn modelId="{5E4A50F3-5D5C-41CF-9EDC-092EFB648059}" srcId="{06F31E7B-A56C-42C6-A119-E0D438587B46}" destId="{5EBD1EA6-3720-4155-9BFC-F368F9BF4815}" srcOrd="2" destOrd="0" parTransId="{CD0B7D8F-328C-44FF-AB95-2E24BDC69C08}" sibTransId="{4785B959-DF16-4647-8875-03ABC36BBAD6}"/>
    <dgm:cxn modelId="{0A1A1575-DC99-40C3-A402-1BC0373CE26B}" type="presParOf" srcId="{EA27D638-BFC0-431C-B541-D509CA95D08C}" destId="{587C8261-AA44-4DB7-BC10-1C633239159C}" srcOrd="0" destOrd="0" presId="urn:microsoft.com/office/officeart/2005/8/layout/chevron2"/>
    <dgm:cxn modelId="{72D190AD-A2FB-4D5C-8FAB-A66515E10415}" type="presParOf" srcId="{587C8261-AA44-4DB7-BC10-1C633239159C}" destId="{377D6C14-F5A5-4CCF-A1EE-6FC50136811F}" srcOrd="0" destOrd="0" presId="urn:microsoft.com/office/officeart/2005/8/layout/chevron2"/>
    <dgm:cxn modelId="{C78DE6E5-4EEB-48C5-943E-C2DB1EA0E31F}" type="presParOf" srcId="{587C8261-AA44-4DB7-BC10-1C633239159C}" destId="{C8B076C6-B344-4B07-B443-1763805473C2}" srcOrd="1" destOrd="0" presId="urn:microsoft.com/office/officeart/2005/8/layout/chevron2"/>
    <dgm:cxn modelId="{94FEE9D7-A551-4683-9BA6-93B0F4366E20}" type="presParOf" srcId="{EA27D638-BFC0-431C-B541-D509CA95D08C}" destId="{5E73EB03-974D-44EE-B52F-92FBA9823255}" srcOrd="1" destOrd="0" presId="urn:microsoft.com/office/officeart/2005/8/layout/chevron2"/>
    <dgm:cxn modelId="{F163A980-EA5C-4A24-A366-28C568896971}" type="presParOf" srcId="{EA27D638-BFC0-431C-B541-D509CA95D08C}" destId="{CADB5DBF-18CB-499D-B794-E2E0B68FDE5A}" srcOrd="2" destOrd="0" presId="urn:microsoft.com/office/officeart/2005/8/layout/chevron2"/>
    <dgm:cxn modelId="{CAE9D412-F5ED-4903-B704-B8D608C81009}" type="presParOf" srcId="{CADB5DBF-18CB-499D-B794-E2E0B68FDE5A}" destId="{2D47001A-22D2-4F7E-B2D1-CFB3976211FA}" srcOrd="0" destOrd="0" presId="urn:microsoft.com/office/officeart/2005/8/layout/chevron2"/>
    <dgm:cxn modelId="{024B52D9-86AF-4082-9390-13D47B991A59}" type="presParOf" srcId="{CADB5DBF-18CB-499D-B794-E2E0B68FDE5A}" destId="{094DC84C-DDC0-45DE-9AAF-A0F352FE36CA}" srcOrd="1" destOrd="0" presId="urn:microsoft.com/office/officeart/2005/8/layout/chevron2"/>
    <dgm:cxn modelId="{8F9DC4A4-904C-4352-A215-71860F29A74E}" type="presParOf" srcId="{EA27D638-BFC0-431C-B541-D509CA95D08C}" destId="{404D140C-F444-4340-8D37-BDEB290E2214}" srcOrd="3" destOrd="0" presId="urn:microsoft.com/office/officeart/2005/8/layout/chevron2"/>
    <dgm:cxn modelId="{2B24BA31-1F00-4BCD-94E3-B1B584409097}" type="presParOf" srcId="{EA27D638-BFC0-431C-B541-D509CA95D08C}" destId="{8ED70D28-A0DA-439E-BF7A-0C95B3B758E9}" srcOrd="4" destOrd="0" presId="urn:microsoft.com/office/officeart/2005/8/layout/chevron2"/>
    <dgm:cxn modelId="{6315B726-ADE8-459D-92DE-C002585CFB6D}" type="presParOf" srcId="{8ED70D28-A0DA-439E-BF7A-0C95B3B758E9}" destId="{2EE490C8-B2F5-44B3-900D-5DDE236D60D1}" srcOrd="0" destOrd="0" presId="urn:microsoft.com/office/officeart/2005/8/layout/chevron2"/>
    <dgm:cxn modelId="{FF7C816C-17B0-4D2A-B7BF-625A8BE5482E}" type="presParOf" srcId="{8ED70D28-A0DA-439E-BF7A-0C95B3B758E9}" destId="{48AF8463-8B99-4B99-A898-73BE75F53E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8A5C3D-EB75-4CB1-8333-57735242C148}"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fr-FR"/>
        </a:p>
      </dgm:t>
    </dgm:pt>
    <dgm:pt modelId="{07F016F3-DC7C-4240-9BD8-8BBC7F02307C}">
      <dgm:prSet phldrT="[Texte]" custT="1"/>
      <dgm:spPr/>
      <dgm:t>
        <a:bodyPr/>
        <a:lstStyle/>
        <a:p>
          <a:r>
            <a:rPr lang="fr-FR" sz="1600" dirty="0"/>
            <a:t>Nouvelles notes d’inclusion dans le cadre des travaux SSR sur les FSE</a:t>
          </a:r>
        </a:p>
      </dgm:t>
    </dgm:pt>
    <dgm:pt modelId="{89EA14EA-0774-4972-B664-F2CF8C784F6F}" type="parTrans" cxnId="{AE9927B1-E6B7-4487-AAB3-D56C2CE9F95F}">
      <dgm:prSet/>
      <dgm:spPr/>
      <dgm:t>
        <a:bodyPr/>
        <a:lstStyle/>
        <a:p>
          <a:endParaRPr lang="fr-FR" sz="2000"/>
        </a:p>
      </dgm:t>
    </dgm:pt>
    <dgm:pt modelId="{54438AE5-8768-41CD-AD9E-82C344089114}" type="sibTrans" cxnId="{AE9927B1-E6B7-4487-AAB3-D56C2CE9F95F}">
      <dgm:prSet/>
      <dgm:spPr/>
      <dgm:t>
        <a:bodyPr/>
        <a:lstStyle/>
        <a:p>
          <a:endParaRPr lang="fr-FR" sz="2000"/>
        </a:p>
      </dgm:t>
    </dgm:pt>
    <dgm:pt modelId="{305FE1DC-BD05-4748-8D7B-A1DF0B3EC8E6}">
      <dgm:prSet phldrT="[Texte]" custT="1"/>
      <dgm:spPr/>
      <dgm:t>
        <a:bodyPr/>
        <a:lstStyle/>
        <a:p>
          <a:r>
            <a:rPr lang="fr-FR" sz="1600"/>
            <a:t>Z65.3 Difficultés liées à d'autres situations juridiques </a:t>
          </a:r>
          <a:endParaRPr lang="fr-FR" sz="1600" dirty="0"/>
        </a:p>
      </dgm:t>
    </dgm:pt>
    <dgm:pt modelId="{DB74291E-8342-4901-BCBA-B9D64674E75C}" type="parTrans" cxnId="{9E9C9270-2CC3-4426-B43E-DBDBE254BDAD}">
      <dgm:prSet/>
      <dgm:spPr/>
      <dgm:t>
        <a:bodyPr/>
        <a:lstStyle/>
        <a:p>
          <a:endParaRPr lang="fr-FR" sz="2000"/>
        </a:p>
      </dgm:t>
    </dgm:pt>
    <dgm:pt modelId="{E6118ED2-3F3D-4D3D-904A-369C8B294836}" type="sibTrans" cxnId="{9E9C9270-2CC3-4426-B43E-DBDBE254BDAD}">
      <dgm:prSet/>
      <dgm:spPr/>
      <dgm:t>
        <a:bodyPr/>
        <a:lstStyle/>
        <a:p>
          <a:endParaRPr lang="fr-FR" sz="2000"/>
        </a:p>
      </dgm:t>
    </dgm:pt>
    <dgm:pt modelId="{06F31E7B-A56C-42C6-A119-E0D438587B46}">
      <dgm:prSet phldrT="[Texte]" custT="1"/>
      <dgm:spPr/>
      <dgm:t>
        <a:bodyPr/>
        <a:lstStyle/>
        <a:p>
          <a:r>
            <a:rPr lang="fr-FR" sz="1600" dirty="0"/>
            <a:t>Modification d’un libellé et nouvelle note d’inclusion</a:t>
          </a:r>
        </a:p>
      </dgm:t>
    </dgm:pt>
    <dgm:pt modelId="{70354596-F204-4EE5-92F7-B0E4785BF216}" type="parTrans" cxnId="{FD612A94-E215-462F-B3BF-391250353287}">
      <dgm:prSet/>
      <dgm:spPr/>
      <dgm:t>
        <a:bodyPr/>
        <a:lstStyle/>
        <a:p>
          <a:endParaRPr lang="fr-FR" sz="2000"/>
        </a:p>
      </dgm:t>
    </dgm:pt>
    <dgm:pt modelId="{2E7236FE-13C9-4FC8-A9BD-B5152C64900C}" type="sibTrans" cxnId="{FD612A94-E215-462F-B3BF-391250353287}">
      <dgm:prSet/>
      <dgm:spPr/>
      <dgm:t>
        <a:bodyPr/>
        <a:lstStyle/>
        <a:p>
          <a:endParaRPr lang="fr-FR" sz="2000"/>
        </a:p>
      </dgm:t>
    </dgm:pt>
    <dgm:pt modelId="{24A61859-05F0-48B3-9AC4-AF87A98CC760}">
      <dgm:prSet phldrT="[Texte]" custT="1"/>
      <dgm:spPr/>
      <dgm:t>
        <a:bodyPr/>
        <a:lstStyle/>
        <a:p>
          <a:r>
            <a:rPr lang="fr-FR" sz="1600"/>
            <a:t>Z59.60 Bénéficiaire </a:t>
          </a:r>
          <a:r>
            <a:rPr lang="fr-FR" sz="1600" strike="sngStrike"/>
            <a:t>de la CMUc</a:t>
          </a:r>
          <a:r>
            <a:rPr lang="fr-FR" sz="1600"/>
            <a:t> </a:t>
          </a:r>
          <a:r>
            <a:rPr lang="fr-FR" sz="1600">
              <a:solidFill>
                <a:schemeClr val="accent2"/>
              </a:solidFill>
            </a:rPr>
            <a:t>de l’aide de l’État à la complémentaire santé</a:t>
          </a:r>
          <a:r>
            <a:rPr lang="fr-FR" sz="1600"/>
            <a:t> </a:t>
          </a:r>
          <a:endParaRPr lang="fr-FR" sz="1600" i="0" dirty="0"/>
        </a:p>
      </dgm:t>
    </dgm:pt>
    <dgm:pt modelId="{EE2D33E3-4115-4B3F-AA53-B3367FF9EBDC}" type="parTrans" cxnId="{04C0D2CD-577F-4323-B376-BB02FEC055DB}">
      <dgm:prSet/>
      <dgm:spPr/>
      <dgm:t>
        <a:bodyPr/>
        <a:lstStyle/>
        <a:p>
          <a:endParaRPr lang="fr-FR" sz="2000"/>
        </a:p>
      </dgm:t>
    </dgm:pt>
    <dgm:pt modelId="{11601B5B-CDAB-4587-B7C3-3F026F423FB6}" type="sibTrans" cxnId="{04C0D2CD-577F-4323-B376-BB02FEC055DB}">
      <dgm:prSet/>
      <dgm:spPr/>
      <dgm:t>
        <a:bodyPr/>
        <a:lstStyle/>
        <a:p>
          <a:endParaRPr lang="fr-FR" sz="2000"/>
        </a:p>
      </dgm:t>
    </dgm:pt>
    <dgm:pt modelId="{03C8A434-8B29-435E-A206-9B71CA7AA9F8}">
      <dgm:prSet phldrT="[Texte]" custT="1"/>
      <dgm:spPr/>
      <dgm:t>
        <a:bodyPr/>
        <a:lstStyle/>
        <a:p>
          <a:r>
            <a:rPr lang="fr-FR" sz="1600" dirty="0"/>
            <a:t>Nouvelles extensions PMSI consécutives à la loi de bioéthique</a:t>
          </a:r>
        </a:p>
      </dgm:t>
    </dgm:pt>
    <dgm:pt modelId="{949F4D46-4844-45B0-A4F9-9AA4F4D35E7D}" type="parTrans" cxnId="{8AE04E4C-19E3-4363-85CC-5C06FBF48322}">
      <dgm:prSet/>
      <dgm:spPr/>
      <dgm:t>
        <a:bodyPr/>
        <a:lstStyle/>
        <a:p>
          <a:endParaRPr lang="fr-FR" sz="2000"/>
        </a:p>
      </dgm:t>
    </dgm:pt>
    <dgm:pt modelId="{3AE64A13-F1B1-42C6-B8EB-2CD6D62977E5}" type="sibTrans" cxnId="{8AE04E4C-19E3-4363-85CC-5C06FBF48322}">
      <dgm:prSet/>
      <dgm:spPr/>
      <dgm:t>
        <a:bodyPr/>
        <a:lstStyle/>
        <a:p>
          <a:endParaRPr lang="fr-FR" sz="2000"/>
        </a:p>
      </dgm:t>
    </dgm:pt>
    <dgm:pt modelId="{E5CDE917-EE37-4761-8BC0-B3BD05C8C3F1}">
      <dgm:prSet phldrT="[Texte]" custT="1"/>
      <dgm:spPr/>
      <dgm:t>
        <a:bodyPr/>
        <a:lstStyle/>
        <a:p>
          <a:r>
            <a:rPr lang="fr-FR" sz="1600" dirty="0"/>
            <a:t>Libellés en cours de stabilisation pour décrire les séjours pour prélèvement d’ovocytes et de tissu ovarien et pour repérer les séjours de greffe de tissu ovarien</a:t>
          </a:r>
        </a:p>
      </dgm:t>
    </dgm:pt>
    <dgm:pt modelId="{887425AA-A013-4ED4-B0B8-C23C34A44317}" type="parTrans" cxnId="{CB8D6FC1-771C-4AE4-B995-7509C1D9446C}">
      <dgm:prSet/>
      <dgm:spPr/>
      <dgm:t>
        <a:bodyPr/>
        <a:lstStyle/>
        <a:p>
          <a:endParaRPr lang="fr-FR" sz="2000"/>
        </a:p>
      </dgm:t>
    </dgm:pt>
    <dgm:pt modelId="{83EACB8A-E502-4CC1-93E3-C92A51B5F3C4}" type="sibTrans" cxnId="{CB8D6FC1-771C-4AE4-B995-7509C1D9446C}">
      <dgm:prSet/>
      <dgm:spPr/>
      <dgm:t>
        <a:bodyPr/>
        <a:lstStyle/>
        <a:p>
          <a:endParaRPr lang="fr-FR" sz="2000"/>
        </a:p>
      </dgm:t>
    </dgm:pt>
    <dgm:pt modelId="{4CA363C3-1BFB-4A93-8218-B146FF315D71}">
      <dgm:prSet phldrT="[Texte]" custT="1"/>
      <dgm:spPr/>
      <dgm:t>
        <a:bodyPr/>
        <a:lstStyle/>
        <a:p>
          <a:endParaRPr lang="fr-FR" sz="1600" dirty="0"/>
        </a:p>
      </dgm:t>
    </dgm:pt>
    <dgm:pt modelId="{4400B483-6FCE-42F5-AE66-F105776B8793}" type="parTrans" cxnId="{106B2275-354D-46F6-917A-F71F54010353}">
      <dgm:prSet/>
      <dgm:spPr/>
      <dgm:t>
        <a:bodyPr/>
        <a:lstStyle/>
        <a:p>
          <a:endParaRPr lang="fr-FR" sz="2000"/>
        </a:p>
      </dgm:t>
    </dgm:pt>
    <dgm:pt modelId="{B4EF920A-D3D9-4412-97F3-9C841FDF99A3}" type="sibTrans" cxnId="{106B2275-354D-46F6-917A-F71F54010353}">
      <dgm:prSet/>
      <dgm:spPr/>
      <dgm:t>
        <a:bodyPr/>
        <a:lstStyle/>
        <a:p>
          <a:endParaRPr lang="fr-FR" sz="2000"/>
        </a:p>
      </dgm:t>
    </dgm:pt>
    <dgm:pt modelId="{80F015AC-5EAB-4659-88FD-9AB40CE0C026}">
      <dgm:prSet custT="1"/>
      <dgm:spPr/>
      <dgm:t>
        <a:bodyPr/>
        <a:lstStyle/>
        <a:p>
          <a:r>
            <a:rPr lang="fr-FR" sz="1600" i="1"/>
            <a:t>Action judiciaire pour garde ou soutien d'enfant</a:t>
          </a:r>
          <a:endParaRPr lang="fr-FR" sz="1600" i="1" dirty="0"/>
        </a:p>
      </dgm:t>
    </dgm:pt>
    <dgm:pt modelId="{CAEFD6BB-03C5-4FB4-87A5-F70F8C437AE5}" type="parTrans" cxnId="{A860373D-7D4D-4F30-9DBC-AC7ADF3063A9}">
      <dgm:prSet/>
      <dgm:spPr/>
      <dgm:t>
        <a:bodyPr/>
        <a:lstStyle/>
        <a:p>
          <a:endParaRPr lang="fr-FR" sz="2000"/>
        </a:p>
      </dgm:t>
    </dgm:pt>
    <dgm:pt modelId="{DB183C69-10A5-4AD0-97EA-0AF29778741A}" type="sibTrans" cxnId="{A860373D-7D4D-4F30-9DBC-AC7ADF3063A9}">
      <dgm:prSet/>
      <dgm:spPr/>
      <dgm:t>
        <a:bodyPr/>
        <a:lstStyle/>
        <a:p>
          <a:endParaRPr lang="fr-FR" sz="2000"/>
        </a:p>
      </dgm:t>
    </dgm:pt>
    <dgm:pt modelId="{25DC87C1-8C6D-4743-9079-F683A56039FE}">
      <dgm:prSet custT="1"/>
      <dgm:spPr/>
      <dgm:t>
        <a:bodyPr/>
        <a:lstStyle/>
        <a:p>
          <a:r>
            <a:rPr lang="fr-FR" sz="1600" i="1"/>
            <a:t>Arrestation</a:t>
          </a:r>
          <a:endParaRPr lang="fr-FR" sz="1600" i="1" dirty="0"/>
        </a:p>
      </dgm:t>
    </dgm:pt>
    <dgm:pt modelId="{41E301C7-95CB-460D-A45A-1E94686BC12A}" type="parTrans" cxnId="{0C10A700-8C92-45D7-BE3D-3FDF11C3090E}">
      <dgm:prSet/>
      <dgm:spPr/>
      <dgm:t>
        <a:bodyPr/>
        <a:lstStyle/>
        <a:p>
          <a:endParaRPr lang="fr-FR" sz="2000"/>
        </a:p>
      </dgm:t>
    </dgm:pt>
    <dgm:pt modelId="{12020B6F-ABDB-488B-8126-00FE038FDA5E}" type="sibTrans" cxnId="{0C10A700-8C92-45D7-BE3D-3FDF11C3090E}">
      <dgm:prSet/>
      <dgm:spPr/>
      <dgm:t>
        <a:bodyPr/>
        <a:lstStyle/>
        <a:p>
          <a:endParaRPr lang="fr-FR" sz="2000"/>
        </a:p>
      </dgm:t>
    </dgm:pt>
    <dgm:pt modelId="{67041119-BAC6-4319-A870-9C8D043D9272}">
      <dgm:prSet custT="1"/>
      <dgm:spPr/>
      <dgm:t>
        <a:bodyPr/>
        <a:lstStyle/>
        <a:p>
          <a:r>
            <a:rPr lang="fr-FR" sz="1600" i="1"/>
            <a:t>Litige</a:t>
          </a:r>
          <a:endParaRPr lang="fr-FR" sz="1600" i="1" dirty="0"/>
        </a:p>
      </dgm:t>
    </dgm:pt>
    <dgm:pt modelId="{CF4C7B6A-8308-4900-B5B4-90A378CEAC0E}" type="parTrans" cxnId="{F0FA2225-5062-4B95-8D20-A1101F1C01D0}">
      <dgm:prSet/>
      <dgm:spPr/>
      <dgm:t>
        <a:bodyPr/>
        <a:lstStyle/>
        <a:p>
          <a:endParaRPr lang="fr-FR" sz="2000"/>
        </a:p>
      </dgm:t>
    </dgm:pt>
    <dgm:pt modelId="{C700AD02-7601-44BF-9EE3-9F1555C136BA}" type="sibTrans" cxnId="{F0FA2225-5062-4B95-8D20-A1101F1C01D0}">
      <dgm:prSet/>
      <dgm:spPr/>
      <dgm:t>
        <a:bodyPr/>
        <a:lstStyle/>
        <a:p>
          <a:endParaRPr lang="fr-FR" sz="2000"/>
        </a:p>
      </dgm:t>
    </dgm:pt>
    <dgm:pt modelId="{1C782636-C478-40C8-B627-9901C95CFC66}">
      <dgm:prSet custT="1"/>
      <dgm:spPr/>
      <dgm:t>
        <a:bodyPr/>
        <a:lstStyle/>
        <a:p>
          <a:r>
            <a:rPr lang="fr-FR" sz="1600" i="1">
              <a:solidFill>
                <a:schemeClr val="accent2"/>
              </a:solidFill>
            </a:rPr>
            <a:t>Mesures d’assistance éducative </a:t>
          </a:r>
          <a:endParaRPr lang="fr-FR" sz="1600" i="1" dirty="0">
            <a:solidFill>
              <a:schemeClr val="accent2"/>
            </a:solidFill>
          </a:endParaRPr>
        </a:p>
      </dgm:t>
    </dgm:pt>
    <dgm:pt modelId="{7121E024-400C-4D26-A4DB-5FA7AD90CF7A}" type="parTrans" cxnId="{10CEFE4D-71C7-4441-8FD4-B74C7A41F8AF}">
      <dgm:prSet/>
      <dgm:spPr/>
      <dgm:t>
        <a:bodyPr/>
        <a:lstStyle/>
        <a:p>
          <a:endParaRPr lang="fr-FR" sz="2000"/>
        </a:p>
      </dgm:t>
    </dgm:pt>
    <dgm:pt modelId="{AA02BB2C-433C-4CC0-86CA-FA8BD006332E}" type="sibTrans" cxnId="{10CEFE4D-71C7-4441-8FD4-B74C7A41F8AF}">
      <dgm:prSet/>
      <dgm:spPr/>
      <dgm:t>
        <a:bodyPr/>
        <a:lstStyle/>
        <a:p>
          <a:endParaRPr lang="fr-FR" sz="2000"/>
        </a:p>
      </dgm:t>
    </dgm:pt>
    <dgm:pt modelId="{52D20E3D-AE20-4198-87F2-B65A429CAC86}">
      <dgm:prSet custT="1"/>
      <dgm:spPr/>
      <dgm:t>
        <a:bodyPr/>
        <a:lstStyle/>
        <a:p>
          <a:r>
            <a:rPr lang="fr-FR" sz="1600" i="1">
              <a:solidFill>
                <a:schemeClr val="accent2"/>
              </a:solidFill>
            </a:rPr>
            <a:t>Mesures de protection juridique </a:t>
          </a:r>
          <a:endParaRPr lang="fr-FR" sz="1600" i="1" dirty="0">
            <a:solidFill>
              <a:schemeClr val="accent2"/>
            </a:solidFill>
          </a:endParaRPr>
        </a:p>
      </dgm:t>
    </dgm:pt>
    <dgm:pt modelId="{C70A9029-2822-40DE-9B71-650DDB5763FE}" type="parTrans" cxnId="{B2FC8F7B-F76B-4CDC-8831-DF99F3450080}">
      <dgm:prSet/>
      <dgm:spPr/>
      <dgm:t>
        <a:bodyPr/>
        <a:lstStyle/>
        <a:p>
          <a:endParaRPr lang="fr-FR" sz="2000"/>
        </a:p>
      </dgm:t>
    </dgm:pt>
    <dgm:pt modelId="{F91D0195-D9DD-4174-BBA2-EB88CB9A5F8E}" type="sibTrans" cxnId="{B2FC8F7B-F76B-4CDC-8831-DF99F3450080}">
      <dgm:prSet/>
      <dgm:spPr/>
      <dgm:t>
        <a:bodyPr/>
        <a:lstStyle/>
        <a:p>
          <a:endParaRPr lang="fr-FR" sz="2000"/>
        </a:p>
      </dgm:t>
    </dgm:pt>
    <dgm:pt modelId="{F3C8880F-C460-4B92-B197-404B9C0A531C}">
      <dgm:prSet custT="1"/>
      <dgm:spPr/>
      <dgm:t>
        <a:bodyPr/>
        <a:lstStyle/>
        <a:p>
          <a:r>
            <a:rPr lang="fr-FR" sz="1600" i="1" dirty="0"/>
            <a:t>Poursuite</a:t>
          </a:r>
        </a:p>
      </dgm:t>
    </dgm:pt>
    <dgm:pt modelId="{0F8550F0-D334-4D2A-B915-8478EC8506DC}" type="parTrans" cxnId="{88E4BB6C-8356-46B6-9E1E-65BEBA8DB26E}">
      <dgm:prSet/>
      <dgm:spPr/>
      <dgm:t>
        <a:bodyPr/>
        <a:lstStyle/>
        <a:p>
          <a:endParaRPr lang="fr-FR" sz="2000"/>
        </a:p>
      </dgm:t>
    </dgm:pt>
    <dgm:pt modelId="{D57AE42A-5FF0-4AE5-9E0C-861AC0CCCA96}" type="sibTrans" cxnId="{88E4BB6C-8356-46B6-9E1E-65BEBA8DB26E}">
      <dgm:prSet/>
      <dgm:spPr/>
      <dgm:t>
        <a:bodyPr/>
        <a:lstStyle/>
        <a:p>
          <a:endParaRPr lang="fr-FR" sz="2000"/>
        </a:p>
      </dgm:t>
    </dgm:pt>
    <dgm:pt modelId="{A47DE5FD-7196-46E3-BD51-FE3DDAB89DAC}">
      <dgm:prSet custT="1"/>
      <dgm:spPr/>
      <dgm:t>
        <a:bodyPr/>
        <a:lstStyle/>
        <a:p>
          <a:r>
            <a:rPr lang="fr-FR" sz="1600" i="1" dirty="0">
              <a:solidFill>
                <a:schemeClr val="accent2"/>
              </a:solidFill>
            </a:rPr>
            <a:t>Complémentaire santé solidaire (ex-CMU-C ou ACS)</a:t>
          </a:r>
          <a:r>
            <a:rPr lang="fr-FR" sz="1600" dirty="0"/>
            <a:t> </a:t>
          </a:r>
        </a:p>
      </dgm:t>
    </dgm:pt>
    <dgm:pt modelId="{A0B141F7-97AF-4753-A733-E3AF18F1F576}" type="parTrans" cxnId="{AEE44CFA-D657-4364-A982-40597781D0FD}">
      <dgm:prSet/>
      <dgm:spPr/>
      <dgm:t>
        <a:bodyPr/>
        <a:lstStyle/>
        <a:p>
          <a:endParaRPr lang="fr-FR" sz="2000"/>
        </a:p>
      </dgm:t>
    </dgm:pt>
    <dgm:pt modelId="{EA2C89D0-910C-4F12-9CE7-2F575407AC1C}" type="sibTrans" cxnId="{AEE44CFA-D657-4364-A982-40597781D0FD}">
      <dgm:prSet/>
      <dgm:spPr/>
      <dgm:t>
        <a:bodyPr/>
        <a:lstStyle/>
        <a:p>
          <a:endParaRPr lang="fr-FR" sz="2000"/>
        </a:p>
      </dgm:t>
    </dgm:pt>
    <dgm:pt modelId="{EA3C2766-C2C4-4681-ABF8-C938A4B60E2A}" type="pres">
      <dgm:prSet presAssocID="{1D8A5C3D-EB75-4CB1-8333-57735242C148}" presName="linear" presStyleCnt="0">
        <dgm:presLayoutVars>
          <dgm:dir/>
          <dgm:animLvl val="lvl"/>
          <dgm:resizeHandles val="exact"/>
        </dgm:presLayoutVars>
      </dgm:prSet>
      <dgm:spPr/>
    </dgm:pt>
    <dgm:pt modelId="{22E70B58-0715-4330-A5AF-BE9F6E3E5388}" type="pres">
      <dgm:prSet presAssocID="{07F016F3-DC7C-4240-9BD8-8BBC7F02307C}" presName="parentLin" presStyleCnt="0"/>
      <dgm:spPr/>
    </dgm:pt>
    <dgm:pt modelId="{EBECFDF9-F15D-4FE1-B4B3-F3BDC2C17C66}" type="pres">
      <dgm:prSet presAssocID="{07F016F3-DC7C-4240-9BD8-8BBC7F02307C}" presName="parentLeftMargin" presStyleLbl="node1" presStyleIdx="0" presStyleCnt="3"/>
      <dgm:spPr/>
    </dgm:pt>
    <dgm:pt modelId="{CD135AA6-FCDF-456A-895D-E30179E15AE0}" type="pres">
      <dgm:prSet presAssocID="{07F016F3-DC7C-4240-9BD8-8BBC7F02307C}" presName="parentText" presStyleLbl="node1" presStyleIdx="0" presStyleCnt="3">
        <dgm:presLayoutVars>
          <dgm:chMax val="0"/>
          <dgm:bulletEnabled val="1"/>
        </dgm:presLayoutVars>
      </dgm:prSet>
      <dgm:spPr/>
    </dgm:pt>
    <dgm:pt modelId="{51AE032C-9F1F-4874-94D7-BE7604CE7646}" type="pres">
      <dgm:prSet presAssocID="{07F016F3-DC7C-4240-9BD8-8BBC7F02307C}" presName="negativeSpace" presStyleCnt="0"/>
      <dgm:spPr/>
    </dgm:pt>
    <dgm:pt modelId="{DFB436A0-5DDD-4AE0-96A2-5F13133EC630}" type="pres">
      <dgm:prSet presAssocID="{07F016F3-DC7C-4240-9BD8-8BBC7F02307C}" presName="childText" presStyleLbl="conFgAcc1" presStyleIdx="0" presStyleCnt="3" custLinFactNeighborX="170" custLinFactNeighborY="35026">
        <dgm:presLayoutVars>
          <dgm:bulletEnabled val="1"/>
        </dgm:presLayoutVars>
      </dgm:prSet>
      <dgm:spPr/>
    </dgm:pt>
    <dgm:pt modelId="{DD78B793-9DCC-421F-9A14-FB6B1352F84C}" type="pres">
      <dgm:prSet presAssocID="{54438AE5-8768-41CD-AD9E-82C344089114}" presName="spaceBetweenRectangles" presStyleCnt="0"/>
      <dgm:spPr/>
    </dgm:pt>
    <dgm:pt modelId="{E03FB447-8019-4560-B1D9-6ADB1540BC1D}" type="pres">
      <dgm:prSet presAssocID="{06F31E7B-A56C-42C6-A119-E0D438587B46}" presName="parentLin" presStyleCnt="0"/>
      <dgm:spPr/>
    </dgm:pt>
    <dgm:pt modelId="{FBD8A9EB-E544-4A31-AB07-F344E78330CC}" type="pres">
      <dgm:prSet presAssocID="{06F31E7B-A56C-42C6-A119-E0D438587B46}" presName="parentLeftMargin" presStyleLbl="node1" presStyleIdx="0" presStyleCnt="3"/>
      <dgm:spPr/>
    </dgm:pt>
    <dgm:pt modelId="{67B72AF1-6C2A-4F90-8AD8-3CDC9247B63F}" type="pres">
      <dgm:prSet presAssocID="{06F31E7B-A56C-42C6-A119-E0D438587B46}" presName="parentText" presStyleLbl="node1" presStyleIdx="1" presStyleCnt="3">
        <dgm:presLayoutVars>
          <dgm:chMax val="0"/>
          <dgm:bulletEnabled val="1"/>
        </dgm:presLayoutVars>
      </dgm:prSet>
      <dgm:spPr/>
    </dgm:pt>
    <dgm:pt modelId="{194A9ECC-375A-45F0-85F3-AA9F8CB2DFD8}" type="pres">
      <dgm:prSet presAssocID="{06F31E7B-A56C-42C6-A119-E0D438587B46}" presName="negativeSpace" presStyleCnt="0"/>
      <dgm:spPr/>
    </dgm:pt>
    <dgm:pt modelId="{39CDD034-8F39-47C4-BECF-4A697D6A77D8}" type="pres">
      <dgm:prSet presAssocID="{06F31E7B-A56C-42C6-A119-E0D438587B46}" presName="childText" presStyleLbl="conFgAcc1" presStyleIdx="1" presStyleCnt="3">
        <dgm:presLayoutVars>
          <dgm:bulletEnabled val="1"/>
        </dgm:presLayoutVars>
      </dgm:prSet>
      <dgm:spPr/>
    </dgm:pt>
    <dgm:pt modelId="{7D5FD9BC-9ABF-4308-A50C-5EFC33BF8AD8}" type="pres">
      <dgm:prSet presAssocID="{2E7236FE-13C9-4FC8-A9BD-B5152C64900C}" presName="spaceBetweenRectangles" presStyleCnt="0"/>
      <dgm:spPr/>
    </dgm:pt>
    <dgm:pt modelId="{AF53B0AC-B7E3-44F1-AC26-3BDE104FB29C}" type="pres">
      <dgm:prSet presAssocID="{03C8A434-8B29-435E-A206-9B71CA7AA9F8}" presName="parentLin" presStyleCnt="0"/>
      <dgm:spPr/>
    </dgm:pt>
    <dgm:pt modelId="{BF18D084-172B-4C19-8AA4-41BA4F7DD771}" type="pres">
      <dgm:prSet presAssocID="{03C8A434-8B29-435E-A206-9B71CA7AA9F8}" presName="parentLeftMargin" presStyleLbl="node1" presStyleIdx="1" presStyleCnt="3"/>
      <dgm:spPr/>
    </dgm:pt>
    <dgm:pt modelId="{AF2E0BF7-B243-46C8-8C53-EF6A10575771}" type="pres">
      <dgm:prSet presAssocID="{03C8A434-8B29-435E-A206-9B71CA7AA9F8}" presName="parentText" presStyleLbl="node1" presStyleIdx="2" presStyleCnt="3">
        <dgm:presLayoutVars>
          <dgm:chMax val="0"/>
          <dgm:bulletEnabled val="1"/>
        </dgm:presLayoutVars>
      </dgm:prSet>
      <dgm:spPr/>
    </dgm:pt>
    <dgm:pt modelId="{89AC9872-DC80-4F1B-8AFB-EE1840CAFC4E}" type="pres">
      <dgm:prSet presAssocID="{03C8A434-8B29-435E-A206-9B71CA7AA9F8}" presName="negativeSpace" presStyleCnt="0"/>
      <dgm:spPr/>
    </dgm:pt>
    <dgm:pt modelId="{FCF835A1-4902-48BA-97EA-856A4B07803C}" type="pres">
      <dgm:prSet presAssocID="{03C8A434-8B29-435E-A206-9B71CA7AA9F8}" presName="childText" presStyleLbl="conFgAcc1" presStyleIdx="2" presStyleCnt="3">
        <dgm:presLayoutVars>
          <dgm:bulletEnabled val="1"/>
        </dgm:presLayoutVars>
      </dgm:prSet>
      <dgm:spPr/>
    </dgm:pt>
  </dgm:ptLst>
  <dgm:cxnLst>
    <dgm:cxn modelId="{0C10A700-8C92-45D7-BE3D-3FDF11C3090E}" srcId="{305FE1DC-BD05-4748-8D7B-A1DF0B3EC8E6}" destId="{25DC87C1-8C6D-4743-9079-F683A56039FE}" srcOrd="1" destOrd="0" parTransId="{41E301C7-95CB-460D-A45A-1E94686BC12A}" sibTransId="{12020B6F-ABDB-488B-8126-00FE038FDA5E}"/>
    <dgm:cxn modelId="{4C4CBE0A-8E9F-47B8-A326-4DBEE0FC45DD}" type="presOf" srcId="{03C8A434-8B29-435E-A206-9B71CA7AA9F8}" destId="{AF2E0BF7-B243-46C8-8C53-EF6A10575771}" srcOrd="1" destOrd="0" presId="urn:microsoft.com/office/officeart/2005/8/layout/list1"/>
    <dgm:cxn modelId="{08851711-8058-44E9-AB92-EC741437A4DD}" type="presOf" srcId="{06F31E7B-A56C-42C6-A119-E0D438587B46}" destId="{FBD8A9EB-E544-4A31-AB07-F344E78330CC}" srcOrd="0" destOrd="0" presId="urn:microsoft.com/office/officeart/2005/8/layout/list1"/>
    <dgm:cxn modelId="{F0FA2225-5062-4B95-8D20-A1101F1C01D0}" srcId="{305FE1DC-BD05-4748-8D7B-A1DF0B3EC8E6}" destId="{67041119-BAC6-4319-A870-9C8D043D9272}" srcOrd="2" destOrd="0" parTransId="{CF4C7B6A-8308-4900-B5B4-90A378CEAC0E}" sibTransId="{C700AD02-7601-44BF-9EE3-9F1555C136BA}"/>
    <dgm:cxn modelId="{34D33427-2B04-43F0-A88F-08601A10FB62}" type="presOf" srcId="{80F015AC-5EAB-4659-88FD-9AB40CE0C026}" destId="{DFB436A0-5DDD-4AE0-96A2-5F13133EC630}" srcOrd="0" destOrd="1" presId="urn:microsoft.com/office/officeart/2005/8/layout/list1"/>
    <dgm:cxn modelId="{A860373D-7D4D-4F30-9DBC-AC7ADF3063A9}" srcId="{305FE1DC-BD05-4748-8D7B-A1DF0B3EC8E6}" destId="{80F015AC-5EAB-4659-88FD-9AB40CE0C026}" srcOrd="0" destOrd="0" parTransId="{CAEFD6BB-03C5-4FB4-87A5-F70F8C437AE5}" sibTransId="{DB183C69-10A5-4AD0-97EA-0AF29778741A}"/>
    <dgm:cxn modelId="{7E198F3E-0A0B-4B2A-9715-A9867FDBB87D}" type="presOf" srcId="{03C8A434-8B29-435E-A206-9B71CA7AA9F8}" destId="{BF18D084-172B-4C19-8AA4-41BA4F7DD771}" srcOrd="0" destOrd="0" presId="urn:microsoft.com/office/officeart/2005/8/layout/list1"/>
    <dgm:cxn modelId="{104D4940-B75E-4952-BC8E-DEF37924C58F}" type="presOf" srcId="{07F016F3-DC7C-4240-9BD8-8BBC7F02307C}" destId="{EBECFDF9-F15D-4FE1-B4B3-F3BDC2C17C66}" srcOrd="0" destOrd="0" presId="urn:microsoft.com/office/officeart/2005/8/layout/list1"/>
    <dgm:cxn modelId="{7D3C2E5C-CB29-4BF7-B97B-B85BF23602F2}" type="presOf" srcId="{06F31E7B-A56C-42C6-A119-E0D438587B46}" destId="{67B72AF1-6C2A-4F90-8AD8-3CDC9247B63F}" srcOrd="1" destOrd="0" presId="urn:microsoft.com/office/officeart/2005/8/layout/list1"/>
    <dgm:cxn modelId="{7CF2424B-B976-4859-8364-613561567632}" type="presOf" srcId="{F3C8880F-C460-4B92-B197-404B9C0A531C}" destId="{DFB436A0-5DDD-4AE0-96A2-5F13133EC630}" srcOrd="0" destOrd="6" presId="urn:microsoft.com/office/officeart/2005/8/layout/list1"/>
    <dgm:cxn modelId="{8AE04E4C-19E3-4363-85CC-5C06FBF48322}" srcId="{1D8A5C3D-EB75-4CB1-8333-57735242C148}" destId="{03C8A434-8B29-435E-A206-9B71CA7AA9F8}" srcOrd="2" destOrd="0" parTransId="{949F4D46-4844-45B0-A4F9-9AA4F4D35E7D}" sibTransId="{3AE64A13-F1B1-42C6-B8EB-2CD6D62977E5}"/>
    <dgm:cxn modelId="{88E4BB6C-8356-46B6-9E1E-65BEBA8DB26E}" srcId="{305FE1DC-BD05-4748-8D7B-A1DF0B3EC8E6}" destId="{F3C8880F-C460-4B92-B197-404B9C0A531C}" srcOrd="5" destOrd="0" parTransId="{0F8550F0-D334-4D2A-B915-8478EC8506DC}" sibTransId="{D57AE42A-5FF0-4AE5-9E0C-861AC0CCCA96}"/>
    <dgm:cxn modelId="{10CEFE4D-71C7-4441-8FD4-B74C7A41F8AF}" srcId="{305FE1DC-BD05-4748-8D7B-A1DF0B3EC8E6}" destId="{1C782636-C478-40C8-B627-9901C95CFC66}" srcOrd="3" destOrd="0" parTransId="{7121E024-400C-4D26-A4DB-5FA7AD90CF7A}" sibTransId="{AA02BB2C-433C-4CC0-86CA-FA8BD006332E}"/>
    <dgm:cxn modelId="{9E9C9270-2CC3-4426-B43E-DBDBE254BDAD}" srcId="{07F016F3-DC7C-4240-9BD8-8BBC7F02307C}" destId="{305FE1DC-BD05-4748-8D7B-A1DF0B3EC8E6}" srcOrd="0" destOrd="0" parTransId="{DB74291E-8342-4901-BCBA-B9D64674E75C}" sibTransId="{E6118ED2-3F3D-4D3D-904A-369C8B294836}"/>
    <dgm:cxn modelId="{69856551-25C1-4CDA-A673-6971CD7ACA62}" type="presOf" srcId="{1D8A5C3D-EB75-4CB1-8333-57735242C148}" destId="{EA3C2766-C2C4-4681-ABF8-C938A4B60E2A}" srcOrd="0" destOrd="0" presId="urn:microsoft.com/office/officeart/2005/8/layout/list1"/>
    <dgm:cxn modelId="{106B2275-354D-46F6-917A-F71F54010353}" srcId="{06F31E7B-A56C-42C6-A119-E0D438587B46}" destId="{4CA363C3-1BFB-4A93-8218-B146FF315D71}" srcOrd="1" destOrd="0" parTransId="{4400B483-6FCE-42F5-AE66-F105776B8793}" sibTransId="{B4EF920A-D3D9-4412-97F3-9C841FDF99A3}"/>
    <dgm:cxn modelId="{B2FC8F7B-F76B-4CDC-8831-DF99F3450080}" srcId="{305FE1DC-BD05-4748-8D7B-A1DF0B3EC8E6}" destId="{52D20E3D-AE20-4198-87F2-B65A429CAC86}" srcOrd="4" destOrd="0" parTransId="{C70A9029-2822-40DE-9B71-650DDB5763FE}" sibTransId="{F91D0195-D9DD-4174-BBA2-EB88CB9A5F8E}"/>
    <dgm:cxn modelId="{587FCD81-B5CF-4AE5-88AF-891BAFD26E9F}" type="presOf" srcId="{24A61859-05F0-48B3-9AC4-AF87A98CC760}" destId="{39CDD034-8F39-47C4-BECF-4A697D6A77D8}" srcOrd="0" destOrd="0" presId="urn:microsoft.com/office/officeart/2005/8/layout/list1"/>
    <dgm:cxn modelId="{BB4E428B-04A0-4551-BD36-537A8DBFCF2D}" type="presOf" srcId="{67041119-BAC6-4319-A870-9C8D043D9272}" destId="{DFB436A0-5DDD-4AE0-96A2-5F13133EC630}" srcOrd="0" destOrd="3" presId="urn:microsoft.com/office/officeart/2005/8/layout/list1"/>
    <dgm:cxn modelId="{FD612A94-E215-462F-B3BF-391250353287}" srcId="{1D8A5C3D-EB75-4CB1-8333-57735242C148}" destId="{06F31E7B-A56C-42C6-A119-E0D438587B46}" srcOrd="1" destOrd="0" parTransId="{70354596-F204-4EE5-92F7-B0E4785BF216}" sibTransId="{2E7236FE-13C9-4FC8-A9BD-B5152C64900C}"/>
    <dgm:cxn modelId="{2A41CD9A-B10D-40C7-9BFC-68E1FF09B6C0}" type="presOf" srcId="{305FE1DC-BD05-4748-8D7B-A1DF0B3EC8E6}" destId="{DFB436A0-5DDD-4AE0-96A2-5F13133EC630}" srcOrd="0" destOrd="0" presId="urn:microsoft.com/office/officeart/2005/8/layout/list1"/>
    <dgm:cxn modelId="{3F17529E-4693-468D-BA8C-130B77B12368}" type="presOf" srcId="{E5CDE917-EE37-4761-8BC0-B3BD05C8C3F1}" destId="{FCF835A1-4902-48BA-97EA-856A4B07803C}" srcOrd="0" destOrd="0" presId="urn:microsoft.com/office/officeart/2005/8/layout/list1"/>
    <dgm:cxn modelId="{4638DCAB-1E9D-408A-84C7-F85DBC5E1BBF}" type="presOf" srcId="{1C782636-C478-40C8-B627-9901C95CFC66}" destId="{DFB436A0-5DDD-4AE0-96A2-5F13133EC630}" srcOrd="0" destOrd="4" presId="urn:microsoft.com/office/officeart/2005/8/layout/list1"/>
    <dgm:cxn modelId="{F20EA0B0-A867-4A3A-827F-51FAF0BD7B9E}" type="presOf" srcId="{A47DE5FD-7196-46E3-BD51-FE3DDAB89DAC}" destId="{39CDD034-8F39-47C4-BECF-4A697D6A77D8}" srcOrd="0" destOrd="1" presId="urn:microsoft.com/office/officeart/2005/8/layout/list1"/>
    <dgm:cxn modelId="{AE9927B1-E6B7-4487-AAB3-D56C2CE9F95F}" srcId="{1D8A5C3D-EB75-4CB1-8333-57735242C148}" destId="{07F016F3-DC7C-4240-9BD8-8BBC7F02307C}" srcOrd="0" destOrd="0" parTransId="{89EA14EA-0774-4972-B664-F2CF8C784F6F}" sibTransId="{54438AE5-8768-41CD-AD9E-82C344089114}"/>
    <dgm:cxn modelId="{CB8D6FC1-771C-4AE4-B995-7509C1D9446C}" srcId="{03C8A434-8B29-435E-A206-9B71CA7AA9F8}" destId="{E5CDE917-EE37-4761-8BC0-B3BD05C8C3F1}" srcOrd="0" destOrd="0" parTransId="{887425AA-A013-4ED4-B0B8-C23C34A44317}" sibTransId="{83EACB8A-E502-4CC1-93E3-C92A51B5F3C4}"/>
    <dgm:cxn modelId="{32758CC9-281C-4B34-B125-1C2E03C65604}" type="presOf" srcId="{52D20E3D-AE20-4198-87F2-B65A429CAC86}" destId="{DFB436A0-5DDD-4AE0-96A2-5F13133EC630}" srcOrd="0" destOrd="5" presId="urn:microsoft.com/office/officeart/2005/8/layout/list1"/>
    <dgm:cxn modelId="{04C0D2CD-577F-4323-B376-BB02FEC055DB}" srcId="{06F31E7B-A56C-42C6-A119-E0D438587B46}" destId="{24A61859-05F0-48B3-9AC4-AF87A98CC760}" srcOrd="0" destOrd="0" parTransId="{EE2D33E3-4115-4B3F-AA53-B3367FF9EBDC}" sibTransId="{11601B5B-CDAB-4587-B7C3-3F026F423FB6}"/>
    <dgm:cxn modelId="{5CE853D3-559B-407D-9AAF-B07F7FA01CD4}" type="presOf" srcId="{07F016F3-DC7C-4240-9BD8-8BBC7F02307C}" destId="{CD135AA6-FCDF-456A-895D-E30179E15AE0}" srcOrd="1" destOrd="0" presId="urn:microsoft.com/office/officeart/2005/8/layout/list1"/>
    <dgm:cxn modelId="{9AF0EFD9-4D8F-4D96-AEFF-9722D9969854}" type="presOf" srcId="{4CA363C3-1BFB-4A93-8218-B146FF315D71}" destId="{39CDD034-8F39-47C4-BECF-4A697D6A77D8}" srcOrd="0" destOrd="2" presId="urn:microsoft.com/office/officeart/2005/8/layout/list1"/>
    <dgm:cxn modelId="{06BB8AE8-E907-482B-BAE1-A416E0B0FB4B}" type="presOf" srcId="{25DC87C1-8C6D-4743-9079-F683A56039FE}" destId="{DFB436A0-5DDD-4AE0-96A2-5F13133EC630}" srcOrd="0" destOrd="2" presId="urn:microsoft.com/office/officeart/2005/8/layout/list1"/>
    <dgm:cxn modelId="{AEE44CFA-D657-4364-A982-40597781D0FD}" srcId="{24A61859-05F0-48B3-9AC4-AF87A98CC760}" destId="{A47DE5FD-7196-46E3-BD51-FE3DDAB89DAC}" srcOrd="0" destOrd="0" parTransId="{A0B141F7-97AF-4753-A733-E3AF18F1F576}" sibTransId="{EA2C89D0-910C-4F12-9CE7-2F575407AC1C}"/>
    <dgm:cxn modelId="{38A9CFD8-F7E5-4BC7-B0E8-2D03B3C573B6}" type="presParOf" srcId="{EA3C2766-C2C4-4681-ABF8-C938A4B60E2A}" destId="{22E70B58-0715-4330-A5AF-BE9F6E3E5388}" srcOrd="0" destOrd="0" presId="urn:microsoft.com/office/officeart/2005/8/layout/list1"/>
    <dgm:cxn modelId="{A93CE1C5-C771-4DD0-98FB-2E636FA7BE76}" type="presParOf" srcId="{22E70B58-0715-4330-A5AF-BE9F6E3E5388}" destId="{EBECFDF9-F15D-4FE1-B4B3-F3BDC2C17C66}" srcOrd="0" destOrd="0" presId="urn:microsoft.com/office/officeart/2005/8/layout/list1"/>
    <dgm:cxn modelId="{52041F3F-5ACD-46FE-AA06-56EAF7562C94}" type="presParOf" srcId="{22E70B58-0715-4330-A5AF-BE9F6E3E5388}" destId="{CD135AA6-FCDF-456A-895D-E30179E15AE0}" srcOrd="1" destOrd="0" presId="urn:microsoft.com/office/officeart/2005/8/layout/list1"/>
    <dgm:cxn modelId="{FA9669AA-3949-4723-A881-8C46F8CFB8D7}" type="presParOf" srcId="{EA3C2766-C2C4-4681-ABF8-C938A4B60E2A}" destId="{51AE032C-9F1F-4874-94D7-BE7604CE7646}" srcOrd="1" destOrd="0" presId="urn:microsoft.com/office/officeart/2005/8/layout/list1"/>
    <dgm:cxn modelId="{5446A23A-117E-4417-A607-AC009F4DA65E}" type="presParOf" srcId="{EA3C2766-C2C4-4681-ABF8-C938A4B60E2A}" destId="{DFB436A0-5DDD-4AE0-96A2-5F13133EC630}" srcOrd="2" destOrd="0" presId="urn:microsoft.com/office/officeart/2005/8/layout/list1"/>
    <dgm:cxn modelId="{97AF143B-9052-43E9-A56B-6283034E99BF}" type="presParOf" srcId="{EA3C2766-C2C4-4681-ABF8-C938A4B60E2A}" destId="{DD78B793-9DCC-421F-9A14-FB6B1352F84C}" srcOrd="3" destOrd="0" presId="urn:microsoft.com/office/officeart/2005/8/layout/list1"/>
    <dgm:cxn modelId="{AE9BA199-5450-4AC3-BF8B-8B5C30139E21}" type="presParOf" srcId="{EA3C2766-C2C4-4681-ABF8-C938A4B60E2A}" destId="{E03FB447-8019-4560-B1D9-6ADB1540BC1D}" srcOrd="4" destOrd="0" presId="urn:microsoft.com/office/officeart/2005/8/layout/list1"/>
    <dgm:cxn modelId="{FE2398CE-51DA-4504-B84E-1D97CCDDF400}" type="presParOf" srcId="{E03FB447-8019-4560-B1D9-6ADB1540BC1D}" destId="{FBD8A9EB-E544-4A31-AB07-F344E78330CC}" srcOrd="0" destOrd="0" presId="urn:microsoft.com/office/officeart/2005/8/layout/list1"/>
    <dgm:cxn modelId="{788F5D06-2708-4EB1-95DB-6081C405CABC}" type="presParOf" srcId="{E03FB447-8019-4560-B1D9-6ADB1540BC1D}" destId="{67B72AF1-6C2A-4F90-8AD8-3CDC9247B63F}" srcOrd="1" destOrd="0" presId="urn:microsoft.com/office/officeart/2005/8/layout/list1"/>
    <dgm:cxn modelId="{8FD5468E-2BDB-4F9C-B9D9-5B5111484042}" type="presParOf" srcId="{EA3C2766-C2C4-4681-ABF8-C938A4B60E2A}" destId="{194A9ECC-375A-45F0-85F3-AA9F8CB2DFD8}" srcOrd="5" destOrd="0" presId="urn:microsoft.com/office/officeart/2005/8/layout/list1"/>
    <dgm:cxn modelId="{4BD81D42-4327-45A4-8979-C24D12E33893}" type="presParOf" srcId="{EA3C2766-C2C4-4681-ABF8-C938A4B60E2A}" destId="{39CDD034-8F39-47C4-BECF-4A697D6A77D8}" srcOrd="6" destOrd="0" presId="urn:microsoft.com/office/officeart/2005/8/layout/list1"/>
    <dgm:cxn modelId="{A127AE08-4480-45A2-A3AD-C4C259EDA0A9}" type="presParOf" srcId="{EA3C2766-C2C4-4681-ABF8-C938A4B60E2A}" destId="{7D5FD9BC-9ABF-4308-A50C-5EFC33BF8AD8}" srcOrd="7" destOrd="0" presId="urn:microsoft.com/office/officeart/2005/8/layout/list1"/>
    <dgm:cxn modelId="{BB0CDC91-4FEB-457C-B137-F803AB61188D}" type="presParOf" srcId="{EA3C2766-C2C4-4681-ABF8-C938A4B60E2A}" destId="{AF53B0AC-B7E3-44F1-AC26-3BDE104FB29C}" srcOrd="8" destOrd="0" presId="urn:microsoft.com/office/officeart/2005/8/layout/list1"/>
    <dgm:cxn modelId="{D022CFAA-72B3-438C-BDAC-0AFC3573BED1}" type="presParOf" srcId="{AF53B0AC-B7E3-44F1-AC26-3BDE104FB29C}" destId="{BF18D084-172B-4C19-8AA4-41BA4F7DD771}" srcOrd="0" destOrd="0" presId="urn:microsoft.com/office/officeart/2005/8/layout/list1"/>
    <dgm:cxn modelId="{692B658B-20A6-4468-B950-1CB58B452C40}" type="presParOf" srcId="{AF53B0AC-B7E3-44F1-AC26-3BDE104FB29C}" destId="{AF2E0BF7-B243-46C8-8C53-EF6A10575771}" srcOrd="1" destOrd="0" presId="urn:microsoft.com/office/officeart/2005/8/layout/list1"/>
    <dgm:cxn modelId="{E0325460-6EDE-4F27-B9BB-6FDE403F8D5B}" type="presParOf" srcId="{EA3C2766-C2C4-4681-ABF8-C938A4B60E2A}" destId="{89AC9872-DC80-4F1B-8AFB-EE1840CAFC4E}" srcOrd="9" destOrd="0" presId="urn:microsoft.com/office/officeart/2005/8/layout/list1"/>
    <dgm:cxn modelId="{6D62D26B-B739-4F9B-A6CC-A73AC19A500B}" type="presParOf" srcId="{EA3C2766-C2C4-4681-ABF8-C938A4B60E2A}" destId="{FCF835A1-4902-48BA-97EA-856A4B07803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42043C-9C94-4825-8119-0629068388CA}" type="doc">
      <dgm:prSet loTypeId="urn:microsoft.com/office/officeart/2008/layout/NameandTitleOrganizationalChart" loCatId="hierarchy" qsTypeId="urn:microsoft.com/office/officeart/2005/8/quickstyle/simple5" qsCatId="simple" csTypeId="urn:microsoft.com/office/officeart/2005/8/colors/accent1_2" csCatId="accent1" phldr="1"/>
      <dgm:spPr/>
      <dgm:t>
        <a:bodyPr/>
        <a:lstStyle/>
        <a:p>
          <a:endParaRPr lang="fr-FR"/>
        </a:p>
      </dgm:t>
    </dgm:pt>
    <dgm:pt modelId="{C504D1B2-7280-46EF-A817-9CBC24E40517}">
      <dgm:prSet phldrT="[Texte]"/>
      <dgm:spPr>
        <a:solidFill>
          <a:srgbClr val="0095CB"/>
        </a:solidFill>
      </dgm:spPr>
      <dgm:t>
        <a:bodyPr/>
        <a:lstStyle/>
        <a:p>
          <a:r>
            <a:rPr lang="fr-FR" dirty="0"/>
            <a:t>RTU </a:t>
          </a:r>
          <a:r>
            <a:rPr lang="fr-FR" dirty="0">
              <a:sym typeface="Wingdings" panose="05000000000000000000" pitchFamily="2" charset="2"/>
            </a:rPr>
            <a:t> </a:t>
          </a:r>
          <a:r>
            <a:rPr lang="fr-FR" dirty="0"/>
            <a:t>CPC</a:t>
          </a:r>
        </a:p>
      </dgm:t>
    </dgm:pt>
    <dgm:pt modelId="{B25F3BFC-70CD-4082-859A-7AF2EB5B59B0}" type="parTrans" cxnId="{83EF3B2F-3CE8-4046-A3B6-AC9E26786FB9}">
      <dgm:prSet/>
      <dgm:spPr/>
      <dgm:t>
        <a:bodyPr/>
        <a:lstStyle/>
        <a:p>
          <a:endParaRPr lang="fr-FR"/>
        </a:p>
      </dgm:t>
    </dgm:pt>
    <dgm:pt modelId="{A13A1465-4E5A-4FA0-A86D-DB64DA7F971E}" type="sibTrans" cxnId="{83EF3B2F-3CE8-4046-A3B6-AC9E26786FB9}">
      <dgm:prSet/>
      <dgm:spPr/>
      <dgm:t>
        <a:bodyPr/>
        <a:lstStyle/>
        <a:p>
          <a:r>
            <a:rPr lang="fr-FR" dirty="0"/>
            <a:t>A partir 1</a:t>
          </a:r>
          <a:r>
            <a:rPr lang="fr-FR" baseline="30000" dirty="0"/>
            <a:t>er</a:t>
          </a:r>
          <a:r>
            <a:rPr lang="fr-FR" dirty="0"/>
            <a:t> juillet 2021</a:t>
          </a:r>
        </a:p>
      </dgm:t>
    </dgm:pt>
    <dgm:pt modelId="{2E5DB52D-2FF7-4B11-8642-9CE4D31F6423}">
      <dgm:prSet phldrT="[Texte]"/>
      <dgm:spPr>
        <a:solidFill>
          <a:srgbClr val="0095CB"/>
        </a:solidFill>
      </dgm:spPr>
      <dgm:t>
        <a:bodyPr/>
        <a:lstStyle/>
        <a:p>
          <a:r>
            <a:rPr lang="fr-FR" dirty="0"/>
            <a:t>FICHCOMP -ATU</a:t>
          </a:r>
        </a:p>
      </dgm:t>
    </dgm:pt>
    <dgm:pt modelId="{93D68119-59C3-4EBE-A367-34617C186B49}" type="parTrans" cxnId="{97659561-2BA5-4E67-AC6C-2ECB5C0E593F}">
      <dgm:prSet/>
      <dgm:spPr/>
      <dgm:t>
        <a:bodyPr/>
        <a:lstStyle/>
        <a:p>
          <a:endParaRPr lang="fr-FR"/>
        </a:p>
      </dgm:t>
    </dgm:pt>
    <dgm:pt modelId="{0D8808EB-5178-4BC4-A496-1B39CD79A046}" type="sibTrans" cxnId="{97659561-2BA5-4E67-AC6C-2ECB5C0E593F}">
      <dgm:prSet/>
      <dgm:spPr/>
      <dgm:t>
        <a:bodyPr/>
        <a:lstStyle/>
        <a:p>
          <a:r>
            <a:rPr lang="fr-FR" dirty="0"/>
            <a:t>1</a:t>
          </a:r>
          <a:r>
            <a:rPr lang="fr-FR" baseline="30000" dirty="0"/>
            <a:t>er</a:t>
          </a:r>
          <a:r>
            <a:rPr lang="fr-FR" dirty="0"/>
            <a:t> juillet 2021 - 2022</a:t>
          </a:r>
        </a:p>
      </dgm:t>
    </dgm:pt>
    <dgm:pt modelId="{DB1921BD-7C4D-4E61-AE55-E8F6F56851FE}">
      <dgm:prSet phldrT="[Texte]"/>
      <dgm:spPr>
        <a:solidFill>
          <a:srgbClr val="0095CB"/>
        </a:solidFill>
      </dgm:spPr>
      <dgm:t>
        <a:bodyPr/>
        <a:lstStyle/>
        <a:p>
          <a:r>
            <a:rPr lang="fr-FR" dirty="0"/>
            <a:t>AAP-AAC</a:t>
          </a:r>
        </a:p>
      </dgm:t>
    </dgm:pt>
    <dgm:pt modelId="{3AAD0DC7-B265-443C-A038-0B128CA26749}" type="parTrans" cxnId="{B329507D-F833-4458-83AD-CCF6A8828A43}">
      <dgm:prSet/>
      <dgm:spPr/>
      <dgm:t>
        <a:bodyPr/>
        <a:lstStyle/>
        <a:p>
          <a:endParaRPr lang="fr-FR"/>
        </a:p>
      </dgm:t>
    </dgm:pt>
    <dgm:pt modelId="{7BB69B82-4201-43F4-ABD0-DF11651F204C}" type="sibTrans" cxnId="{B329507D-F833-4458-83AD-CCF6A8828A43}">
      <dgm:prSet/>
      <dgm:spPr/>
      <dgm:t>
        <a:bodyPr/>
        <a:lstStyle/>
        <a:p>
          <a:r>
            <a:rPr lang="fr-FR" dirty="0"/>
            <a:t>1</a:t>
          </a:r>
          <a:r>
            <a:rPr lang="fr-FR" baseline="30000" dirty="0"/>
            <a:t>er</a:t>
          </a:r>
          <a:r>
            <a:rPr lang="fr-FR" dirty="0"/>
            <a:t> janvier 2022</a:t>
          </a:r>
        </a:p>
      </dgm:t>
    </dgm:pt>
    <dgm:pt modelId="{121009BA-0E53-4DC8-8F8A-6445FA7FE132}">
      <dgm:prSet phldrT="[Texte]"/>
      <dgm:spPr>
        <a:solidFill>
          <a:srgbClr val="0095CB"/>
        </a:solidFill>
      </dgm:spPr>
      <dgm:t>
        <a:bodyPr/>
        <a:lstStyle/>
        <a:p>
          <a:r>
            <a:rPr lang="fr-FR" dirty="0"/>
            <a:t>CPC</a:t>
          </a:r>
        </a:p>
      </dgm:t>
    </dgm:pt>
    <dgm:pt modelId="{DE20A9C1-2CD2-4241-9E53-4BAD4E0F0450}" type="parTrans" cxnId="{6AF86772-B2D6-4011-AAE5-1344B49C71F1}">
      <dgm:prSet/>
      <dgm:spPr/>
      <dgm:t>
        <a:bodyPr/>
        <a:lstStyle/>
        <a:p>
          <a:endParaRPr lang="fr-FR"/>
        </a:p>
      </dgm:t>
    </dgm:pt>
    <dgm:pt modelId="{13FAAF16-75D2-4817-A29E-2D6EF956A934}" type="sibTrans" cxnId="{6AF86772-B2D6-4011-AAE5-1344B49C71F1}">
      <dgm:prSet/>
      <dgm:spPr/>
      <dgm:t>
        <a:bodyPr/>
        <a:lstStyle/>
        <a:p>
          <a:r>
            <a:rPr lang="fr-FR" dirty="0"/>
            <a:t>1</a:t>
          </a:r>
          <a:r>
            <a:rPr lang="fr-FR" baseline="30000" dirty="0"/>
            <a:t>er</a:t>
          </a:r>
          <a:r>
            <a:rPr lang="fr-FR" dirty="0"/>
            <a:t> janvier 2022</a:t>
          </a:r>
        </a:p>
      </dgm:t>
    </dgm:pt>
    <dgm:pt modelId="{6810401B-9B1C-458A-AB32-9CB0C7B868FF}">
      <dgm:prSet phldrT="[Texte]"/>
      <dgm:spPr>
        <a:solidFill>
          <a:srgbClr val="0095CB"/>
        </a:solidFill>
      </dgm:spPr>
      <dgm:t>
        <a:bodyPr/>
        <a:lstStyle/>
        <a:p>
          <a:r>
            <a:rPr lang="fr-FR" dirty="0"/>
            <a:t>FICHCOMP-LES pour ceux déjà inscrits</a:t>
          </a:r>
        </a:p>
      </dgm:t>
    </dgm:pt>
    <dgm:pt modelId="{4799DAFA-6688-4602-ACBA-A487D2F1BE8E}" type="parTrans" cxnId="{52850AA5-1162-478B-A94B-168994E43899}">
      <dgm:prSet/>
      <dgm:spPr/>
      <dgm:t>
        <a:bodyPr/>
        <a:lstStyle/>
        <a:p>
          <a:endParaRPr lang="fr-FR"/>
        </a:p>
      </dgm:t>
    </dgm:pt>
    <dgm:pt modelId="{796888F0-3539-454E-BC0C-823FD0DA6992}" type="sibTrans" cxnId="{52850AA5-1162-478B-A94B-168994E43899}">
      <dgm:prSet/>
      <dgm:spPr/>
      <dgm:t>
        <a:bodyPr/>
        <a:lstStyle/>
        <a:p>
          <a:r>
            <a:rPr lang="fr-FR" dirty="0"/>
            <a:t>Jusque déc. 2021</a:t>
          </a:r>
        </a:p>
      </dgm:t>
    </dgm:pt>
    <dgm:pt modelId="{9D44FE4D-2393-470A-81AA-5D7931D62053}" type="pres">
      <dgm:prSet presAssocID="{7842043C-9C94-4825-8119-0629068388CA}" presName="hierChild1" presStyleCnt="0">
        <dgm:presLayoutVars>
          <dgm:orgChart val="1"/>
          <dgm:chPref val="1"/>
          <dgm:dir/>
          <dgm:animOne val="branch"/>
          <dgm:animLvl val="lvl"/>
          <dgm:resizeHandles/>
        </dgm:presLayoutVars>
      </dgm:prSet>
      <dgm:spPr/>
    </dgm:pt>
    <dgm:pt modelId="{649BDA67-A079-41F2-B712-26EC09ABD004}" type="pres">
      <dgm:prSet presAssocID="{C504D1B2-7280-46EF-A817-9CBC24E40517}" presName="hierRoot1" presStyleCnt="0">
        <dgm:presLayoutVars>
          <dgm:hierBranch val="init"/>
        </dgm:presLayoutVars>
      </dgm:prSet>
      <dgm:spPr/>
    </dgm:pt>
    <dgm:pt modelId="{D60BB7EA-62BA-4A5B-ACF3-604765C51A4A}" type="pres">
      <dgm:prSet presAssocID="{C504D1B2-7280-46EF-A817-9CBC24E40517}" presName="rootComposite1" presStyleCnt="0"/>
      <dgm:spPr/>
    </dgm:pt>
    <dgm:pt modelId="{49CEB629-B909-43FE-9176-5F4270420200}" type="pres">
      <dgm:prSet presAssocID="{C504D1B2-7280-46EF-A817-9CBC24E40517}" presName="rootText1" presStyleLbl="node0" presStyleIdx="0" presStyleCnt="1">
        <dgm:presLayoutVars>
          <dgm:chMax/>
          <dgm:chPref val="3"/>
        </dgm:presLayoutVars>
      </dgm:prSet>
      <dgm:spPr/>
    </dgm:pt>
    <dgm:pt modelId="{A3E70D09-3EDB-48F9-8586-48E194C7A126}" type="pres">
      <dgm:prSet presAssocID="{C504D1B2-7280-46EF-A817-9CBC24E40517}" presName="titleText1" presStyleLbl="fgAcc0" presStyleIdx="0" presStyleCnt="1">
        <dgm:presLayoutVars>
          <dgm:chMax val="0"/>
          <dgm:chPref val="0"/>
        </dgm:presLayoutVars>
      </dgm:prSet>
      <dgm:spPr/>
    </dgm:pt>
    <dgm:pt modelId="{D07AA9DC-EE1A-4C59-958C-191715B8A713}" type="pres">
      <dgm:prSet presAssocID="{C504D1B2-7280-46EF-A817-9CBC24E40517}" presName="rootConnector1" presStyleLbl="node1" presStyleIdx="0" presStyleCnt="4"/>
      <dgm:spPr/>
    </dgm:pt>
    <dgm:pt modelId="{326A0DFB-F859-41EE-B914-A929938722D0}" type="pres">
      <dgm:prSet presAssocID="{C504D1B2-7280-46EF-A817-9CBC24E40517}" presName="hierChild2" presStyleCnt="0"/>
      <dgm:spPr/>
    </dgm:pt>
    <dgm:pt modelId="{F12405A5-6F74-4B65-988A-49CE153497A2}" type="pres">
      <dgm:prSet presAssocID="{93D68119-59C3-4EBE-A367-34617C186B49}" presName="Name37" presStyleLbl="parChTrans1D2" presStyleIdx="0" presStyleCnt="2"/>
      <dgm:spPr/>
    </dgm:pt>
    <dgm:pt modelId="{036CEBE9-6128-4E61-852F-E3B6BEFDEAAC}" type="pres">
      <dgm:prSet presAssocID="{2E5DB52D-2FF7-4B11-8642-9CE4D31F6423}" presName="hierRoot2" presStyleCnt="0">
        <dgm:presLayoutVars>
          <dgm:hierBranch val="init"/>
        </dgm:presLayoutVars>
      </dgm:prSet>
      <dgm:spPr/>
    </dgm:pt>
    <dgm:pt modelId="{7070D55F-B13C-4D69-AC4B-567B547BF512}" type="pres">
      <dgm:prSet presAssocID="{2E5DB52D-2FF7-4B11-8642-9CE4D31F6423}" presName="rootComposite" presStyleCnt="0"/>
      <dgm:spPr/>
    </dgm:pt>
    <dgm:pt modelId="{93A6C160-FD47-4578-9C16-227F980D0EF7}" type="pres">
      <dgm:prSet presAssocID="{2E5DB52D-2FF7-4B11-8642-9CE4D31F6423}" presName="rootText" presStyleLbl="node1" presStyleIdx="0" presStyleCnt="4">
        <dgm:presLayoutVars>
          <dgm:chMax/>
          <dgm:chPref val="3"/>
        </dgm:presLayoutVars>
      </dgm:prSet>
      <dgm:spPr/>
    </dgm:pt>
    <dgm:pt modelId="{189E23F2-0A77-4527-BA79-95ABE326B54C}" type="pres">
      <dgm:prSet presAssocID="{2E5DB52D-2FF7-4B11-8642-9CE4D31F6423}" presName="titleText2" presStyleLbl="fgAcc1" presStyleIdx="0" presStyleCnt="4" custLinFactNeighborX="10463" custLinFactNeighborY="1806">
        <dgm:presLayoutVars>
          <dgm:chMax val="0"/>
          <dgm:chPref val="0"/>
        </dgm:presLayoutVars>
      </dgm:prSet>
      <dgm:spPr/>
    </dgm:pt>
    <dgm:pt modelId="{8581ECFB-4922-42BA-85ED-A1CA62DC6A19}" type="pres">
      <dgm:prSet presAssocID="{2E5DB52D-2FF7-4B11-8642-9CE4D31F6423}" presName="rootConnector" presStyleLbl="node2" presStyleIdx="0" presStyleCnt="0"/>
      <dgm:spPr/>
    </dgm:pt>
    <dgm:pt modelId="{7464AB0B-D217-46C5-B49C-25A27CA8474A}" type="pres">
      <dgm:prSet presAssocID="{2E5DB52D-2FF7-4B11-8642-9CE4D31F6423}" presName="hierChild4" presStyleCnt="0"/>
      <dgm:spPr/>
    </dgm:pt>
    <dgm:pt modelId="{B82DD215-453D-4066-82B0-7848CFD76135}" type="pres">
      <dgm:prSet presAssocID="{3AAD0DC7-B265-443C-A038-0B128CA26749}" presName="Name37" presStyleLbl="parChTrans1D3" presStyleIdx="0" presStyleCnt="2"/>
      <dgm:spPr/>
    </dgm:pt>
    <dgm:pt modelId="{13669A6A-83CC-4C45-8715-8BEF078A6E78}" type="pres">
      <dgm:prSet presAssocID="{DB1921BD-7C4D-4E61-AE55-E8F6F56851FE}" presName="hierRoot2" presStyleCnt="0">
        <dgm:presLayoutVars>
          <dgm:hierBranch val="init"/>
        </dgm:presLayoutVars>
      </dgm:prSet>
      <dgm:spPr/>
    </dgm:pt>
    <dgm:pt modelId="{2FF19ECE-C947-4F84-B2A1-92322E9E53F0}" type="pres">
      <dgm:prSet presAssocID="{DB1921BD-7C4D-4E61-AE55-E8F6F56851FE}" presName="rootComposite" presStyleCnt="0"/>
      <dgm:spPr/>
    </dgm:pt>
    <dgm:pt modelId="{D51E6819-3AB0-40C4-AE40-9724B0138F09}" type="pres">
      <dgm:prSet presAssocID="{DB1921BD-7C4D-4E61-AE55-E8F6F56851FE}" presName="rootText" presStyleLbl="node1" presStyleIdx="1" presStyleCnt="4">
        <dgm:presLayoutVars>
          <dgm:chMax/>
          <dgm:chPref val="3"/>
        </dgm:presLayoutVars>
      </dgm:prSet>
      <dgm:spPr/>
    </dgm:pt>
    <dgm:pt modelId="{20487C77-A828-4B78-8AEF-4528F742C461}" type="pres">
      <dgm:prSet presAssocID="{DB1921BD-7C4D-4E61-AE55-E8F6F56851FE}" presName="titleText2" presStyleLbl="fgAcc1" presStyleIdx="1" presStyleCnt="4">
        <dgm:presLayoutVars>
          <dgm:chMax val="0"/>
          <dgm:chPref val="0"/>
        </dgm:presLayoutVars>
      </dgm:prSet>
      <dgm:spPr/>
    </dgm:pt>
    <dgm:pt modelId="{DC4E33CF-F217-4677-B4F2-79DC1E4242B7}" type="pres">
      <dgm:prSet presAssocID="{DB1921BD-7C4D-4E61-AE55-E8F6F56851FE}" presName="rootConnector" presStyleLbl="node3" presStyleIdx="0" presStyleCnt="0"/>
      <dgm:spPr/>
    </dgm:pt>
    <dgm:pt modelId="{88845ABE-4B8C-4560-88A9-291917A66410}" type="pres">
      <dgm:prSet presAssocID="{DB1921BD-7C4D-4E61-AE55-E8F6F56851FE}" presName="hierChild4" presStyleCnt="0"/>
      <dgm:spPr/>
    </dgm:pt>
    <dgm:pt modelId="{66C35097-CD63-4A4D-A4DD-DE65E16EA47A}" type="pres">
      <dgm:prSet presAssocID="{DB1921BD-7C4D-4E61-AE55-E8F6F56851FE}" presName="hierChild5" presStyleCnt="0"/>
      <dgm:spPr/>
    </dgm:pt>
    <dgm:pt modelId="{5A7488B2-F148-416B-B383-256BAB83532A}" type="pres">
      <dgm:prSet presAssocID="{DE20A9C1-2CD2-4241-9E53-4BAD4E0F0450}" presName="Name37" presStyleLbl="parChTrans1D3" presStyleIdx="1" presStyleCnt="2"/>
      <dgm:spPr/>
    </dgm:pt>
    <dgm:pt modelId="{13007D5D-B557-467F-A0A0-3E08FF18EF30}" type="pres">
      <dgm:prSet presAssocID="{121009BA-0E53-4DC8-8F8A-6445FA7FE132}" presName="hierRoot2" presStyleCnt="0">
        <dgm:presLayoutVars>
          <dgm:hierBranch val="init"/>
        </dgm:presLayoutVars>
      </dgm:prSet>
      <dgm:spPr/>
    </dgm:pt>
    <dgm:pt modelId="{CFD855C8-36B3-4742-893A-3088E93000B2}" type="pres">
      <dgm:prSet presAssocID="{121009BA-0E53-4DC8-8F8A-6445FA7FE132}" presName="rootComposite" presStyleCnt="0"/>
      <dgm:spPr/>
    </dgm:pt>
    <dgm:pt modelId="{0309EDF6-6714-4A4C-8C25-00F4B893D5AA}" type="pres">
      <dgm:prSet presAssocID="{121009BA-0E53-4DC8-8F8A-6445FA7FE132}" presName="rootText" presStyleLbl="node1" presStyleIdx="2" presStyleCnt="4">
        <dgm:presLayoutVars>
          <dgm:chMax/>
          <dgm:chPref val="3"/>
        </dgm:presLayoutVars>
      </dgm:prSet>
      <dgm:spPr/>
    </dgm:pt>
    <dgm:pt modelId="{5E163F6A-7BBF-459E-B6A1-3C7CCBA456A3}" type="pres">
      <dgm:prSet presAssocID="{121009BA-0E53-4DC8-8F8A-6445FA7FE132}" presName="titleText2" presStyleLbl="fgAcc1" presStyleIdx="2" presStyleCnt="4">
        <dgm:presLayoutVars>
          <dgm:chMax val="0"/>
          <dgm:chPref val="0"/>
        </dgm:presLayoutVars>
      </dgm:prSet>
      <dgm:spPr/>
    </dgm:pt>
    <dgm:pt modelId="{8B478207-6107-465C-B699-0905DF7A8673}" type="pres">
      <dgm:prSet presAssocID="{121009BA-0E53-4DC8-8F8A-6445FA7FE132}" presName="rootConnector" presStyleLbl="node3" presStyleIdx="0" presStyleCnt="0"/>
      <dgm:spPr/>
    </dgm:pt>
    <dgm:pt modelId="{685EF334-3BE8-4DEB-AB8E-0052FB16F487}" type="pres">
      <dgm:prSet presAssocID="{121009BA-0E53-4DC8-8F8A-6445FA7FE132}" presName="hierChild4" presStyleCnt="0"/>
      <dgm:spPr/>
    </dgm:pt>
    <dgm:pt modelId="{EE29A986-5627-4B06-9F47-4EE94F6237A0}" type="pres">
      <dgm:prSet presAssocID="{121009BA-0E53-4DC8-8F8A-6445FA7FE132}" presName="hierChild5" presStyleCnt="0"/>
      <dgm:spPr/>
    </dgm:pt>
    <dgm:pt modelId="{BEF2234C-3C35-4566-BF2C-7E511576AE21}" type="pres">
      <dgm:prSet presAssocID="{2E5DB52D-2FF7-4B11-8642-9CE4D31F6423}" presName="hierChild5" presStyleCnt="0"/>
      <dgm:spPr/>
    </dgm:pt>
    <dgm:pt modelId="{E4C19FF1-1F5B-49BC-B898-C13DDB7668D1}" type="pres">
      <dgm:prSet presAssocID="{4799DAFA-6688-4602-ACBA-A487D2F1BE8E}" presName="Name37" presStyleLbl="parChTrans1D2" presStyleIdx="1" presStyleCnt="2"/>
      <dgm:spPr/>
    </dgm:pt>
    <dgm:pt modelId="{1ECD5480-4046-497F-BCCC-CFFFD6D42F3D}" type="pres">
      <dgm:prSet presAssocID="{6810401B-9B1C-458A-AB32-9CB0C7B868FF}" presName="hierRoot2" presStyleCnt="0">
        <dgm:presLayoutVars>
          <dgm:hierBranch val="init"/>
        </dgm:presLayoutVars>
      </dgm:prSet>
      <dgm:spPr/>
    </dgm:pt>
    <dgm:pt modelId="{8615BFBC-ABEE-4B43-85A3-BB5E81DC0C49}" type="pres">
      <dgm:prSet presAssocID="{6810401B-9B1C-458A-AB32-9CB0C7B868FF}" presName="rootComposite" presStyleCnt="0"/>
      <dgm:spPr/>
    </dgm:pt>
    <dgm:pt modelId="{BDAD7D83-FAF2-4C08-A8CE-FAEFA94A2889}" type="pres">
      <dgm:prSet presAssocID="{6810401B-9B1C-458A-AB32-9CB0C7B868FF}" presName="rootText" presStyleLbl="node1" presStyleIdx="3" presStyleCnt="4">
        <dgm:presLayoutVars>
          <dgm:chMax/>
          <dgm:chPref val="3"/>
        </dgm:presLayoutVars>
      </dgm:prSet>
      <dgm:spPr/>
    </dgm:pt>
    <dgm:pt modelId="{7F866544-FF41-470C-8124-56C22D6EC1C0}" type="pres">
      <dgm:prSet presAssocID="{6810401B-9B1C-458A-AB32-9CB0C7B868FF}" presName="titleText2" presStyleLbl="fgAcc1" presStyleIdx="3" presStyleCnt="4" custLinFactNeighborY="28218">
        <dgm:presLayoutVars>
          <dgm:chMax val="0"/>
          <dgm:chPref val="0"/>
        </dgm:presLayoutVars>
      </dgm:prSet>
      <dgm:spPr/>
    </dgm:pt>
    <dgm:pt modelId="{BF87097E-270E-47C5-AE99-471409084BD6}" type="pres">
      <dgm:prSet presAssocID="{6810401B-9B1C-458A-AB32-9CB0C7B868FF}" presName="rootConnector" presStyleLbl="node2" presStyleIdx="0" presStyleCnt="0"/>
      <dgm:spPr/>
    </dgm:pt>
    <dgm:pt modelId="{6833EFC2-6343-4756-9E17-7EDFEAB71340}" type="pres">
      <dgm:prSet presAssocID="{6810401B-9B1C-458A-AB32-9CB0C7B868FF}" presName="hierChild4" presStyleCnt="0"/>
      <dgm:spPr/>
    </dgm:pt>
    <dgm:pt modelId="{82C5F52E-E608-446A-9A68-E4F0DAC4CBAD}" type="pres">
      <dgm:prSet presAssocID="{6810401B-9B1C-458A-AB32-9CB0C7B868FF}" presName="hierChild5" presStyleCnt="0"/>
      <dgm:spPr/>
    </dgm:pt>
    <dgm:pt modelId="{7A43B2AC-F1A7-40C2-A931-84DD70C1E130}" type="pres">
      <dgm:prSet presAssocID="{C504D1B2-7280-46EF-A817-9CBC24E40517}" presName="hierChild3" presStyleCnt="0"/>
      <dgm:spPr/>
    </dgm:pt>
  </dgm:ptLst>
  <dgm:cxnLst>
    <dgm:cxn modelId="{5AFD4B10-B6D7-4931-AE58-F17A774EC99E}" type="presOf" srcId="{6810401B-9B1C-458A-AB32-9CB0C7B868FF}" destId="{BF87097E-270E-47C5-AE99-471409084BD6}" srcOrd="1" destOrd="0" presId="urn:microsoft.com/office/officeart/2008/layout/NameandTitleOrganizationalChart"/>
    <dgm:cxn modelId="{00D33912-430A-41CF-8F16-8A7BCFCAB253}" type="presOf" srcId="{7842043C-9C94-4825-8119-0629068388CA}" destId="{9D44FE4D-2393-470A-81AA-5D7931D62053}" srcOrd="0" destOrd="0" presId="urn:microsoft.com/office/officeart/2008/layout/NameandTitleOrganizationalChart"/>
    <dgm:cxn modelId="{624E6C1D-C474-41D6-98C6-E6CFD40C320A}" type="presOf" srcId="{DE20A9C1-2CD2-4241-9E53-4BAD4E0F0450}" destId="{5A7488B2-F148-416B-B383-256BAB83532A}" srcOrd="0" destOrd="0" presId="urn:microsoft.com/office/officeart/2008/layout/NameandTitleOrganizationalChart"/>
    <dgm:cxn modelId="{E69E7328-4436-490A-A4BB-AA1D5F34F000}" type="presOf" srcId="{C504D1B2-7280-46EF-A817-9CBC24E40517}" destId="{D07AA9DC-EE1A-4C59-958C-191715B8A713}" srcOrd="1" destOrd="0" presId="urn:microsoft.com/office/officeart/2008/layout/NameandTitleOrganizationalChart"/>
    <dgm:cxn modelId="{83EF3B2F-3CE8-4046-A3B6-AC9E26786FB9}" srcId="{7842043C-9C94-4825-8119-0629068388CA}" destId="{C504D1B2-7280-46EF-A817-9CBC24E40517}" srcOrd="0" destOrd="0" parTransId="{B25F3BFC-70CD-4082-859A-7AF2EB5B59B0}" sibTransId="{A13A1465-4E5A-4FA0-A86D-DB64DA7F971E}"/>
    <dgm:cxn modelId="{97659561-2BA5-4E67-AC6C-2ECB5C0E593F}" srcId="{C504D1B2-7280-46EF-A817-9CBC24E40517}" destId="{2E5DB52D-2FF7-4B11-8642-9CE4D31F6423}" srcOrd="0" destOrd="0" parTransId="{93D68119-59C3-4EBE-A367-34617C186B49}" sibTransId="{0D8808EB-5178-4BC4-A496-1B39CD79A046}"/>
    <dgm:cxn modelId="{194D1A69-C193-4256-B0C6-6CB82D5AC835}" type="presOf" srcId="{DB1921BD-7C4D-4E61-AE55-E8F6F56851FE}" destId="{D51E6819-3AB0-40C4-AE40-9724B0138F09}" srcOrd="0" destOrd="0" presId="urn:microsoft.com/office/officeart/2008/layout/NameandTitleOrganizationalChart"/>
    <dgm:cxn modelId="{7315514D-E112-43DC-9EA5-10A8F9DBA8BE}" type="presOf" srcId="{0D8808EB-5178-4BC4-A496-1B39CD79A046}" destId="{189E23F2-0A77-4527-BA79-95ABE326B54C}" srcOrd="0" destOrd="0" presId="urn:microsoft.com/office/officeart/2008/layout/NameandTitleOrganizationalChart"/>
    <dgm:cxn modelId="{89A1F171-7609-454B-ADD6-19C6BB137B3E}" type="presOf" srcId="{A13A1465-4E5A-4FA0-A86D-DB64DA7F971E}" destId="{A3E70D09-3EDB-48F9-8586-48E194C7A126}" srcOrd="0" destOrd="0" presId="urn:microsoft.com/office/officeart/2008/layout/NameandTitleOrganizationalChart"/>
    <dgm:cxn modelId="{6AF86772-B2D6-4011-AAE5-1344B49C71F1}" srcId="{2E5DB52D-2FF7-4B11-8642-9CE4D31F6423}" destId="{121009BA-0E53-4DC8-8F8A-6445FA7FE132}" srcOrd="1" destOrd="0" parTransId="{DE20A9C1-2CD2-4241-9E53-4BAD4E0F0450}" sibTransId="{13FAAF16-75D2-4817-A29E-2D6EF956A934}"/>
    <dgm:cxn modelId="{DBD46F53-E013-49D3-B06D-15472E2B1EB4}" type="presOf" srcId="{4799DAFA-6688-4602-ACBA-A487D2F1BE8E}" destId="{E4C19FF1-1F5B-49BC-B898-C13DDB7668D1}" srcOrd="0" destOrd="0" presId="urn:microsoft.com/office/officeart/2008/layout/NameandTitleOrganizationalChart"/>
    <dgm:cxn modelId="{F54FFE7C-FCDE-425B-833B-FE25F12BB096}" type="presOf" srcId="{7BB69B82-4201-43F4-ABD0-DF11651F204C}" destId="{20487C77-A828-4B78-8AEF-4528F742C461}" srcOrd="0" destOrd="0" presId="urn:microsoft.com/office/officeart/2008/layout/NameandTitleOrganizationalChart"/>
    <dgm:cxn modelId="{B329507D-F833-4458-83AD-CCF6A8828A43}" srcId="{2E5DB52D-2FF7-4B11-8642-9CE4D31F6423}" destId="{DB1921BD-7C4D-4E61-AE55-E8F6F56851FE}" srcOrd="0" destOrd="0" parTransId="{3AAD0DC7-B265-443C-A038-0B128CA26749}" sibTransId="{7BB69B82-4201-43F4-ABD0-DF11651F204C}"/>
    <dgm:cxn modelId="{8BACC682-A553-487B-BEAF-496E12D575CB}" type="presOf" srcId="{13FAAF16-75D2-4817-A29E-2D6EF956A934}" destId="{5E163F6A-7BBF-459E-B6A1-3C7CCBA456A3}" srcOrd="0" destOrd="0" presId="urn:microsoft.com/office/officeart/2008/layout/NameandTitleOrganizationalChart"/>
    <dgm:cxn modelId="{EBAFB284-2E0A-4869-AFED-6D1B403DF772}" type="presOf" srcId="{6810401B-9B1C-458A-AB32-9CB0C7B868FF}" destId="{BDAD7D83-FAF2-4C08-A8CE-FAEFA94A2889}" srcOrd="0" destOrd="0" presId="urn:microsoft.com/office/officeart/2008/layout/NameandTitleOrganizationalChart"/>
    <dgm:cxn modelId="{52850AA5-1162-478B-A94B-168994E43899}" srcId="{C504D1B2-7280-46EF-A817-9CBC24E40517}" destId="{6810401B-9B1C-458A-AB32-9CB0C7B868FF}" srcOrd="1" destOrd="0" parTransId="{4799DAFA-6688-4602-ACBA-A487D2F1BE8E}" sibTransId="{796888F0-3539-454E-BC0C-823FD0DA6992}"/>
    <dgm:cxn modelId="{ABDE6CAF-438D-4740-9170-F07218261469}" type="presOf" srcId="{2E5DB52D-2FF7-4B11-8642-9CE4D31F6423}" destId="{8581ECFB-4922-42BA-85ED-A1CA62DC6A19}" srcOrd="1" destOrd="0" presId="urn:microsoft.com/office/officeart/2008/layout/NameandTitleOrganizationalChart"/>
    <dgm:cxn modelId="{7673BBB6-72FE-415E-ADED-D07AD465C125}" type="presOf" srcId="{121009BA-0E53-4DC8-8F8A-6445FA7FE132}" destId="{8B478207-6107-465C-B699-0905DF7A8673}" srcOrd="1" destOrd="0" presId="urn:microsoft.com/office/officeart/2008/layout/NameandTitleOrganizationalChart"/>
    <dgm:cxn modelId="{3C9C61C6-0714-4894-9468-8B11F3A645E8}" type="presOf" srcId="{3AAD0DC7-B265-443C-A038-0B128CA26749}" destId="{B82DD215-453D-4066-82B0-7848CFD76135}" srcOrd="0" destOrd="0" presId="urn:microsoft.com/office/officeart/2008/layout/NameandTitleOrganizationalChart"/>
    <dgm:cxn modelId="{851436DB-B599-49AC-B674-DCAB2C9C014E}" type="presOf" srcId="{C504D1B2-7280-46EF-A817-9CBC24E40517}" destId="{49CEB629-B909-43FE-9176-5F4270420200}" srcOrd="0" destOrd="0" presId="urn:microsoft.com/office/officeart/2008/layout/NameandTitleOrganizationalChart"/>
    <dgm:cxn modelId="{435AC4DC-8A72-45C0-9FA6-8F2516C30E83}" type="presOf" srcId="{93D68119-59C3-4EBE-A367-34617C186B49}" destId="{F12405A5-6F74-4B65-988A-49CE153497A2}" srcOrd="0" destOrd="0" presId="urn:microsoft.com/office/officeart/2008/layout/NameandTitleOrganizationalChart"/>
    <dgm:cxn modelId="{8307A2DE-689F-443B-A14F-0808F86F7F5B}" type="presOf" srcId="{DB1921BD-7C4D-4E61-AE55-E8F6F56851FE}" destId="{DC4E33CF-F217-4677-B4F2-79DC1E4242B7}" srcOrd="1" destOrd="0" presId="urn:microsoft.com/office/officeart/2008/layout/NameandTitleOrganizationalChart"/>
    <dgm:cxn modelId="{277EB3E2-D963-486A-8C84-2216F9FDBCC7}" type="presOf" srcId="{121009BA-0E53-4DC8-8F8A-6445FA7FE132}" destId="{0309EDF6-6714-4A4C-8C25-00F4B893D5AA}" srcOrd="0" destOrd="0" presId="urn:microsoft.com/office/officeart/2008/layout/NameandTitleOrganizationalChart"/>
    <dgm:cxn modelId="{31C3EEE4-AD79-435C-9D88-1D4F59A0C777}" type="presOf" srcId="{796888F0-3539-454E-BC0C-823FD0DA6992}" destId="{7F866544-FF41-470C-8124-56C22D6EC1C0}" srcOrd="0" destOrd="0" presId="urn:microsoft.com/office/officeart/2008/layout/NameandTitleOrganizationalChart"/>
    <dgm:cxn modelId="{67C2E9FC-C4A6-4FAB-B1E7-80F37DABB468}" type="presOf" srcId="{2E5DB52D-2FF7-4B11-8642-9CE4D31F6423}" destId="{93A6C160-FD47-4578-9C16-227F980D0EF7}" srcOrd="0" destOrd="0" presId="urn:microsoft.com/office/officeart/2008/layout/NameandTitleOrganizationalChart"/>
    <dgm:cxn modelId="{A3D2CB4A-BD07-40F6-8778-0BCAE9512E63}" type="presParOf" srcId="{9D44FE4D-2393-470A-81AA-5D7931D62053}" destId="{649BDA67-A079-41F2-B712-26EC09ABD004}" srcOrd="0" destOrd="0" presId="urn:microsoft.com/office/officeart/2008/layout/NameandTitleOrganizationalChart"/>
    <dgm:cxn modelId="{A8EE29B7-53F2-447D-A5CA-4CAFFD45BD3E}" type="presParOf" srcId="{649BDA67-A079-41F2-B712-26EC09ABD004}" destId="{D60BB7EA-62BA-4A5B-ACF3-604765C51A4A}" srcOrd="0" destOrd="0" presId="urn:microsoft.com/office/officeart/2008/layout/NameandTitleOrganizationalChart"/>
    <dgm:cxn modelId="{2307D462-0772-46BA-A051-DAC5CA002649}" type="presParOf" srcId="{D60BB7EA-62BA-4A5B-ACF3-604765C51A4A}" destId="{49CEB629-B909-43FE-9176-5F4270420200}" srcOrd="0" destOrd="0" presId="urn:microsoft.com/office/officeart/2008/layout/NameandTitleOrganizationalChart"/>
    <dgm:cxn modelId="{3E971269-FDF0-4AA0-9C56-FD40042A1EA6}" type="presParOf" srcId="{D60BB7EA-62BA-4A5B-ACF3-604765C51A4A}" destId="{A3E70D09-3EDB-48F9-8586-48E194C7A126}" srcOrd="1" destOrd="0" presId="urn:microsoft.com/office/officeart/2008/layout/NameandTitleOrganizationalChart"/>
    <dgm:cxn modelId="{B6A2793C-91E3-49D1-91B1-F90CC0F95E68}" type="presParOf" srcId="{D60BB7EA-62BA-4A5B-ACF3-604765C51A4A}" destId="{D07AA9DC-EE1A-4C59-958C-191715B8A713}" srcOrd="2" destOrd="0" presId="urn:microsoft.com/office/officeart/2008/layout/NameandTitleOrganizationalChart"/>
    <dgm:cxn modelId="{75734A9D-505F-42C2-8877-D53031F4A13F}" type="presParOf" srcId="{649BDA67-A079-41F2-B712-26EC09ABD004}" destId="{326A0DFB-F859-41EE-B914-A929938722D0}" srcOrd="1" destOrd="0" presId="urn:microsoft.com/office/officeart/2008/layout/NameandTitleOrganizationalChart"/>
    <dgm:cxn modelId="{1FA9220F-7A87-47FD-BD11-4E7869774093}" type="presParOf" srcId="{326A0DFB-F859-41EE-B914-A929938722D0}" destId="{F12405A5-6F74-4B65-988A-49CE153497A2}" srcOrd="0" destOrd="0" presId="urn:microsoft.com/office/officeart/2008/layout/NameandTitleOrganizationalChart"/>
    <dgm:cxn modelId="{8E865C44-223B-4AC0-9E2C-C76A1352FBE7}" type="presParOf" srcId="{326A0DFB-F859-41EE-B914-A929938722D0}" destId="{036CEBE9-6128-4E61-852F-E3B6BEFDEAAC}" srcOrd="1" destOrd="0" presId="urn:microsoft.com/office/officeart/2008/layout/NameandTitleOrganizationalChart"/>
    <dgm:cxn modelId="{AA29867B-F268-40A4-AF63-568742EC821F}" type="presParOf" srcId="{036CEBE9-6128-4E61-852F-E3B6BEFDEAAC}" destId="{7070D55F-B13C-4D69-AC4B-567B547BF512}" srcOrd="0" destOrd="0" presId="urn:microsoft.com/office/officeart/2008/layout/NameandTitleOrganizationalChart"/>
    <dgm:cxn modelId="{73DE9ABA-AB01-4C43-BE1F-5C2CAF7472AD}" type="presParOf" srcId="{7070D55F-B13C-4D69-AC4B-567B547BF512}" destId="{93A6C160-FD47-4578-9C16-227F980D0EF7}" srcOrd="0" destOrd="0" presId="urn:microsoft.com/office/officeart/2008/layout/NameandTitleOrganizationalChart"/>
    <dgm:cxn modelId="{AC3DFFF5-5AEF-4D2E-B085-69E40D72A05C}" type="presParOf" srcId="{7070D55F-B13C-4D69-AC4B-567B547BF512}" destId="{189E23F2-0A77-4527-BA79-95ABE326B54C}" srcOrd="1" destOrd="0" presId="urn:microsoft.com/office/officeart/2008/layout/NameandTitleOrganizationalChart"/>
    <dgm:cxn modelId="{F4F63F0F-FAFC-41F3-9564-1E1240299CAB}" type="presParOf" srcId="{7070D55F-B13C-4D69-AC4B-567B547BF512}" destId="{8581ECFB-4922-42BA-85ED-A1CA62DC6A19}" srcOrd="2" destOrd="0" presId="urn:microsoft.com/office/officeart/2008/layout/NameandTitleOrganizationalChart"/>
    <dgm:cxn modelId="{A86BE04E-29F4-41BC-B88D-7B1C6C4ECFD1}" type="presParOf" srcId="{036CEBE9-6128-4E61-852F-E3B6BEFDEAAC}" destId="{7464AB0B-D217-46C5-B49C-25A27CA8474A}" srcOrd="1" destOrd="0" presId="urn:microsoft.com/office/officeart/2008/layout/NameandTitleOrganizationalChart"/>
    <dgm:cxn modelId="{B9C2604A-1D26-469B-A761-F5E9F16762C8}" type="presParOf" srcId="{7464AB0B-D217-46C5-B49C-25A27CA8474A}" destId="{B82DD215-453D-4066-82B0-7848CFD76135}" srcOrd="0" destOrd="0" presId="urn:microsoft.com/office/officeart/2008/layout/NameandTitleOrganizationalChart"/>
    <dgm:cxn modelId="{C0A27CBA-F9F4-4524-A175-5B7D33E946F4}" type="presParOf" srcId="{7464AB0B-D217-46C5-B49C-25A27CA8474A}" destId="{13669A6A-83CC-4C45-8715-8BEF078A6E78}" srcOrd="1" destOrd="0" presId="urn:microsoft.com/office/officeart/2008/layout/NameandTitleOrganizationalChart"/>
    <dgm:cxn modelId="{E75D30DE-0F96-41D6-B447-F19D7F800C1A}" type="presParOf" srcId="{13669A6A-83CC-4C45-8715-8BEF078A6E78}" destId="{2FF19ECE-C947-4F84-B2A1-92322E9E53F0}" srcOrd="0" destOrd="0" presId="urn:microsoft.com/office/officeart/2008/layout/NameandTitleOrganizationalChart"/>
    <dgm:cxn modelId="{E363E98D-B44F-46B7-9C6D-D12D69A0DDCE}" type="presParOf" srcId="{2FF19ECE-C947-4F84-B2A1-92322E9E53F0}" destId="{D51E6819-3AB0-40C4-AE40-9724B0138F09}" srcOrd="0" destOrd="0" presId="urn:microsoft.com/office/officeart/2008/layout/NameandTitleOrganizationalChart"/>
    <dgm:cxn modelId="{D82E9E31-9889-4A9D-8D30-292FA3F2D2FC}" type="presParOf" srcId="{2FF19ECE-C947-4F84-B2A1-92322E9E53F0}" destId="{20487C77-A828-4B78-8AEF-4528F742C461}" srcOrd="1" destOrd="0" presId="urn:microsoft.com/office/officeart/2008/layout/NameandTitleOrganizationalChart"/>
    <dgm:cxn modelId="{B6D86C17-AD7A-48A8-8767-1DB50EE6BA96}" type="presParOf" srcId="{2FF19ECE-C947-4F84-B2A1-92322E9E53F0}" destId="{DC4E33CF-F217-4677-B4F2-79DC1E4242B7}" srcOrd="2" destOrd="0" presId="urn:microsoft.com/office/officeart/2008/layout/NameandTitleOrganizationalChart"/>
    <dgm:cxn modelId="{F8C47573-ABF5-4DB5-A223-0817CB492530}" type="presParOf" srcId="{13669A6A-83CC-4C45-8715-8BEF078A6E78}" destId="{88845ABE-4B8C-4560-88A9-291917A66410}" srcOrd="1" destOrd="0" presId="urn:microsoft.com/office/officeart/2008/layout/NameandTitleOrganizationalChart"/>
    <dgm:cxn modelId="{75FF114A-B066-4AAF-B838-5BBC519BCA83}" type="presParOf" srcId="{13669A6A-83CC-4C45-8715-8BEF078A6E78}" destId="{66C35097-CD63-4A4D-A4DD-DE65E16EA47A}" srcOrd="2" destOrd="0" presId="urn:microsoft.com/office/officeart/2008/layout/NameandTitleOrganizationalChart"/>
    <dgm:cxn modelId="{DD5BE9C5-A8AB-4DE3-B81D-FC50BEAC11A1}" type="presParOf" srcId="{7464AB0B-D217-46C5-B49C-25A27CA8474A}" destId="{5A7488B2-F148-416B-B383-256BAB83532A}" srcOrd="2" destOrd="0" presId="urn:microsoft.com/office/officeart/2008/layout/NameandTitleOrganizationalChart"/>
    <dgm:cxn modelId="{8A54C763-F527-4F0A-89CE-F73151D19E4E}" type="presParOf" srcId="{7464AB0B-D217-46C5-B49C-25A27CA8474A}" destId="{13007D5D-B557-467F-A0A0-3E08FF18EF30}" srcOrd="3" destOrd="0" presId="urn:microsoft.com/office/officeart/2008/layout/NameandTitleOrganizationalChart"/>
    <dgm:cxn modelId="{6808CD6D-3971-43D0-B934-3A8D9B36CFE2}" type="presParOf" srcId="{13007D5D-B557-467F-A0A0-3E08FF18EF30}" destId="{CFD855C8-36B3-4742-893A-3088E93000B2}" srcOrd="0" destOrd="0" presId="urn:microsoft.com/office/officeart/2008/layout/NameandTitleOrganizationalChart"/>
    <dgm:cxn modelId="{68705072-149F-4F4D-9C74-DE024EFBF387}" type="presParOf" srcId="{CFD855C8-36B3-4742-893A-3088E93000B2}" destId="{0309EDF6-6714-4A4C-8C25-00F4B893D5AA}" srcOrd="0" destOrd="0" presId="urn:microsoft.com/office/officeart/2008/layout/NameandTitleOrganizationalChart"/>
    <dgm:cxn modelId="{3B90EACC-1F92-432A-A24D-B53D4735407B}" type="presParOf" srcId="{CFD855C8-36B3-4742-893A-3088E93000B2}" destId="{5E163F6A-7BBF-459E-B6A1-3C7CCBA456A3}" srcOrd="1" destOrd="0" presId="urn:microsoft.com/office/officeart/2008/layout/NameandTitleOrganizationalChart"/>
    <dgm:cxn modelId="{059DC794-DC8D-4797-BBEF-40D90CFB64D7}" type="presParOf" srcId="{CFD855C8-36B3-4742-893A-3088E93000B2}" destId="{8B478207-6107-465C-B699-0905DF7A8673}" srcOrd="2" destOrd="0" presId="urn:microsoft.com/office/officeart/2008/layout/NameandTitleOrganizationalChart"/>
    <dgm:cxn modelId="{1B292A58-80FF-4F78-8FC4-29A8B8C3A75C}" type="presParOf" srcId="{13007D5D-B557-467F-A0A0-3E08FF18EF30}" destId="{685EF334-3BE8-4DEB-AB8E-0052FB16F487}" srcOrd="1" destOrd="0" presId="urn:microsoft.com/office/officeart/2008/layout/NameandTitleOrganizationalChart"/>
    <dgm:cxn modelId="{CB94EF1D-CB6B-4776-A124-D40275395AF5}" type="presParOf" srcId="{13007D5D-B557-467F-A0A0-3E08FF18EF30}" destId="{EE29A986-5627-4B06-9F47-4EE94F6237A0}" srcOrd="2" destOrd="0" presId="urn:microsoft.com/office/officeart/2008/layout/NameandTitleOrganizationalChart"/>
    <dgm:cxn modelId="{14C8936F-8803-439E-83F2-F745AF3AD728}" type="presParOf" srcId="{036CEBE9-6128-4E61-852F-E3B6BEFDEAAC}" destId="{BEF2234C-3C35-4566-BF2C-7E511576AE21}" srcOrd="2" destOrd="0" presId="urn:microsoft.com/office/officeart/2008/layout/NameandTitleOrganizationalChart"/>
    <dgm:cxn modelId="{C44BCACE-F311-4817-A525-6B6E795E062E}" type="presParOf" srcId="{326A0DFB-F859-41EE-B914-A929938722D0}" destId="{E4C19FF1-1F5B-49BC-B898-C13DDB7668D1}" srcOrd="2" destOrd="0" presId="urn:microsoft.com/office/officeart/2008/layout/NameandTitleOrganizationalChart"/>
    <dgm:cxn modelId="{AA579592-AC12-4C06-A5C1-1DA0058E9943}" type="presParOf" srcId="{326A0DFB-F859-41EE-B914-A929938722D0}" destId="{1ECD5480-4046-497F-BCCC-CFFFD6D42F3D}" srcOrd="3" destOrd="0" presId="urn:microsoft.com/office/officeart/2008/layout/NameandTitleOrganizationalChart"/>
    <dgm:cxn modelId="{4D5712FE-3F4A-4612-981F-073895A14168}" type="presParOf" srcId="{1ECD5480-4046-497F-BCCC-CFFFD6D42F3D}" destId="{8615BFBC-ABEE-4B43-85A3-BB5E81DC0C49}" srcOrd="0" destOrd="0" presId="urn:microsoft.com/office/officeart/2008/layout/NameandTitleOrganizationalChart"/>
    <dgm:cxn modelId="{CC679579-9ABD-4A2F-92A3-525DCB1D980D}" type="presParOf" srcId="{8615BFBC-ABEE-4B43-85A3-BB5E81DC0C49}" destId="{BDAD7D83-FAF2-4C08-A8CE-FAEFA94A2889}" srcOrd="0" destOrd="0" presId="urn:microsoft.com/office/officeart/2008/layout/NameandTitleOrganizationalChart"/>
    <dgm:cxn modelId="{71A83D4F-F3B9-425A-A784-4BB8B64FA69D}" type="presParOf" srcId="{8615BFBC-ABEE-4B43-85A3-BB5E81DC0C49}" destId="{7F866544-FF41-470C-8124-56C22D6EC1C0}" srcOrd="1" destOrd="0" presId="urn:microsoft.com/office/officeart/2008/layout/NameandTitleOrganizationalChart"/>
    <dgm:cxn modelId="{8F1B82A2-56FF-46C8-9FEE-C783B85D26A2}" type="presParOf" srcId="{8615BFBC-ABEE-4B43-85A3-BB5E81DC0C49}" destId="{BF87097E-270E-47C5-AE99-471409084BD6}" srcOrd="2" destOrd="0" presId="urn:microsoft.com/office/officeart/2008/layout/NameandTitleOrganizationalChart"/>
    <dgm:cxn modelId="{58D45194-BDE6-40B6-9069-C9ADE21A71B7}" type="presParOf" srcId="{1ECD5480-4046-497F-BCCC-CFFFD6D42F3D}" destId="{6833EFC2-6343-4756-9E17-7EDFEAB71340}" srcOrd="1" destOrd="0" presId="urn:microsoft.com/office/officeart/2008/layout/NameandTitleOrganizationalChart"/>
    <dgm:cxn modelId="{CC8BC8C5-9E5C-4618-906F-4CA194BE4473}" type="presParOf" srcId="{1ECD5480-4046-497F-BCCC-CFFFD6D42F3D}" destId="{82C5F52E-E608-446A-9A68-E4F0DAC4CBAD}" srcOrd="2" destOrd="0" presId="urn:microsoft.com/office/officeart/2008/layout/NameandTitleOrganizationalChart"/>
    <dgm:cxn modelId="{70BE5B75-7C3C-44A9-82BC-8A34B7687F03}" type="presParOf" srcId="{649BDA67-A079-41F2-B712-26EC09ABD004}" destId="{7A43B2AC-F1A7-40C2-A931-84DD70C1E130}"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8A5C3D-EB75-4CB1-8333-57735242C148}"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fr-FR"/>
        </a:p>
      </dgm:t>
    </dgm:pt>
    <dgm:pt modelId="{07F016F3-DC7C-4240-9BD8-8BBC7F02307C}">
      <dgm:prSet phldrT="[Texte]" custT="1"/>
      <dgm:spPr/>
      <dgm:t>
        <a:bodyPr/>
        <a:lstStyle/>
        <a:p>
          <a:r>
            <a:rPr lang="fr-FR" sz="1800" dirty="0"/>
            <a:t>Rappel</a:t>
          </a:r>
        </a:p>
      </dgm:t>
    </dgm:pt>
    <dgm:pt modelId="{89EA14EA-0774-4972-B664-F2CF8C784F6F}" type="parTrans" cxnId="{AE9927B1-E6B7-4487-AAB3-D56C2CE9F95F}">
      <dgm:prSet/>
      <dgm:spPr/>
      <dgm:t>
        <a:bodyPr/>
        <a:lstStyle/>
        <a:p>
          <a:endParaRPr lang="fr-FR" sz="2000"/>
        </a:p>
      </dgm:t>
    </dgm:pt>
    <dgm:pt modelId="{54438AE5-8768-41CD-AD9E-82C344089114}" type="sibTrans" cxnId="{AE9927B1-E6B7-4487-AAB3-D56C2CE9F95F}">
      <dgm:prSet/>
      <dgm:spPr/>
      <dgm:t>
        <a:bodyPr/>
        <a:lstStyle/>
        <a:p>
          <a:endParaRPr lang="fr-FR" sz="2000"/>
        </a:p>
      </dgm:t>
    </dgm:pt>
    <dgm:pt modelId="{305FE1DC-BD05-4748-8D7B-A1DF0B3EC8E6}">
      <dgm:prSet phldrT="[Texte]" custT="1"/>
      <dgm:spPr/>
      <dgm:t>
        <a:bodyPr/>
        <a:lstStyle/>
        <a:p>
          <a:r>
            <a:rPr lang="fr-FR" sz="1800" dirty="0"/>
            <a:t>Permet valorisation des RT-PCR/RT-LAMP, tests antigéniques, séquençages et consultation contact tracing</a:t>
          </a:r>
        </a:p>
      </dgm:t>
    </dgm:pt>
    <dgm:pt modelId="{DB74291E-8342-4901-BCBA-B9D64674E75C}" type="parTrans" cxnId="{9E9C9270-2CC3-4426-B43E-DBDBE254BDAD}">
      <dgm:prSet/>
      <dgm:spPr/>
      <dgm:t>
        <a:bodyPr/>
        <a:lstStyle/>
        <a:p>
          <a:endParaRPr lang="fr-FR" sz="2000"/>
        </a:p>
      </dgm:t>
    </dgm:pt>
    <dgm:pt modelId="{E6118ED2-3F3D-4D3D-904A-369C8B294836}" type="sibTrans" cxnId="{9E9C9270-2CC3-4426-B43E-DBDBE254BDAD}">
      <dgm:prSet/>
      <dgm:spPr/>
      <dgm:t>
        <a:bodyPr/>
        <a:lstStyle/>
        <a:p>
          <a:endParaRPr lang="fr-FR" sz="2000"/>
        </a:p>
      </dgm:t>
    </dgm:pt>
    <dgm:pt modelId="{E12F7615-A358-457A-AFB4-015CDCB1D29B}">
      <dgm:prSet phldrT="[Texte]" custT="1"/>
      <dgm:spPr/>
      <dgm:t>
        <a:bodyPr/>
        <a:lstStyle/>
        <a:p>
          <a:r>
            <a:rPr lang="fr-FR" sz="1800" dirty="0"/>
            <a:t>Modulée par l’acteur du prélèvement</a:t>
          </a:r>
        </a:p>
      </dgm:t>
    </dgm:pt>
    <dgm:pt modelId="{42816B5C-A6E4-4596-9FD3-2AB776610B52}" type="parTrans" cxnId="{B2896C3C-9C8D-460C-9FB8-45A85F025276}">
      <dgm:prSet/>
      <dgm:spPr/>
      <dgm:t>
        <a:bodyPr/>
        <a:lstStyle/>
        <a:p>
          <a:endParaRPr lang="fr-FR" sz="2000"/>
        </a:p>
      </dgm:t>
    </dgm:pt>
    <dgm:pt modelId="{54A116D3-C025-4178-AC8B-191156C4BAF6}" type="sibTrans" cxnId="{B2896C3C-9C8D-460C-9FB8-45A85F025276}">
      <dgm:prSet/>
      <dgm:spPr/>
      <dgm:t>
        <a:bodyPr/>
        <a:lstStyle/>
        <a:p>
          <a:endParaRPr lang="fr-FR" sz="2000"/>
        </a:p>
      </dgm:t>
    </dgm:pt>
    <dgm:pt modelId="{06F31E7B-A56C-42C6-A119-E0D438587B46}">
      <dgm:prSet phldrT="[Texte]" custT="1"/>
      <dgm:spPr/>
      <dgm:t>
        <a:bodyPr/>
        <a:lstStyle/>
        <a:p>
          <a:r>
            <a:rPr lang="fr-FR" sz="1800" dirty="0"/>
            <a:t>Nouveautés</a:t>
          </a:r>
        </a:p>
      </dgm:t>
    </dgm:pt>
    <dgm:pt modelId="{70354596-F204-4EE5-92F7-B0E4785BF216}" type="parTrans" cxnId="{FD612A94-E215-462F-B3BF-391250353287}">
      <dgm:prSet/>
      <dgm:spPr/>
      <dgm:t>
        <a:bodyPr/>
        <a:lstStyle/>
        <a:p>
          <a:endParaRPr lang="fr-FR" sz="2000"/>
        </a:p>
      </dgm:t>
    </dgm:pt>
    <dgm:pt modelId="{2E7236FE-13C9-4FC8-A9BD-B5152C64900C}" type="sibTrans" cxnId="{FD612A94-E215-462F-B3BF-391250353287}">
      <dgm:prSet/>
      <dgm:spPr/>
      <dgm:t>
        <a:bodyPr/>
        <a:lstStyle/>
        <a:p>
          <a:endParaRPr lang="fr-FR" sz="2000"/>
        </a:p>
      </dgm:t>
    </dgm:pt>
    <dgm:pt modelId="{24A61859-05F0-48B3-9AC4-AF87A98CC760}">
      <dgm:prSet phldrT="[Texte]" custT="1"/>
      <dgm:spPr/>
      <dgm:t>
        <a:bodyPr/>
        <a:lstStyle/>
        <a:p>
          <a:r>
            <a:rPr lang="fr-FR" sz="1800" dirty="0">
              <a:hlinkClick xmlns:r="http://schemas.openxmlformats.org/officeDocument/2006/relationships" r:id="rId1"/>
            </a:rPr>
            <a:t>Évolution de la prise en charge des tests de dépistage du COVID à partir du 15 octobre 2021</a:t>
          </a:r>
          <a:endParaRPr lang="fr-FR" sz="1800" i="1" dirty="0"/>
        </a:p>
      </dgm:t>
    </dgm:pt>
    <dgm:pt modelId="{EE2D33E3-4115-4B3F-AA53-B3367FF9EBDC}" type="parTrans" cxnId="{04C0D2CD-577F-4323-B376-BB02FEC055DB}">
      <dgm:prSet/>
      <dgm:spPr/>
      <dgm:t>
        <a:bodyPr/>
        <a:lstStyle/>
        <a:p>
          <a:endParaRPr lang="fr-FR" sz="2000"/>
        </a:p>
      </dgm:t>
    </dgm:pt>
    <dgm:pt modelId="{11601B5B-CDAB-4587-B7C3-3F026F423FB6}" type="sibTrans" cxnId="{04C0D2CD-577F-4323-B376-BB02FEC055DB}">
      <dgm:prSet/>
      <dgm:spPr/>
      <dgm:t>
        <a:bodyPr/>
        <a:lstStyle/>
        <a:p>
          <a:endParaRPr lang="fr-FR" sz="2000"/>
        </a:p>
      </dgm:t>
    </dgm:pt>
    <dgm:pt modelId="{F6767078-A4BD-4DAA-8656-48CAF48381F6}">
      <dgm:prSet phldrT="[Texte]" custT="1"/>
      <dgm:spPr/>
      <dgm:t>
        <a:bodyPr/>
        <a:lstStyle/>
        <a:p>
          <a:r>
            <a:rPr lang="fr-FR" sz="1800" dirty="0"/>
            <a:t>Remboursement du 09/08/2021 au 15/10/2021du dépistage par autotests de détection antigénique sous supervision permettant aux PDS concernés par l’obligation vaccinale de poursuivre leur activité</a:t>
          </a:r>
        </a:p>
      </dgm:t>
    </dgm:pt>
    <dgm:pt modelId="{297B97CA-E0C2-453C-866B-7C163196D43D}" type="parTrans" cxnId="{AC3C560E-5EFE-4932-B7F0-CA7A1B2F7266}">
      <dgm:prSet/>
      <dgm:spPr/>
      <dgm:t>
        <a:bodyPr/>
        <a:lstStyle/>
        <a:p>
          <a:endParaRPr lang="fr-FR" sz="2000"/>
        </a:p>
      </dgm:t>
    </dgm:pt>
    <dgm:pt modelId="{7C89EB3F-7737-4ABE-B563-F92EB8AF680C}" type="sibTrans" cxnId="{AC3C560E-5EFE-4932-B7F0-CA7A1B2F7266}">
      <dgm:prSet/>
      <dgm:spPr/>
      <dgm:t>
        <a:bodyPr/>
        <a:lstStyle/>
        <a:p>
          <a:endParaRPr lang="fr-FR" sz="2000"/>
        </a:p>
      </dgm:t>
    </dgm:pt>
    <dgm:pt modelId="{D5CB6C5D-DCB2-4A03-A02F-CBB497746387}">
      <dgm:prSet phldrT="[Texte]" custT="1"/>
      <dgm:spPr/>
      <dgm:t>
        <a:bodyPr/>
        <a:lstStyle/>
        <a:p>
          <a:r>
            <a:rPr lang="fr-FR" sz="1800" dirty="0"/>
            <a:t>Modifiée selon le type de dépistage individuel ou collectif et l’horaire de réalisation</a:t>
          </a:r>
        </a:p>
      </dgm:t>
    </dgm:pt>
    <dgm:pt modelId="{5E37EB64-1146-45FA-B2C6-CE1EF09AA866}" type="parTrans" cxnId="{167041CB-BD76-41EF-9ACE-3F1E2FFF69C9}">
      <dgm:prSet/>
      <dgm:spPr/>
      <dgm:t>
        <a:bodyPr/>
        <a:lstStyle/>
        <a:p>
          <a:endParaRPr lang="fr-FR" sz="2000"/>
        </a:p>
      </dgm:t>
    </dgm:pt>
    <dgm:pt modelId="{90CEAB32-C42B-4CC4-8C14-A9DED4F69695}" type="sibTrans" cxnId="{167041CB-BD76-41EF-9ACE-3F1E2FFF69C9}">
      <dgm:prSet/>
      <dgm:spPr/>
      <dgm:t>
        <a:bodyPr/>
        <a:lstStyle/>
        <a:p>
          <a:endParaRPr lang="fr-FR" sz="2000"/>
        </a:p>
      </dgm:t>
    </dgm:pt>
    <dgm:pt modelId="{03C8A434-8B29-435E-A206-9B71CA7AA9F8}">
      <dgm:prSet phldrT="[Texte]" custT="1"/>
      <dgm:spPr/>
      <dgm:t>
        <a:bodyPr/>
        <a:lstStyle/>
        <a:p>
          <a:r>
            <a:rPr lang="fr-FR" sz="1800" dirty="0"/>
            <a:t>Calendrier</a:t>
          </a:r>
        </a:p>
      </dgm:t>
    </dgm:pt>
    <dgm:pt modelId="{949F4D46-4844-45B0-A4F9-9AA4F4D35E7D}" type="parTrans" cxnId="{8AE04E4C-19E3-4363-85CC-5C06FBF48322}">
      <dgm:prSet/>
      <dgm:spPr/>
      <dgm:t>
        <a:bodyPr/>
        <a:lstStyle/>
        <a:p>
          <a:endParaRPr lang="fr-FR" sz="2000"/>
        </a:p>
      </dgm:t>
    </dgm:pt>
    <dgm:pt modelId="{3AE64A13-F1B1-42C6-B8EB-2CD6D62977E5}" type="sibTrans" cxnId="{8AE04E4C-19E3-4363-85CC-5C06FBF48322}">
      <dgm:prSet/>
      <dgm:spPr/>
      <dgm:t>
        <a:bodyPr/>
        <a:lstStyle/>
        <a:p>
          <a:endParaRPr lang="fr-FR" sz="2000"/>
        </a:p>
      </dgm:t>
    </dgm:pt>
    <dgm:pt modelId="{E5CDE917-EE37-4761-8BC0-B3BD05C8C3F1}">
      <dgm:prSet phldrT="[Texte]" custT="1"/>
      <dgm:spPr/>
      <dgm:t>
        <a:bodyPr/>
        <a:lstStyle/>
        <a:p>
          <a:r>
            <a:rPr lang="fr-FR" sz="1800" dirty="0"/>
            <a:t>M12 pour la psychiatrie, M10 pour les autres champs</a:t>
          </a:r>
        </a:p>
      </dgm:t>
    </dgm:pt>
    <dgm:pt modelId="{887425AA-A013-4ED4-B0B8-C23C34A44317}" type="parTrans" cxnId="{CB8D6FC1-771C-4AE4-B995-7509C1D9446C}">
      <dgm:prSet/>
      <dgm:spPr/>
      <dgm:t>
        <a:bodyPr/>
        <a:lstStyle/>
        <a:p>
          <a:endParaRPr lang="fr-FR" sz="2000"/>
        </a:p>
      </dgm:t>
    </dgm:pt>
    <dgm:pt modelId="{83EACB8A-E502-4CC1-93E3-C92A51B5F3C4}" type="sibTrans" cxnId="{CB8D6FC1-771C-4AE4-B995-7509C1D9446C}">
      <dgm:prSet/>
      <dgm:spPr/>
      <dgm:t>
        <a:bodyPr/>
        <a:lstStyle/>
        <a:p>
          <a:endParaRPr lang="fr-FR" sz="2000"/>
        </a:p>
      </dgm:t>
    </dgm:pt>
    <dgm:pt modelId="{EA3C2766-C2C4-4681-ABF8-C938A4B60E2A}" type="pres">
      <dgm:prSet presAssocID="{1D8A5C3D-EB75-4CB1-8333-57735242C148}" presName="linear" presStyleCnt="0">
        <dgm:presLayoutVars>
          <dgm:dir/>
          <dgm:animLvl val="lvl"/>
          <dgm:resizeHandles val="exact"/>
        </dgm:presLayoutVars>
      </dgm:prSet>
      <dgm:spPr/>
    </dgm:pt>
    <dgm:pt modelId="{22E70B58-0715-4330-A5AF-BE9F6E3E5388}" type="pres">
      <dgm:prSet presAssocID="{07F016F3-DC7C-4240-9BD8-8BBC7F02307C}" presName="parentLin" presStyleCnt="0"/>
      <dgm:spPr/>
    </dgm:pt>
    <dgm:pt modelId="{EBECFDF9-F15D-4FE1-B4B3-F3BDC2C17C66}" type="pres">
      <dgm:prSet presAssocID="{07F016F3-DC7C-4240-9BD8-8BBC7F02307C}" presName="parentLeftMargin" presStyleLbl="node1" presStyleIdx="0" presStyleCnt="3"/>
      <dgm:spPr/>
    </dgm:pt>
    <dgm:pt modelId="{CD135AA6-FCDF-456A-895D-E30179E15AE0}" type="pres">
      <dgm:prSet presAssocID="{07F016F3-DC7C-4240-9BD8-8BBC7F02307C}" presName="parentText" presStyleLbl="node1" presStyleIdx="0" presStyleCnt="3">
        <dgm:presLayoutVars>
          <dgm:chMax val="0"/>
          <dgm:bulletEnabled val="1"/>
        </dgm:presLayoutVars>
      </dgm:prSet>
      <dgm:spPr/>
    </dgm:pt>
    <dgm:pt modelId="{51AE032C-9F1F-4874-94D7-BE7604CE7646}" type="pres">
      <dgm:prSet presAssocID="{07F016F3-DC7C-4240-9BD8-8BBC7F02307C}" presName="negativeSpace" presStyleCnt="0"/>
      <dgm:spPr/>
    </dgm:pt>
    <dgm:pt modelId="{DFB436A0-5DDD-4AE0-96A2-5F13133EC630}" type="pres">
      <dgm:prSet presAssocID="{07F016F3-DC7C-4240-9BD8-8BBC7F02307C}" presName="childText" presStyleLbl="conFgAcc1" presStyleIdx="0" presStyleCnt="3">
        <dgm:presLayoutVars>
          <dgm:bulletEnabled val="1"/>
        </dgm:presLayoutVars>
      </dgm:prSet>
      <dgm:spPr/>
    </dgm:pt>
    <dgm:pt modelId="{DD78B793-9DCC-421F-9A14-FB6B1352F84C}" type="pres">
      <dgm:prSet presAssocID="{54438AE5-8768-41CD-AD9E-82C344089114}" presName="spaceBetweenRectangles" presStyleCnt="0"/>
      <dgm:spPr/>
    </dgm:pt>
    <dgm:pt modelId="{E03FB447-8019-4560-B1D9-6ADB1540BC1D}" type="pres">
      <dgm:prSet presAssocID="{06F31E7B-A56C-42C6-A119-E0D438587B46}" presName="parentLin" presStyleCnt="0"/>
      <dgm:spPr/>
    </dgm:pt>
    <dgm:pt modelId="{FBD8A9EB-E544-4A31-AB07-F344E78330CC}" type="pres">
      <dgm:prSet presAssocID="{06F31E7B-A56C-42C6-A119-E0D438587B46}" presName="parentLeftMargin" presStyleLbl="node1" presStyleIdx="0" presStyleCnt="3"/>
      <dgm:spPr/>
    </dgm:pt>
    <dgm:pt modelId="{67B72AF1-6C2A-4F90-8AD8-3CDC9247B63F}" type="pres">
      <dgm:prSet presAssocID="{06F31E7B-A56C-42C6-A119-E0D438587B46}" presName="parentText" presStyleLbl="node1" presStyleIdx="1" presStyleCnt="3">
        <dgm:presLayoutVars>
          <dgm:chMax val="0"/>
          <dgm:bulletEnabled val="1"/>
        </dgm:presLayoutVars>
      </dgm:prSet>
      <dgm:spPr/>
    </dgm:pt>
    <dgm:pt modelId="{194A9ECC-375A-45F0-85F3-AA9F8CB2DFD8}" type="pres">
      <dgm:prSet presAssocID="{06F31E7B-A56C-42C6-A119-E0D438587B46}" presName="negativeSpace" presStyleCnt="0"/>
      <dgm:spPr/>
    </dgm:pt>
    <dgm:pt modelId="{39CDD034-8F39-47C4-BECF-4A697D6A77D8}" type="pres">
      <dgm:prSet presAssocID="{06F31E7B-A56C-42C6-A119-E0D438587B46}" presName="childText" presStyleLbl="conFgAcc1" presStyleIdx="1" presStyleCnt="3">
        <dgm:presLayoutVars>
          <dgm:bulletEnabled val="1"/>
        </dgm:presLayoutVars>
      </dgm:prSet>
      <dgm:spPr/>
    </dgm:pt>
    <dgm:pt modelId="{7D5FD9BC-9ABF-4308-A50C-5EFC33BF8AD8}" type="pres">
      <dgm:prSet presAssocID="{2E7236FE-13C9-4FC8-A9BD-B5152C64900C}" presName="spaceBetweenRectangles" presStyleCnt="0"/>
      <dgm:spPr/>
    </dgm:pt>
    <dgm:pt modelId="{AF53B0AC-B7E3-44F1-AC26-3BDE104FB29C}" type="pres">
      <dgm:prSet presAssocID="{03C8A434-8B29-435E-A206-9B71CA7AA9F8}" presName="parentLin" presStyleCnt="0"/>
      <dgm:spPr/>
    </dgm:pt>
    <dgm:pt modelId="{BF18D084-172B-4C19-8AA4-41BA4F7DD771}" type="pres">
      <dgm:prSet presAssocID="{03C8A434-8B29-435E-A206-9B71CA7AA9F8}" presName="parentLeftMargin" presStyleLbl="node1" presStyleIdx="1" presStyleCnt="3"/>
      <dgm:spPr/>
    </dgm:pt>
    <dgm:pt modelId="{AF2E0BF7-B243-46C8-8C53-EF6A10575771}" type="pres">
      <dgm:prSet presAssocID="{03C8A434-8B29-435E-A206-9B71CA7AA9F8}" presName="parentText" presStyleLbl="node1" presStyleIdx="2" presStyleCnt="3">
        <dgm:presLayoutVars>
          <dgm:chMax val="0"/>
          <dgm:bulletEnabled val="1"/>
        </dgm:presLayoutVars>
      </dgm:prSet>
      <dgm:spPr/>
    </dgm:pt>
    <dgm:pt modelId="{89AC9872-DC80-4F1B-8AFB-EE1840CAFC4E}" type="pres">
      <dgm:prSet presAssocID="{03C8A434-8B29-435E-A206-9B71CA7AA9F8}" presName="negativeSpace" presStyleCnt="0"/>
      <dgm:spPr/>
    </dgm:pt>
    <dgm:pt modelId="{FCF835A1-4902-48BA-97EA-856A4B07803C}" type="pres">
      <dgm:prSet presAssocID="{03C8A434-8B29-435E-A206-9B71CA7AA9F8}" presName="childText" presStyleLbl="conFgAcc1" presStyleIdx="2" presStyleCnt="3" custLinFactNeighborY="-951">
        <dgm:presLayoutVars>
          <dgm:bulletEnabled val="1"/>
        </dgm:presLayoutVars>
      </dgm:prSet>
      <dgm:spPr/>
    </dgm:pt>
  </dgm:ptLst>
  <dgm:cxnLst>
    <dgm:cxn modelId="{4C4CBE0A-8E9F-47B8-A326-4DBEE0FC45DD}" type="presOf" srcId="{03C8A434-8B29-435E-A206-9B71CA7AA9F8}" destId="{AF2E0BF7-B243-46C8-8C53-EF6A10575771}" srcOrd="1" destOrd="0" presId="urn:microsoft.com/office/officeart/2005/8/layout/list1"/>
    <dgm:cxn modelId="{AC3C560E-5EFE-4932-B7F0-CA7A1B2F7266}" srcId="{06F31E7B-A56C-42C6-A119-E0D438587B46}" destId="{F6767078-A4BD-4DAA-8656-48CAF48381F6}" srcOrd="1" destOrd="0" parTransId="{297B97CA-E0C2-453C-866B-7C163196D43D}" sibTransId="{7C89EB3F-7737-4ABE-B563-F92EB8AF680C}"/>
    <dgm:cxn modelId="{08851711-8058-44E9-AB92-EC741437A4DD}" type="presOf" srcId="{06F31E7B-A56C-42C6-A119-E0D438587B46}" destId="{FBD8A9EB-E544-4A31-AB07-F344E78330CC}" srcOrd="0" destOrd="0" presId="urn:microsoft.com/office/officeart/2005/8/layout/list1"/>
    <dgm:cxn modelId="{B2896C3C-9C8D-460C-9FB8-45A85F025276}" srcId="{07F016F3-DC7C-4240-9BD8-8BBC7F02307C}" destId="{E12F7615-A358-457A-AFB4-015CDCB1D29B}" srcOrd="1" destOrd="0" parTransId="{42816B5C-A6E4-4596-9FD3-2AB776610B52}" sibTransId="{54A116D3-C025-4178-AC8B-191156C4BAF6}"/>
    <dgm:cxn modelId="{7E198F3E-0A0B-4B2A-9715-A9867FDBB87D}" type="presOf" srcId="{03C8A434-8B29-435E-A206-9B71CA7AA9F8}" destId="{BF18D084-172B-4C19-8AA4-41BA4F7DD771}" srcOrd="0" destOrd="0" presId="urn:microsoft.com/office/officeart/2005/8/layout/list1"/>
    <dgm:cxn modelId="{104D4940-B75E-4952-BC8E-DEF37924C58F}" type="presOf" srcId="{07F016F3-DC7C-4240-9BD8-8BBC7F02307C}" destId="{EBECFDF9-F15D-4FE1-B4B3-F3BDC2C17C66}" srcOrd="0" destOrd="0" presId="urn:microsoft.com/office/officeart/2005/8/layout/list1"/>
    <dgm:cxn modelId="{7D3C2E5C-CB29-4BF7-B97B-B85BF23602F2}" type="presOf" srcId="{06F31E7B-A56C-42C6-A119-E0D438587B46}" destId="{67B72AF1-6C2A-4F90-8AD8-3CDC9247B63F}" srcOrd="1" destOrd="0" presId="urn:microsoft.com/office/officeart/2005/8/layout/list1"/>
    <dgm:cxn modelId="{8AE04E4C-19E3-4363-85CC-5C06FBF48322}" srcId="{1D8A5C3D-EB75-4CB1-8333-57735242C148}" destId="{03C8A434-8B29-435E-A206-9B71CA7AA9F8}" srcOrd="2" destOrd="0" parTransId="{949F4D46-4844-45B0-A4F9-9AA4F4D35E7D}" sibTransId="{3AE64A13-F1B1-42C6-B8EB-2CD6D62977E5}"/>
    <dgm:cxn modelId="{9E9C9270-2CC3-4426-B43E-DBDBE254BDAD}" srcId="{07F016F3-DC7C-4240-9BD8-8BBC7F02307C}" destId="{305FE1DC-BD05-4748-8D7B-A1DF0B3EC8E6}" srcOrd="0" destOrd="0" parTransId="{DB74291E-8342-4901-BCBA-B9D64674E75C}" sibTransId="{E6118ED2-3F3D-4D3D-904A-369C8B294836}"/>
    <dgm:cxn modelId="{69856551-25C1-4CDA-A673-6971CD7ACA62}" type="presOf" srcId="{1D8A5C3D-EB75-4CB1-8333-57735242C148}" destId="{EA3C2766-C2C4-4681-ABF8-C938A4B60E2A}" srcOrd="0" destOrd="0" presId="urn:microsoft.com/office/officeart/2005/8/layout/list1"/>
    <dgm:cxn modelId="{587FCD81-B5CF-4AE5-88AF-891BAFD26E9F}" type="presOf" srcId="{24A61859-05F0-48B3-9AC4-AF87A98CC760}" destId="{39CDD034-8F39-47C4-BECF-4A697D6A77D8}" srcOrd="0" destOrd="0" presId="urn:microsoft.com/office/officeart/2005/8/layout/list1"/>
    <dgm:cxn modelId="{FD612A94-E215-462F-B3BF-391250353287}" srcId="{1D8A5C3D-EB75-4CB1-8333-57735242C148}" destId="{06F31E7B-A56C-42C6-A119-E0D438587B46}" srcOrd="1" destOrd="0" parTransId="{70354596-F204-4EE5-92F7-B0E4785BF216}" sibTransId="{2E7236FE-13C9-4FC8-A9BD-B5152C64900C}"/>
    <dgm:cxn modelId="{2A41CD9A-B10D-40C7-9BFC-68E1FF09B6C0}" type="presOf" srcId="{305FE1DC-BD05-4748-8D7B-A1DF0B3EC8E6}" destId="{DFB436A0-5DDD-4AE0-96A2-5F13133EC630}" srcOrd="0" destOrd="0" presId="urn:microsoft.com/office/officeart/2005/8/layout/list1"/>
    <dgm:cxn modelId="{3F17529E-4693-468D-BA8C-130B77B12368}" type="presOf" srcId="{E5CDE917-EE37-4761-8BC0-B3BD05C8C3F1}" destId="{FCF835A1-4902-48BA-97EA-856A4B07803C}" srcOrd="0" destOrd="0" presId="urn:microsoft.com/office/officeart/2005/8/layout/list1"/>
    <dgm:cxn modelId="{AE9927B1-E6B7-4487-AAB3-D56C2CE9F95F}" srcId="{1D8A5C3D-EB75-4CB1-8333-57735242C148}" destId="{07F016F3-DC7C-4240-9BD8-8BBC7F02307C}" srcOrd="0" destOrd="0" parTransId="{89EA14EA-0774-4972-B664-F2CF8C784F6F}" sibTransId="{54438AE5-8768-41CD-AD9E-82C344089114}"/>
    <dgm:cxn modelId="{FED47EBC-0364-4336-A5D1-8AD014E58175}" type="presOf" srcId="{D5CB6C5D-DCB2-4A03-A02F-CBB497746387}" destId="{DFB436A0-5DDD-4AE0-96A2-5F13133EC630}" srcOrd="0" destOrd="2" presId="urn:microsoft.com/office/officeart/2005/8/layout/list1"/>
    <dgm:cxn modelId="{CB8D6FC1-771C-4AE4-B995-7509C1D9446C}" srcId="{03C8A434-8B29-435E-A206-9B71CA7AA9F8}" destId="{E5CDE917-EE37-4761-8BC0-B3BD05C8C3F1}" srcOrd="0" destOrd="0" parTransId="{887425AA-A013-4ED4-B0B8-C23C34A44317}" sibTransId="{83EACB8A-E502-4CC1-93E3-C92A51B5F3C4}"/>
    <dgm:cxn modelId="{5704E8C6-B526-453E-A597-ED5C55182B88}" type="presOf" srcId="{F6767078-A4BD-4DAA-8656-48CAF48381F6}" destId="{39CDD034-8F39-47C4-BECF-4A697D6A77D8}" srcOrd="0" destOrd="1" presId="urn:microsoft.com/office/officeart/2005/8/layout/list1"/>
    <dgm:cxn modelId="{167041CB-BD76-41EF-9ACE-3F1E2FFF69C9}" srcId="{07F016F3-DC7C-4240-9BD8-8BBC7F02307C}" destId="{D5CB6C5D-DCB2-4A03-A02F-CBB497746387}" srcOrd="2" destOrd="0" parTransId="{5E37EB64-1146-45FA-B2C6-CE1EF09AA866}" sibTransId="{90CEAB32-C42B-4CC4-8C14-A9DED4F69695}"/>
    <dgm:cxn modelId="{04C0D2CD-577F-4323-B376-BB02FEC055DB}" srcId="{06F31E7B-A56C-42C6-A119-E0D438587B46}" destId="{24A61859-05F0-48B3-9AC4-AF87A98CC760}" srcOrd="0" destOrd="0" parTransId="{EE2D33E3-4115-4B3F-AA53-B3367FF9EBDC}" sibTransId="{11601B5B-CDAB-4587-B7C3-3F026F423FB6}"/>
    <dgm:cxn modelId="{5CE853D3-559B-407D-9AAF-B07F7FA01CD4}" type="presOf" srcId="{07F016F3-DC7C-4240-9BD8-8BBC7F02307C}" destId="{CD135AA6-FCDF-456A-895D-E30179E15AE0}" srcOrd="1" destOrd="0" presId="urn:microsoft.com/office/officeart/2005/8/layout/list1"/>
    <dgm:cxn modelId="{C06620E2-F1F6-499E-AA38-E2D80FECE20E}" type="presOf" srcId="{E12F7615-A358-457A-AFB4-015CDCB1D29B}" destId="{DFB436A0-5DDD-4AE0-96A2-5F13133EC630}" srcOrd="0" destOrd="1" presId="urn:microsoft.com/office/officeart/2005/8/layout/list1"/>
    <dgm:cxn modelId="{38A9CFD8-F7E5-4BC7-B0E8-2D03B3C573B6}" type="presParOf" srcId="{EA3C2766-C2C4-4681-ABF8-C938A4B60E2A}" destId="{22E70B58-0715-4330-A5AF-BE9F6E3E5388}" srcOrd="0" destOrd="0" presId="urn:microsoft.com/office/officeart/2005/8/layout/list1"/>
    <dgm:cxn modelId="{A93CE1C5-C771-4DD0-98FB-2E636FA7BE76}" type="presParOf" srcId="{22E70B58-0715-4330-A5AF-BE9F6E3E5388}" destId="{EBECFDF9-F15D-4FE1-B4B3-F3BDC2C17C66}" srcOrd="0" destOrd="0" presId="urn:microsoft.com/office/officeart/2005/8/layout/list1"/>
    <dgm:cxn modelId="{52041F3F-5ACD-46FE-AA06-56EAF7562C94}" type="presParOf" srcId="{22E70B58-0715-4330-A5AF-BE9F6E3E5388}" destId="{CD135AA6-FCDF-456A-895D-E30179E15AE0}" srcOrd="1" destOrd="0" presId="urn:microsoft.com/office/officeart/2005/8/layout/list1"/>
    <dgm:cxn modelId="{FA9669AA-3949-4723-A881-8C46F8CFB8D7}" type="presParOf" srcId="{EA3C2766-C2C4-4681-ABF8-C938A4B60E2A}" destId="{51AE032C-9F1F-4874-94D7-BE7604CE7646}" srcOrd="1" destOrd="0" presId="urn:microsoft.com/office/officeart/2005/8/layout/list1"/>
    <dgm:cxn modelId="{5446A23A-117E-4417-A607-AC009F4DA65E}" type="presParOf" srcId="{EA3C2766-C2C4-4681-ABF8-C938A4B60E2A}" destId="{DFB436A0-5DDD-4AE0-96A2-5F13133EC630}" srcOrd="2" destOrd="0" presId="urn:microsoft.com/office/officeart/2005/8/layout/list1"/>
    <dgm:cxn modelId="{97AF143B-9052-43E9-A56B-6283034E99BF}" type="presParOf" srcId="{EA3C2766-C2C4-4681-ABF8-C938A4B60E2A}" destId="{DD78B793-9DCC-421F-9A14-FB6B1352F84C}" srcOrd="3" destOrd="0" presId="urn:microsoft.com/office/officeart/2005/8/layout/list1"/>
    <dgm:cxn modelId="{AE9BA199-5450-4AC3-BF8B-8B5C30139E21}" type="presParOf" srcId="{EA3C2766-C2C4-4681-ABF8-C938A4B60E2A}" destId="{E03FB447-8019-4560-B1D9-6ADB1540BC1D}" srcOrd="4" destOrd="0" presId="urn:microsoft.com/office/officeart/2005/8/layout/list1"/>
    <dgm:cxn modelId="{FE2398CE-51DA-4504-B84E-1D97CCDDF400}" type="presParOf" srcId="{E03FB447-8019-4560-B1D9-6ADB1540BC1D}" destId="{FBD8A9EB-E544-4A31-AB07-F344E78330CC}" srcOrd="0" destOrd="0" presId="urn:microsoft.com/office/officeart/2005/8/layout/list1"/>
    <dgm:cxn modelId="{788F5D06-2708-4EB1-95DB-6081C405CABC}" type="presParOf" srcId="{E03FB447-8019-4560-B1D9-6ADB1540BC1D}" destId="{67B72AF1-6C2A-4F90-8AD8-3CDC9247B63F}" srcOrd="1" destOrd="0" presId="urn:microsoft.com/office/officeart/2005/8/layout/list1"/>
    <dgm:cxn modelId="{8FD5468E-2BDB-4F9C-B9D9-5B5111484042}" type="presParOf" srcId="{EA3C2766-C2C4-4681-ABF8-C938A4B60E2A}" destId="{194A9ECC-375A-45F0-85F3-AA9F8CB2DFD8}" srcOrd="5" destOrd="0" presId="urn:microsoft.com/office/officeart/2005/8/layout/list1"/>
    <dgm:cxn modelId="{4BD81D42-4327-45A4-8979-C24D12E33893}" type="presParOf" srcId="{EA3C2766-C2C4-4681-ABF8-C938A4B60E2A}" destId="{39CDD034-8F39-47C4-BECF-4A697D6A77D8}" srcOrd="6" destOrd="0" presId="urn:microsoft.com/office/officeart/2005/8/layout/list1"/>
    <dgm:cxn modelId="{A127AE08-4480-45A2-A3AD-C4C259EDA0A9}" type="presParOf" srcId="{EA3C2766-C2C4-4681-ABF8-C938A4B60E2A}" destId="{7D5FD9BC-9ABF-4308-A50C-5EFC33BF8AD8}" srcOrd="7" destOrd="0" presId="urn:microsoft.com/office/officeart/2005/8/layout/list1"/>
    <dgm:cxn modelId="{BB0CDC91-4FEB-457C-B137-F803AB61188D}" type="presParOf" srcId="{EA3C2766-C2C4-4681-ABF8-C938A4B60E2A}" destId="{AF53B0AC-B7E3-44F1-AC26-3BDE104FB29C}" srcOrd="8" destOrd="0" presId="urn:microsoft.com/office/officeart/2005/8/layout/list1"/>
    <dgm:cxn modelId="{D022CFAA-72B3-438C-BDAC-0AFC3573BED1}" type="presParOf" srcId="{AF53B0AC-B7E3-44F1-AC26-3BDE104FB29C}" destId="{BF18D084-172B-4C19-8AA4-41BA4F7DD771}" srcOrd="0" destOrd="0" presId="urn:microsoft.com/office/officeart/2005/8/layout/list1"/>
    <dgm:cxn modelId="{692B658B-20A6-4468-B950-1CB58B452C40}" type="presParOf" srcId="{AF53B0AC-B7E3-44F1-AC26-3BDE104FB29C}" destId="{AF2E0BF7-B243-46C8-8C53-EF6A10575771}" srcOrd="1" destOrd="0" presId="urn:microsoft.com/office/officeart/2005/8/layout/list1"/>
    <dgm:cxn modelId="{E0325460-6EDE-4F27-B9BB-6FDE403F8D5B}" type="presParOf" srcId="{EA3C2766-C2C4-4681-ABF8-C938A4B60E2A}" destId="{89AC9872-DC80-4F1B-8AFB-EE1840CAFC4E}" srcOrd="9" destOrd="0" presId="urn:microsoft.com/office/officeart/2005/8/layout/list1"/>
    <dgm:cxn modelId="{6D62D26B-B739-4F9B-A6CC-A73AC19A500B}" type="presParOf" srcId="{EA3C2766-C2C4-4681-ABF8-C938A4B60E2A}" destId="{FCF835A1-4902-48BA-97EA-856A4B07803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8A5C3D-EB75-4CB1-8333-57735242C148}"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fr-FR"/>
        </a:p>
      </dgm:t>
    </dgm:pt>
    <dgm:pt modelId="{07F016F3-DC7C-4240-9BD8-8BBC7F02307C}">
      <dgm:prSet phldrT="[Texte]"/>
      <dgm:spPr/>
      <dgm:t>
        <a:bodyPr/>
        <a:lstStyle/>
        <a:p>
          <a:r>
            <a:rPr lang="fr-FR" dirty="0"/>
            <a:t>Rappel : centres de vaccination en établissement de santé</a:t>
          </a:r>
        </a:p>
      </dgm:t>
    </dgm:pt>
    <dgm:pt modelId="{89EA14EA-0774-4972-B664-F2CF8C784F6F}" type="parTrans" cxnId="{AE9927B1-E6B7-4487-AAB3-D56C2CE9F95F}">
      <dgm:prSet/>
      <dgm:spPr/>
      <dgm:t>
        <a:bodyPr/>
        <a:lstStyle/>
        <a:p>
          <a:endParaRPr lang="fr-FR"/>
        </a:p>
      </dgm:t>
    </dgm:pt>
    <dgm:pt modelId="{54438AE5-8768-41CD-AD9E-82C344089114}" type="sibTrans" cxnId="{AE9927B1-E6B7-4487-AAB3-D56C2CE9F95F}">
      <dgm:prSet/>
      <dgm:spPr/>
      <dgm:t>
        <a:bodyPr/>
        <a:lstStyle/>
        <a:p>
          <a:endParaRPr lang="fr-FR"/>
        </a:p>
      </dgm:t>
    </dgm:pt>
    <dgm:pt modelId="{305FE1DC-BD05-4748-8D7B-A1DF0B3EC8E6}">
      <dgm:prSet phldrT="[Texte]"/>
      <dgm:spPr/>
      <dgm:t>
        <a:bodyPr/>
        <a:lstStyle/>
        <a:p>
          <a:r>
            <a:rPr lang="fr-FR" dirty="0"/>
            <a:t>Permet valorisation des lignes vaccinales par la mise en place de forfaits</a:t>
          </a:r>
        </a:p>
      </dgm:t>
    </dgm:pt>
    <dgm:pt modelId="{DB74291E-8342-4901-BCBA-B9D64674E75C}" type="parTrans" cxnId="{9E9C9270-2CC3-4426-B43E-DBDBE254BDAD}">
      <dgm:prSet/>
      <dgm:spPr/>
      <dgm:t>
        <a:bodyPr/>
        <a:lstStyle/>
        <a:p>
          <a:endParaRPr lang="fr-FR"/>
        </a:p>
      </dgm:t>
    </dgm:pt>
    <dgm:pt modelId="{E6118ED2-3F3D-4D3D-904A-369C8B294836}" type="sibTrans" cxnId="{9E9C9270-2CC3-4426-B43E-DBDBE254BDAD}">
      <dgm:prSet/>
      <dgm:spPr/>
      <dgm:t>
        <a:bodyPr/>
        <a:lstStyle/>
        <a:p>
          <a:endParaRPr lang="fr-FR"/>
        </a:p>
      </dgm:t>
    </dgm:pt>
    <dgm:pt modelId="{E12F7615-A358-457A-AFB4-015CDCB1D29B}">
      <dgm:prSet phldrT="[Texte]"/>
      <dgm:spPr/>
      <dgm:t>
        <a:bodyPr/>
        <a:lstStyle/>
        <a:p>
          <a:r>
            <a:rPr lang="fr-FR" dirty="0"/>
            <a:t>Compléments à la ligne vaccinale pour les professionnels non rémunérés par l’AMO</a:t>
          </a:r>
        </a:p>
      </dgm:t>
    </dgm:pt>
    <dgm:pt modelId="{42816B5C-A6E4-4596-9FD3-2AB776610B52}" type="parTrans" cxnId="{B2896C3C-9C8D-460C-9FB8-45A85F025276}">
      <dgm:prSet/>
      <dgm:spPr/>
      <dgm:t>
        <a:bodyPr/>
        <a:lstStyle/>
        <a:p>
          <a:endParaRPr lang="fr-FR"/>
        </a:p>
      </dgm:t>
    </dgm:pt>
    <dgm:pt modelId="{54A116D3-C025-4178-AC8B-191156C4BAF6}" type="sibTrans" cxnId="{B2896C3C-9C8D-460C-9FB8-45A85F025276}">
      <dgm:prSet/>
      <dgm:spPr/>
      <dgm:t>
        <a:bodyPr/>
        <a:lstStyle/>
        <a:p>
          <a:endParaRPr lang="fr-FR"/>
        </a:p>
      </dgm:t>
    </dgm:pt>
    <dgm:pt modelId="{06F31E7B-A56C-42C6-A119-E0D438587B46}">
      <dgm:prSet phldrT="[Texte]"/>
      <dgm:spPr/>
      <dgm:t>
        <a:bodyPr/>
        <a:lstStyle/>
        <a:p>
          <a:r>
            <a:rPr lang="fr-FR" dirty="0"/>
            <a:t>Nouveautés</a:t>
          </a:r>
        </a:p>
      </dgm:t>
    </dgm:pt>
    <dgm:pt modelId="{70354596-F204-4EE5-92F7-B0E4785BF216}" type="parTrans" cxnId="{FD612A94-E215-462F-B3BF-391250353287}">
      <dgm:prSet/>
      <dgm:spPr/>
      <dgm:t>
        <a:bodyPr/>
        <a:lstStyle/>
        <a:p>
          <a:endParaRPr lang="fr-FR"/>
        </a:p>
      </dgm:t>
    </dgm:pt>
    <dgm:pt modelId="{2E7236FE-13C9-4FC8-A9BD-B5152C64900C}" type="sibTrans" cxnId="{FD612A94-E215-462F-B3BF-391250353287}">
      <dgm:prSet/>
      <dgm:spPr/>
      <dgm:t>
        <a:bodyPr/>
        <a:lstStyle/>
        <a:p>
          <a:endParaRPr lang="fr-FR"/>
        </a:p>
      </dgm:t>
    </dgm:pt>
    <dgm:pt modelId="{24A61859-05F0-48B3-9AC4-AF87A98CC760}">
      <dgm:prSet phldrT="[Texte]"/>
      <dgm:spPr/>
      <dgm:t>
        <a:bodyPr/>
        <a:lstStyle/>
        <a:p>
          <a:r>
            <a:rPr lang="fr-FR" i="0" dirty="0"/>
            <a:t>Dénomination plus claire des lignes vaccinales et des règles de leur déclaration</a:t>
          </a:r>
        </a:p>
      </dgm:t>
    </dgm:pt>
    <dgm:pt modelId="{EE2D33E3-4115-4B3F-AA53-B3367FF9EBDC}" type="parTrans" cxnId="{04C0D2CD-577F-4323-B376-BB02FEC055DB}">
      <dgm:prSet/>
      <dgm:spPr/>
      <dgm:t>
        <a:bodyPr/>
        <a:lstStyle/>
        <a:p>
          <a:endParaRPr lang="fr-FR"/>
        </a:p>
      </dgm:t>
    </dgm:pt>
    <dgm:pt modelId="{11601B5B-CDAB-4587-B7C3-3F026F423FB6}" type="sibTrans" cxnId="{04C0D2CD-577F-4323-B376-BB02FEC055DB}">
      <dgm:prSet/>
      <dgm:spPr/>
      <dgm:t>
        <a:bodyPr/>
        <a:lstStyle/>
        <a:p>
          <a:endParaRPr lang="fr-FR"/>
        </a:p>
      </dgm:t>
    </dgm:pt>
    <dgm:pt modelId="{F6767078-A4BD-4DAA-8656-48CAF48381F6}">
      <dgm:prSet phldrT="[Texte]"/>
      <dgm:spPr/>
      <dgm:t>
        <a:bodyPr/>
        <a:lstStyle/>
        <a:p>
          <a:r>
            <a:rPr lang="fr-FR" dirty="0"/>
            <a:t>Nouvelle période de valorisation des forfaits et des compléments à partir du 8 novembre 2021</a:t>
          </a:r>
        </a:p>
      </dgm:t>
    </dgm:pt>
    <dgm:pt modelId="{297B97CA-E0C2-453C-866B-7C163196D43D}" type="parTrans" cxnId="{AC3C560E-5EFE-4932-B7F0-CA7A1B2F7266}">
      <dgm:prSet/>
      <dgm:spPr/>
      <dgm:t>
        <a:bodyPr/>
        <a:lstStyle/>
        <a:p>
          <a:endParaRPr lang="fr-FR"/>
        </a:p>
      </dgm:t>
    </dgm:pt>
    <dgm:pt modelId="{7C89EB3F-7737-4ABE-B563-F92EB8AF680C}" type="sibTrans" cxnId="{AC3C560E-5EFE-4932-B7F0-CA7A1B2F7266}">
      <dgm:prSet/>
      <dgm:spPr/>
      <dgm:t>
        <a:bodyPr/>
        <a:lstStyle/>
        <a:p>
          <a:endParaRPr lang="fr-FR"/>
        </a:p>
      </dgm:t>
    </dgm:pt>
    <dgm:pt modelId="{03C8A434-8B29-435E-A206-9B71CA7AA9F8}">
      <dgm:prSet phldrT="[Texte]"/>
      <dgm:spPr/>
      <dgm:t>
        <a:bodyPr/>
        <a:lstStyle/>
        <a:p>
          <a:r>
            <a:rPr lang="fr-FR" dirty="0"/>
            <a:t>Calendrier</a:t>
          </a:r>
        </a:p>
      </dgm:t>
    </dgm:pt>
    <dgm:pt modelId="{949F4D46-4844-45B0-A4F9-9AA4F4D35E7D}" type="parTrans" cxnId="{8AE04E4C-19E3-4363-85CC-5C06FBF48322}">
      <dgm:prSet/>
      <dgm:spPr/>
      <dgm:t>
        <a:bodyPr/>
        <a:lstStyle/>
        <a:p>
          <a:endParaRPr lang="fr-FR"/>
        </a:p>
      </dgm:t>
    </dgm:pt>
    <dgm:pt modelId="{3AE64A13-F1B1-42C6-B8EB-2CD6D62977E5}" type="sibTrans" cxnId="{8AE04E4C-19E3-4363-85CC-5C06FBF48322}">
      <dgm:prSet/>
      <dgm:spPr/>
      <dgm:t>
        <a:bodyPr/>
        <a:lstStyle/>
        <a:p>
          <a:endParaRPr lang="fr-FR"/>
        </a:p>
      </dgm:t>
    </dgm:pt>
    <dgm:pt modelId="{E5CDE917-EE37-4761-8BC0-B3BD05C8C3F1}">
      <dgm:prSet phldrT="[Texte]"/>
      <dgm:spPr/>
      <dgm:t>
        <a:bodyPr/>
        <a:lstStyle/>
        <a:p>
          <a:r>
            <a:rPr lang="fr-FR" dirty="0"/>
            <a:t>M12 pour la psychiatrie, M11 pour les autres champs</a:t>
          </a:r>
        </a:p>
      </dgm:t>
    </dgm:pt>
    <dgm:pt modelId="{887425AA-A013-4ED4-B0B8-C23C34A44317}" type="parTrans" cxnId="{CB8D6FC1-771C-4AE4-B995-7509C1D9446C}">
      <dgm:prSet/>
      <dgm:spPr/>
      <dgm:t>
        <a:bodyPr/>
        <a:lstStyle/>
        <a:p>
          <a:endParaRPr lang="fr-FR"/>
        </a:p>
      </dgm:t>
    </dgm:pt>
    <dgm:pt modelId="{83EACB8A-E502-4CC1-93E3-C92A51B5F3C4}" type="sibTrans" cxnId="{CB8D6FC1-771C-4AE4-B995-7509C1D9446C}">
      <dgm:prSet/>
      <dgm:spPr/>
      <dgm:t>
        <a:bodyPr/>
        <a:lstStyle/>
        <a:p>
          <a:endParaRPr lang="fr-FR"/>
        </a:p>
      </dgm:t>
    </dgm:pt>
    <dgm:pt modelId="{4CA363C3-1BFB-4A93-8218-B146FF315D71}">
      <dgm:prSet phldrT="[Texte]"/>
      <dgm:spPr/>
      <dgm:t>
        <a:bodyPr/>
        <a:lstStyle/>
        <a:p>
          <a:r>
            <a:rPr lang="fr-FR" dirty="0"/>
            <a:t>Une liste mise à jour des professionnels éligibles aux compléments de ligne vaccinale</a:t>
          </a:r>
        </a:p>
      </dgm:t>
    </dgm:pt>
    <dgm:pt modelId="{4400B483-6FCE-42F5-AE66-F105776B8793}" type="parTrans" cxnId="{106B2275-354D-46F6-917A-F71F54010353}">
      <dgm:prSet/>
      <dgm:spPr/>
      <dgm:t>
        <a:bodyPr/>
        <a:lstStyle/>
        <a:p>
          <a:endParaRPr lang="fr-FR"/>
        </a:p>
      </dgm:t>
    </dgm:pt>
    <dgm:pt modelId="{B4EF920A-D3D9-4412-97F3-9C841FDF99A3}" type="sibTrans" cxnId="{106B2275-354D-46F6-917A-F71F54010353}">
      <dgm:prSet/>
      <dgm:spPr/>
      <dgm:t>
        <a:bodyPr/>
        <a:lstStyle/>
        <a:p>
          <a:endParaRPr lang="fr-FR"/>
        </a:p>
      </dgm:t>
    </dgm:pt>
    <dgm:pt modelId="{EA3C2766-C2C4-4681-ABF8-C938A4B60E2A}" type="pres">
      <dgm:prSet presAssocID="{1D8A5C3D-EB75-4CB1-8333-57735242C148}" presName="linear" presStyleCnt="0">
        <dgm:presLayoutVars>
          <dgm:dir/>
          <dgm:animLvl val="lvl"/>
          <dgm:resizeHandles val="exact"/>
        </dgm:presLayoutVars>
      </dgm:prSet>
      <dgm:spPr/>
    </dgm:pt>
    <dgm:pt modelId="{22E70B58-0715-4330-A5AF-BE9F6E3E5388}" type="pres">
      <dgm:prSet presAssocID="{07F016F3-DC7C-4240-9BD8-8BBC7F02307C}" presName="parentLin" presStyleCnt="0"/>
      <dgm:spPr/>
    </dgm:pt>
    <dgm:pt modelId="{EBECFDF9-F15D-4FE1-B4B3-F3BDC2C17C66}" type="pres">
      <dgm:prSet presAssocID="{07F016F3-DC7C-4240-9BD8-8BBC7F02307C}" presName="parentLeftMargin" presStyleLbl="node1" presStyleIdx="0" presStyleCnt="3"/>
      <dgm:spPr/>
    </dgm:pt>
    <dgm:pt modelId="{CD135AA6-FCDF-456A-895D-E30179E15AE0}" type="pres">
      <dgm:prSet presAssocID="{07F016F3-DC7C-4240-9BD8-8BBC7F02307C}" presName="parentText" presStyleLbl="node1" presStyleIdx="0" presStyleCnt="3">
        <dgm:presLayoutVars>
          <dgm:chMax val="0"/>
          <dgm:bulletEnabled val="1"/>
        </dgm:presLayoutVars>
      </dgm:prSet>
      <dgm:spPr/>
    </dgm:pt>
    <dgm:pt modelId="{51AE032C-9F1F-4874-94D7-BE7604CE7646}" type="pres">
      <dgm:prSet presAssocID="{07F016F3-DC7C-4240-9BD8-8BBC7F02307C}" presName="negativeSpace" presStyleCnt="0"/>
      <dgm:spPr/>
    </dgm:pt>
    <dgm:pt modelId="{DFB436A0-5DDD-4AE0-96A2-5F13133EC630}" type="pres">
      <dgm:prSet presAssocID="{07F016F3-DC7C-4240-9BD8-8BBC7F02307C}" presName="childText" presStyleLbl="conFgAcc1" presStyleIdx="0" presStyleCnt="3">
        <dgm:presLayoutVars>
          <dgm:bulletEnabled val="1"/>
        </dgm:presLayoutVars>
      </dgm:prSet>
      <dgm:spPr/>
    </dgm:pt>
    <dgm:pt modelId="{DD78B793-9DCC-421F-9A14-FB6B1352F84C}" type="pres">
      <dgm:prSet presAssocID="{54438AE5-8768-41CD-AD9E-82C344089114}" presName="spaceBetweenRectangles" presStyleCnt="0"/>
      <dgm:spPr/>
    </dgm:pt>
    <dgm:pt modelId="{E03FB447-8019-4560-B1D9-6ADB1540BC1D}" type="pres">
      <dgm:prSet presAssocID="{06F31E7B-A56C-42C6-A119-E0D438587B46}" presName="parentLin" presStyleCnt="0"/>
      <dgm:spPr/>
    </dgm:pt>
    <dgm:pt modelId="{FBD8A9EB-E544-4A31-AB07-F344E78330CC}" type="pres">
      <dgm:prSet presAssocID="{06F31E7B-A56C-42C6-A119-E0D438587B46}" presName="parentLeftMargin" presStyleLbl="node1" presStyleIdx="0" presStyleCnt="3"/>
      <dgm:spPr/>
    </dgm:pt>
    <dgm:pt modelId="{67B72AF1-6C2A-4F90-8AD8-3CDC9247B63F}" type="pres">
      <dgm:prSet presAssocID="{06F31E7B-A56C-42C6-A119-E0D438587B46}" presName="parentText" presStyleLbl="node1" presStyleIdx="1" presStyleCnt="3">
        <dgm:presLayoutVars>
          <dgm:chMax val="0"/>
          <dgm:bulletEnabled val="1"/>
        </dgm:presLayoutVars>
      </dgm:prSet>
      <dgm:spPr/>
    </dgm:pt>
    <dgm:pt modelId="{194A9ECC-375A-45F0-85F3-AA9F8CB2DFD8}" type="pres">
      <dgm:prSet presAssocID="{06F31E7B-A56C-42C6-A119-E0D438587B46}" presName="negativeSpace" presStyleCnt="0"/>
      <dgm:spPr/>
    </dgm:pt>
    <dgm:pt modelId="{39CDD034-8F39-47C4-BECF-4A697D6A77D8}" type="pres">
      <dgm:prSet presAssocID="{06F31E7B-A56C-42C6-A119-E0D438587B46}" presName="childText" presStyleLbl="conFgAcc1" presStyleIdx="1" presStyleCnt="3">
        <dgm:presLayoutVars>
          <dgm:bulletEnabled val="1"/>
        </dgm:presLayoutVars>
      </dgm:prSet>
      <dgm:spPr/>
    </dgm:pt>
    <dgm:pt modelId="{7D5FD9BC-9ABF-4308-A50C-5EFC33BF8AD8}" type="pres">
      <dgm:prSet presAssocID="{2E7236FE-13C9-4FC8-A9BD-B5152C64900C}" presName="spaceBetweenRectangles" presStyleCnt="0"/>
      <dgm:spPr/>
    </dgm:pt>
    <dgm:pt modelId="{AF53B0AC-B7E3-44F1-AC26-3BDE104FB29C}" type="pres">
      <dgm:prSet presAssocID="{03C8A434-8B29-435E-A206-9B71CA7AA9F8}" presName="parentLin" presStyleCnt="0"/>
      <dgm:spPr/>
    </dgm:pt>
    <dgm:pt modelId="{BF18D084-172B-4C19-8AA4-41BA4F7DD771}" type="pres">
      <dgm:prSet presAssocID="{03C8A434-8B29-435E-A206-9B71CA7AA9F8}" presName="parentLeftMargin" presStyleLbl="node1" presStyleIdx="1" presStyleCnt="3"/>
      <dgm:spPr/>
    </dgm:pt>
    <dgm:pt modelId="{AF2E0BF7-B243-46C8-8C53-EF6A10575771}" type="pres">
      <dgm:prSet presAssocID="{03C8A434-8B29-435E-A206-9B71CA7AA9F8}" presName="parentText" presStyleLbl="node1" presStyleIdx="2" presStyleCnt="3">
        <dgm:presLayoutVars>
          <dgm:chMax val="0"/>
          <dgm:bulletEnabled val="1"/>
        </dgm:presLayoutVars>
      </dgm:prSet>
      <dgm:spPr/>
    </dgm:pt>
    <dgm:pt modelId="{89AC9872-DC80-4F1B-8AFB-EE1840CAFC4E}" type="pres">
      <dgm:prSet presAssocID="{03C8A434-8B29-435E-A206-9B71CA7AA9F8}" presName="negativeSpace" presStyleCnt="0"/>
      <dgm:spPr/>
    </dgm:pt>
    <dgm:pt modelId="{FCF835A1-4902-48BA-97EA-856A4B07803C}" type="pres">
      <dgm:prSet presAssocID="{03C8A434-8B29-435E-A206-9B71CA7AA9F8}" presName="childText" presStyleLbl="conFgAcc1" presStyleIdx="2" presStyleCnt="3">
        <dgm:presLayoutVars>
          <dgm:bulletEnabled val="1"/>
        </dgm:presLayoutVars>
      </dgm:prSet>
      <dgm:spPr/>
    </dgm:pt>
  </dgm:ptLst>
  <dgm:cxnLst>
    <dgm:cxn modelId="{4C4CBE0A-8E9F-47B8-A326-4DBEE0FC45DD}" type="presOf" srcId="{03C8A434-8B29-435E-A206-9B71CA7AA9F8}" destId="{AF2E0BF7-B243-46C8-8C53-EF6A10575771}" srcOrd="1" destOrd="0" presId="urn:microsoft.com/office/officeart/2005/8/layout/list1"/>
    <dgm:cxn modelId="{AC3C560E-5EFE-4932-B7F0-CA7A1B2F7266}" srcId="{06F31E7B-A56C-42C6-A119-E0D438587B46}" destId="{F6767078-A4BD-4DAA-8656-48CAF48381F6}" srcOrd="1" destOrd="0" parTransId="{297B97CA-E0C2-453C-866B-7C163196D43D}" sibTransId="{7C89EB3F-7737-4ABE-B563-F92EB8AF680C}"/>
    <dgm:cxn modelId="{08851711-8058-44E9-AB92-EC741437A4DD}" type="presOf" srcId="{06F31E7B-A56C-42C6-A119-E0D438587B46}" destId="{FBD8A9EB-E544-4A31-AB07-F344E78330CC}" srcOrd="0" destOrd="0" presId="urn:microsoft.com/office/officeart/2005/8/layout/list1"/>
    <dgm:cxn modelId="{B2896C3C-9C8D-460C-9FB8-45A85F025276}" srcId="{07F016F3-DC7C-4240-9BD8-8BBC7F02307C}" destId="{E12F7615-A358-457A-AFB4-015CDCB1D29B}" srcOrd="1" destOrd="0" parTransId="{42816B5C-A6E4-4596-9FD3-2AB776610B52}" sibTransId="{54A116D3-C025-4178-AC8B-191156C4BAF6}"/>
    <dgm:cxn modelId="{7E198F3E-0A0B-4B2A-9715-A9867FDBB87D}" type="presOf" srcId="{03C8A434-8B29-435E-A206-9B71CA7AA9F8}" destId="{BF18D084-172B-4C19-8AA4-41BA4F7DD771}" srcOrd="0" destOrd="0" presId="urn:microsoft.com/office/officeart/2005/8/layout/list1"/>
    <dgm:cxn modelId="{104D4940-B75E-4952-BC8E-DEF37924C58F}" type="presOf" srcId="{07F016F3-DC7C-4240-9BD8-8BBC7F02307C}" destId="{EBECFDF9-F15D-4FE1-B4B3-F3BDC2C17C66}" srcOrd="0" destOrd="0" presId="urn:microsoft.com/office/officeart/2005/8/layout/list1"/>
    <dgm:cxn modelId="{7D3C2E5C-CB29-4BF7-B97B-B85BF23602F2}" type="presOf" srcId="{06F31E7B-A56C-42C6-A119-E0D438587B46}" destId="{67B72AF1-6C2A-4F90-8AD8-3CDC9247B63F}" srcOrd="1" destOrd="0" presId="urn:microsoft.com/office/officeart/2005/8/layout/list1"/>
    <dgm:cxn modelId="{8AE04E4C-19E3-4363-85CC-5C06FBF48322}" srcId="{1D8A5C3D-EB75-4CB1-8333-57735242C148}" destId="{03C8A434-8B29-435E-A206-9B71CA7AA9F8}" srcOrd="2" destOrd="0" parTransId="{949F4D46-4844-45B0-A4F9-9AA4F4D35E7D}" sibTransId="{3AE64A13-F1B1-42C6-B8EB-2CD6D62977E5}"/>
    <dgm:cxn modelId="{9E9C9270-2CC3-4426-B43E-DBDBE254BDAD}" srcId="{07F016F3-DC7C-4240-9BD8-8BBC7F02307C}" destId="{305FE1DC-BD05-4748-8D7B-A1DF0B3EC8E6}" srcOrd="0" destOrd="0" parTransId="{DB74291E-8342-4901-BCBA-B9D64674E75C}" sibTransId="{E6118ED2-3F3D-4D3D-904A-369C8B294836}"/>
    <dgm:cxn modelId="{69856551-25C1-4CDA-A673-6971CD7ACA62}" type="presOf" srcId="{1D8A5C3D-EB75-4CB1-8333-57735242C148}" destId="{EA3C2766-C2C4-4681-ABF8-C938A4B60E2A}" srcOrd="0" destOrd="0" presId="urn:microsoft.com/office/officeart/2005/8/layout/list1"/>
    <dgm:cxn modelId="{106B2275-354D-46F6-917A-F71F54010353}" srcId="{06F31E7B-A56C-42C6-A119-E0D438587B46}" destId="{4CA363C3-1BFB-4A93-8218-B146FF315D71}" srcOrd="2" destOrd="0" parTransId="{4400B483-6FCE-42F5-AE66-F105776B8793}" sibTransId="{B4EF920A-D3D9-4412-97F3-9C841FDF99A3}"/>
    <dgm:cxn modelId="{587FCD81-B5CF-4AE5-88AF-891BAFD26E9F}" type="presOf" srcId="{24A61859-05F0-48B3-9AC4-AF87A98CC760}" destId="{39CDD034-8F39-47C4-BECF-4A697D6A77D8}" srcOrd="0" destOrd="0" presId="urn:microsoft.com/office/officeart/2005/8/layout/list1"/>
    <dgm:cxn modelId="{FD612A94-E215-462F-B3BF-391250353287}" srcId="{1D8A5C3D-EB75-4CB1-8333-57735242C148}" destId="{06F31E7B-A56C-42C6-A119-E0D438587B46}" srcOrd="1" destOrd="0" parTransId="{70354596-F204-4EE5-92F7-B0E4785BF216}" sibTransId="{2E7236FE-13C9-4FC8-A9BD-B5152C64900C}"/>
    <dgm:cxn modelId="{2A41CD9A-B10D-40C7-9BFC-68E1FF09B6C0}" type="presOf" srcId="{305FE1DC-BD05-4748-8D7B-A1DF0B3EC8E6}" destId="{DFB436A0-5DDD-4AE0-96A2-5F13133EC630}" srcOrd="0" destOrd="0" presId="urn:microsoft.com/office/officeart/2005/8/layout/list1"/>
    <dgm:cxn modelId="{3F17529E-4693-468D-BA8C-130B77B12368}" type="presOf" srcId="{E5CDE917-EE37-4761-8BC0-B3BD05C8C3F1}" destId="{FCF835A1-4902-48BA-97EA-856A4B07803C}" srcOrd="0" destOrd="0" presId="urn:microsoft.com/office/officeart/2005/8/layout/list1"/>
    <dgm:cxn modelId="{AE9927B1-E6B7-4487-AAB3-D56C2CE9F95F}" srcId="{1D8A5C3D-EB75-4CB1-8333-57735242C148}" destId="{07F016F3-DC7C-4240-9BD8-8BBC7F02307C}" srcOrd="0" destOrd="0" parTransId="{89EA14EA-0774-4972-B664-F2CF8C784F6F}" sibTransId="{54438AE5-8768-41CD-AD9E-82C344089114}"/>
    <dgm:cxn modelId="{CB8D6FC1-771C-4AE4-B995-7509C1D9446C}" srcId="{03C8A434-8B29-435E-A206-9B71CA7AA9F8}" destId="{E5CDE917-EE37-4761-8BC0-B3BD05C8C3F1}" srcOrd="0" destOrd="0" parTransId="{887425AA-A013-4ED4-B0B8-C23C34A44317}" sibTransId="{83EACB8A-E502-4CC1-93E3-C92A51B5F3C4}"/>
    <dgm:cxn modelId="{5704E8C6-B526-453E-A597-ED5C55182B88}" type="presOf" srcId="{F6767078-A4BD-4DAA-8656-48CAF48381F6}" destId="{39CDD034-8F39-47C4-BECF-4A697D6A77D8}" srcOrd="0" destOrd="1" presId="urn:microsoft.com/office/officeart/2005/8/layout/list1"/>
    <dgm:cxn modelId="{04C0D2CD-577F-4323-B376-BB02FEC055DB}" srcId="{06F31E7B-A56C-42C6-A119-E0D438587B46}" destId="{24A61859-05F0-48B3-9AC4-AF87A98CC760}" srcOrd="0" destOrd="0" parTransId="{EE2D33E3-4115-4B3F-AA53-B3367FF9EBDC}" sibTransId="{11601B5B-CDAB-4587-B7C3-3F026F423FB6}"/>
    <dgm:cxn modelId="{5CE853D3-559B-407D-9AAF-B07F7FA01CD4}" type="presOf" srcId="{07F016F3-DC7C-4240-9BD8-8BBC7F02307C}" destId="{CD135AA6-FCDF-456A-895D-E30179E15AE0}" srcOrd="1" destOrd="0" presId="urn:microsoft.com/office/officeart/2005/8/layout/list1"/>
    <dgm:cxn modelId="{9AF0EFD9-4D8F-4D96-AEFF-9722D9969854}" type="presOf" srcId="{4CA363C3-1BFB-4A93-8218-B146FF315D71}" destId="{39CDD034-8F39-47C4-BECF-4A697D6A77D8}" srcOrd="0" destOrd="2" presId="urn:microsoft.com/office/officeart/2005/8/layout/list1"/>
    <dgm:cxn modelId="{C06620E2-F1F6-499E-AA38-E2D80FECE20E}" type="presOf" srcId="{E12F7615-A358-457A-AFB4-015CDCB1D29B}" destId="{DFB436A0-5DDD-4AE0-96A2-5F13133EC630}" srcOrd="0" destOrd="1" presId="urn:microsoft.com/office/officeart/2005/8/layout/list1"/>
    <dgm:cxn modelId="{38A9CFD8-F7E5-4BC7-B0E8-2D03B3C573B6}" type="presParOf" srcId="{EA3C2766-C2C4-4681-ABF8-C938A4B60E2A}" destId="{22E70B58-0715-4330-A5AF-BE9F6E3E5388}" srcOrd="0" destOrd="0" presId="urn:microsoft.com/office/officeart/2005/8/layout/list1"/>
    <dgm:cxn modelId="{A93CE1C5-C771-4DD0-98FB-2E636FA7BE76}" type="presParOf" srcId="{22E70B58-0715-4330-A5AF-BE9F6E3E5388}" destId="{EBECFDF9-F15D-4FE1-B4B3-F3BDC2C17C66}" srcOrd="0" destOrd="0" presId="urn:microsoft.com/office/officeart/2005/8/layout/list1"/>
    <dgm:cxn modelId="{52041F3F-5ACD-46FE-AA06-56EAF7562C94}" type="presParOf" srcId="{22E70B58-0715-4330-A5AF-BE9F6E3E5388}" destId="{CD135AA6-FCDF-456A-895D-E30179E15AE0}" srcOrd="1" destOrd="0" presId="urn:microsoft.com/office/officeart/2005/8/layout/list1"/>
    <dgm:cxn modelId="{FA9669AA-3949-4723-A881-8C46F8CFB8D7}" type="presParOf" srcId="{EA3C2766-C2C4-4681-ABF8-C938A4B60E2A}" destId="{51AE032C-9F1F-4874-94D7-BE7604CE7646}" srcOrd="1" destOrd="0" presId="urn:microsoft.com/office/officeart/2005/8/layout/list1"/>
    <dgm:cxn modelId="{5446A23A-117E-4417-A607-AC009F4DA65E}" type="presParOf" srcId="{EA3C2766-C2C4-4681-ABF8-C938A4B60E2A}" destId="{DFB436A0-5DDD-4AE0-96A2-5F13133EC630}" srcOrd="2" destOrd="0" presId="urn:microsoft.com/office/officeart/2005/8/layout/list1"/>
    <dgm:cxn modelId="{97AF143B-9052-43E9-A56B-6283034E99BF}" type="presParOf" srcId="{EA3C2766-C2C4-4681-ABF8-C938A4B60E2A}" destId="{DD78B793-9DCC-421F-9A14-FB6B1352F84C}" srcOrd="3" destOrd="0" presId="urn:microsoft.com/office/officeart/2005/8/layout/list1"/>
    <dgm:cxn modelId="{AE9BA199-5450-4AC3-BF8B-8B5C30139E21}" type="presParOf" srcId="{EA3C2766-C2C4-4681-ABF8-C938A4B60E2A}" destId="{E03FB447-8019-4560-B1D9-6ADB1540BC1D}" srcOrd="4" destOrd="0" presId="urn:microsoft.com/office/officeart/2005/8/layout/list1"/>
    <dgm:cxn modelId="{FE2398CE-51DA-4504-B84E-1D97CCDDF400}" type="presParOf" srcId="{E03FB447-8019-4560-B1D9-6ADB1540BC1D}" destId="{FBD8A9EB-E544-4A31-AB07-F344E78330CC}" srcOrd="0" destOrd="0" presId="urn:microsoft.com/office/officeart/2005/8/layout/list1"/>
    <dgm:cxn modelId="{788F5D06-2708-4EB1-95DB-6081C405CABC}" type="presParOf" srcId="{E03FB447-8019-4560-B1D9-6ADB1540BC1D}" destId="{67B72AF1-6C2A-4F90-8AD8-3CDC9247B63F}" srcOrd="1" destOrd="0" presId="urn:microsoft.com/office/officeart/2005/8/layout/list1"/>
    <dgm:cxn modelId="{8FD5468E-2BDB-4F9C-B9D9-5B5111484042}" type="presParOf" srcId="{EA3C2766-C2C4-4681-ABF8-C938A4B60E2A}" destId="{194A9ECC-375A-45F0-85F3-AA9F8CB2DFD8}" srcOrd="5" destOrd="0" presId="urn:microsoft.com/office/officeart/2005/8/layout/list1"/>
    <dgm:cxn modelId="{4BD81D42-4327-45A4-8979-C24D12E33893}" type="presParOf" srcId="{EA3C2766-C2C4-4681-ABF8-C938A4B60E2A}" destId="{39CDD034-8F39-47C4-BECF-4A697D6A77D8}" srcOrd="6" destOrd="0" presId="urn:microsoft.com/office/officeart/2005/8/layout/list1"/>
    <dgm:cxn modelId="{A127AE08-4480-45A2-A3AD-C4C259EDA0A9}" type="presParOf" srcId="{EA3C2766-C2C4-4681-ABF8-C938A4B60E2A}" destId="{7D5FD9BC-9ABF-4308-A50C-5EFC33BF8AD8}" srcOrd="7" destOrd="0" presId="urn:microsoft.com/office/officeart/2005/8/layout/list1"/>
    <dgm:cxn modelId="{BB0CDC91-4FEB-457C-B137-F803AB61188D}" type="presParOf" srcId="{EA3C2766-C2C4-4681-ABF8-C938A4B60E2A}" destId="{AF53B0AC-B7E3-44F1-AC26-3BDE104FB29C}" srcOrd="8" destOrd="0" presId="urn:microsoft.com/office/officeart/2005/8/layout/list1"/>
    <dgm:cxn modelId="{D022CFAA-72B3-438C-BDAC-0AFC3573BED1}" type="presParOf" srcId="{AF53B0AC-B7E3-44F1-AC26-3BDE104FB29C}" destId="{BF18D084-172B-4C19-8AA4-41BA4F7DD771}" srcOrd="0" destOrd="0" presId="urn:microsoft.com/office/officeart/2005/8/layout/list1"/>
    <dgm:cxn modelId="{692B658B-20A6-4468-B950-1CB58B452C40}" type="presParOf" srcId="{AF53B0AC-B7E3-44F1-AC26-3BDE104FB29C}" destId="{AF2E0BF7-B243-46C8-8C53-EF6A10575771}" srcOrd="1" destOrd="0" presId="urn:microsoft.com/office/officeart/2005/8/layout/list1"/>
    <dgm:cxn modelId="{E0325460-6EDE-4F27-B9BB-6FDE403F8D5B}" type="presParOf" srcId="{EA3C2766-C2C4-4681-ABF8-C938A4B60E2A}" destId="{89AC9872-DC80-4F1B-8AFB-EE1840CAFC4E}" srcOrd="9" destOrd="0" presId="urn:microsoft.com/office/officeart/2005/8/layout/list1"/>
    <dgm:cxn modelId="{6D62D26B-B739-4F9B-A6CC-A73AC19A500B}" type="presParOf" srcId="{EA3C2766-C2C4-4681-ABF8-C938A4B60E2A}" destId="{FCF835A1-4902-48BA-97EA-856A4B07803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D6C14-F5A5-4CCF-A1EE-6FC50136811F}">
      <dsp:nvSpPr>
        <dsp:cNvPr id="0" name=""/>
        <dsp:cNvSpPr/>
      </dsp:nvSpPr>
      <dsp:spPr>
        <a:xfrm rot="5400000">
          <a:off x="-267472" y="269275"/>
          <a:ext cx="1783147" cy="1248203"/>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Code spécifique ?</a:t>
          </a:r>
        </a:p>
      </dsp:txBody>
      <dsp:txXfrm rot="-5400000">
        <a:off x="1" y="625905"/>
        <a:ext cx="1248203" cy="534944"/>
      </dsp:txXfrm>
    </dsp:sp>
    <dsp:sp modelId="{C8B076C6-B344-4B07-B443-1763805473C2}">
      <dsp:nvSpPr>
        <dsp:cNvPr id="0" name=""/>
        <dsp:cNvSpPr/>
      </dsp:nvSpPr>
      <dsp:spPr>
        <a:xfrm rot="5400000">
          <a:off x="4419064" y="-3170861"/>
          <a:ext cx="1159045" cy="7500768"/>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a:t>Pas de code CIM-10 </a:t>
          </a:r>
        </a:p>
        <a:p>
          <a:pPr marL="171450" lvl="1" indent="-171450" algn="l" defTabSz="711200">
            <a:lnSpc>
              <a:spcPct val="90000"/>
            </a:lnSpc>
            <a:spcBef>
              <a:spcPct val="0"/>
            </a:spcBef>
            <a:spcAft>
              <a:spcPct val="15000"/>
            </a:spcAft>
            <a:buChar char="•"/>
          </a:pPr>
          <a:r>
            <a:rPr lang="fr-FR" sz="1600" kern="1200" dirty="0"/>
            <a:t>Pas de code spécifique proposé par l’OMS</a:t>
          </a:r>
        </a:p>
      </dsp:txBody>
      <dsp:txXfrm rot="-5400000">
        <a:off x="1248203" y="56580"/>
        <a:ext cx="7444188" cy="1045885"/>
      </dsp:txXfrm>
    </dsp:sp>
    <dsp:sp modelId="{2D47001A-22D2-4F7E-B2D1-CFB3976211FA}">
      <dsp:nvSpPr>
        <dsp:cNvPr id="0" name=""/>
        <dsp:cNvSpPr/>
      </dsp:nvSpPr>
      <dsp:spPr>
        <a:xfrm rot="5400000">
          <a:off x="-267472" y="1860174"/>
          <a:ext cx="1783147" cy="1248203"/>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err="1"/>
            <a:t>Recom</a:t>
          </a:r>
          <a:r>
            <a:rPr lang="fr-FR" sz="1400" kern="1200" dirty="0"/>
            <a:t>-</a:t>
          </a:r>
        </a:p>
        <a:p>
          <a:pPr marL="0" lvl="0" indent="0" algn="ctr" defTabSz="622300">
            <a:lnSpc>
              <a:spcPct val="90000"/>
            </a:lnSpc>
            <a:spcBef>
              <a:spcPct val="0"/>
            </a:spcBef>
            <a:spcAft>
              <a:spcPct val="35000"/>
            </a:spcAft>
            <a:buNone/>
          </a:pPr>
          <a:r>
            <a:rPr lang="fr-FR" sz="1400" kern="1200" dirty="0" err="1"/>
            <a:t>mandation</a:t>
          </a:r>
          <a:endParaRPr lang="fr-FR" sz="1400" kern="1200" dirty="0"/>
        </a:p>
      </dsp:txBody>
      <dsp:txXfrm rot="-5400000">
        <a:off x="1" y="2216804"/>
        <a:ext cx="1248203" cy="534944"/>
      </dsp:txXfrm>
    </dsp:sp>
    <dsp:sp modelId="{094DC84C-DDC0-45DE-9AAF-A0F352FE36CA}">
      <dsp:nvSpPr>
        <dsp:cNvPr id="0" name=""/>
        <dsp:cNvSpPr/>
      </dsp:nvSpPr>
      <dsp:spPr>
        <a:xfrm rot="5400000">
          <a:off x="4419064" y="-1578159"/>
          <a:ext cx="1159045" cy="7500768"/>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i="1" kern="1200" dirty="0"/>
            <a:t>U90.9 Résistances à un traitement, autres et sans précision</a:t>
          </a:r>
          <a:r>
            <a:rPr lang="fr-FR" sz="1600" kern="1200" dirty="0"/>
            <a:t> </a:t>
          </a:r>
        </a:p>
        <a:p>
          <a:pPr marL="171450" lvl="1" indent="-171450" algn="l" defTabSz="711200">
            <a:lnSpc>
              <a:spcPct val="90000"/>
            </a:lnSpc>
            <a:spcBef>
              <a:spcPct val="0"/>
            </a:spcBef>
            <a:spcAft>
              <a:spcPct val="15000"/>
            </a:spcAft>
            <a:buChar char="•"/>
          </a:pPr>
          <a:r>
            <a:rPr lang="fr-FR" sz="1600" kern="1200" dirty="0"/>
            <a:t>Code CIM-10 usage PMSI</a:t>
          </a:r>
        </a:p>
        <a:p>
          <a:pPr marL="171450" lvl="1" indent="-171450" algn="l" defTabSz="711200">
            <a:lnSpc>
              <a:spcPct val="90000"/>
            </a:lnSpc>
            <a:spcBef>
              <a:spcPct val="0"/>
            </a:spcBef>
            <a:spcAft>
              <a:spcPct val="15000"/>
            </a:spcAft>
            <a:buChar char="•"/>
          </a:pPr>
          <a:r>
            <a:rPr lang="fr-FR" sz="1600" kern="1200" dirty="0"/>
            <a:t>DP = COVID, DA U90.9, échec vaccinal défini par le médecin du patient</a:t>
          </a:r>
        </a:p>
        <a:p>
          <a:pPr marL="171450" lvl="1" indent="-171450" algn="l" defTabSz="711200">
            <a:lnSpc>
              <a:spcPct val="90000"/>
            </a:lnSpc>
            <a:spcBef>
              <a:spcPct val="0"/>
            </a:spcBef>
            <a:spcAft>
              <a:spcPct val="15000"/>
            </a:spcAft>
            <a:buChar char="•"/>
          </a:pPr>
          <a:r>
            <a:rPr lang="fr-FR" sz="1600" kern="1200" dirty="0"/>
            <a:t>Recommandation de coder les situations d’immunodépression le cas échéant</a:t>
          </a:r>
        </a:p>
      </dsp:txBody>
      <dsp:txXfrm rot="-5400000">
        <a:off x="1248203" y="1649282"/>
        <a:ext cx="7444188" cy="1045885"/>
      </dsp:txXfrm>
    </dsp:sp>
    <dsp:sp modelId="{2EE490C8-B2F5-44B3-900D-5DDE236D60D1}">
      <dsp:nvSpPr>
        <dsp:cNvPr id="0" name=""/>
        <dsp:cNvSpPr/>
      </dsp:nvSpPr>
      <dsp:spPr>
        <a:xfrm rot="5400000">
          <a:off x="-267472" y="3451073"/>
          <a:ext cx="1783147" cy="1248203"/>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Utilisation</a:t>
          </a:r>
        </a:p>
      </dsp:txBody>
      <dsp:txXfrm rot="-5400000">
        <a:off x="1" y="3807703"/>
        <a:ext cx="1248203" cy="534944"/>
      </dsp:txXfrm>
    </dsp:sp>
    <dsp:sp modelId="{48AF8463-8B99-4B99-A898-73BE75F53E1F}">
      <dsp:nvSpPr>
        <dsp:cNvPr id="0" name=""/>
        <dsp:cNvSpPr/>
      </dsp:nvSpPr>
      <dsp:spPr>
        <a:xfrm rot="5400000">
          <a:off x="4419064" y="12739"/>
          <a:ext cx="1159045" cy="7500768"/>
        </a:xfrm>
        <a:prstGeom prst="round2Same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fr-FR" sz="1600" i="1" kern="1200" dirty="0"/>
        </a:p>
        <a:p>
          <a:pPr marL="171450" lvl="1" indent="-171450" algn="l" defTabSz="711200">
            <a:lnSpc>
              <a:spcPct val="90000"/>
            </a:lnSpc>
            <a:spcBef>
              <a:spcPct val="0"/>
            </a:spcBef>
            <a:spcAft>
              <a:spcPct val="15000"/>
            </a:spcAft>
            <a:buChar char="•"/>
          </a:pPr>
          <a:r>
            <a:rPr lang="fr-FR" sz="1600" kern="1200" dirty="0"/>
            <a:t>Accessible au codage dès maintenant</a:t>
          </a:r>
        </a:p>
        <a:p>
          <a:pPr marL="171450" lvl="1" indent="-171450" algn="l" defTabSz="711200">
            <a:lnSpc>
              <a:spcPct val="90000"/>
            </a:lnSpc>
            <a:spcBef>
              <a:spcPct val="0"/>
            </a:spcBef>
            <a:spcAft>
              <a:spcPct val="15000"/>
            </a:spcAft>
            <a:buChar char="•"/>
          </a:pPr>
          <a:r>
            <a:rPr lang="fr-FR" sz="1600" kern="1200" dirty="0"/>
            <a:t>Mise à jour du fascicule de codage COVID</a:t>
          </a:r>
        </a:p>
      </dsp:txBody>
      <dsp:txXfrm rot="-5400000">
        <a:off x="1248203" y="3240180"/>
        <a:ext cx="7444188" cy="1045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436A0-5DDD-4AE0-96A2-5F13133EC630}">
      <dsp:nvSpPr>
        <dsp:cNvPr id="0" name=""/>
        <dsp:cNvSpPr/>
      </dsp:nvSpPr>
      <dsp:spPr>
        <a:xfrm>
          <a:off x="0" y="301576"/>
          <a:ext cx="9036496" cy="212625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32" tIns="312420" rIns="701332"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a:t>Z65.3 Difficultés liées à d'autres situations juridiques </a:t>
          </a:r>
          <a:endParaRPr lang="fr-FR" sz="1600" kern="1200" dirty="0"/>
        </a:p>
        <a:p>
          <a:pPr marL="342900" lvl="2" indent="-171450" algn="l" defTabSz="711200">
            <a:lnSpc>
              <a:spcPct val="90000"/>
            </a:lnSpc>
            <a:spcBef>
              <a:spcPct val="0"/>
            </a:spcBef>
            <a:spcAft>
              <a:spcPct val="15000"/>
            </a:spcAft>
            <a:buChar char="•"/>
          </a:pPr>
          <a:r>
            <a:rPr lang="fr-FR" sz="1600" i="1" kern="1200"/>
            <a:t>Action judiciaire pour garde ou soutien d'enfant</a:t>
          </a:r>
          <a:endParaRPr lang="fr-FR" sz="1600" i="1" kern="1200" dirty="0"/>
        </a:p>
        <a:p>
          <a:pPr marL="342900" lvl="2" indent="-171450" algn="l" defTabSz="711200">
            <a:lnSpc>
              <a:spcPct val="90000"/>
            </a:lnSpc>
            <a:spcBef>
              <a:spcPct val="0"/>
            </a:spcBef>
            <a:spcAft>
              <a:spcPct val="15000"/>
            </a:spcAft>
            <a:buChar char="•"/>
          </a:pPr>
          <a:r>
            <a:rPr lang="fr-FR" sz="1600" i="1" kern="1200"/>
            <a:t>Arrestation</a:t>
          </a:r>
          <a:endParaRPr lang="fr-FR" sz="1600" i="1" kern="1200" dirty="0"/>
        </a:p>
        <a:p>
          <a:pPr marL="342900" lvl="2" indent="-171450" algn="l" defTabSz="711200">
            <a:lnSpc>
              <a:spcPct val="90000"/>
            </a:lnSpc>
            <a:spcBef>
              <a:spcPct val="0"/>
            </a:spcBef>
            <a:spcAft>
              <a:spcPct val="15000"/>
            </a:spcAft>
            <a:buChar char="•"/>
          </a:pPr>
          <a:r>
            <a:rPr lang="fr-FR" sz="1600" i="1" kern="1200"/>
            <a:t>Litige</a:t>
          </a:r>
          <a:endParaRPr lang="fr-FR" sz="1600" i="1" kern="1200" dirty="0"/>
        </a:p>
        <a:p>
          <a:pPr marL="342900" lvl="2" indent="-171450" algn="l" defTabSz="711200">
            <a:lnSpc>
              <a:spcPct val="90000"/>
            </a:lnSpc>
            <a:spcBef>
              <a:spcPct val="0"/>
            </a:spcBef>
            <a:spcAft>
              <a:spcPct val="15000"/>
            </a:spcAft>
            <a:buChar char="•"/>
          </a:pPr>
          <a:r>
            <a:rPr lang="fr-FR" sz="1600" i="1" kern="1200">
              <a:solidFill>
                <a:schemeClr val="accent2"/>
              </a:solidFill>
            </a:rPr>
            <a:t>Mesures d’assistance éducative </a:t>
          </a:r>
          <a:endParaRPr lang="fr-FR" sz="1600" i="1" kern="1200" dirty="0">
            <a:solidFill>
              <a:schemeClr val="accent2"/>
            </a:solidFill>
          </a:endParaRPr>
        </a:p>
        <a:p>
          <a:pPr marL="342900" lvl="2" indent="-171450" algn="l" defTabSz="711200">
            <a:lnSpc>
              <a:spcPct val="90000"/>
            </a:lnSpc>
            <a:spcBef>
              <a:spcPct val="0"/>
            </a:spcBef>
            <a:spcAft>
              <a:spcPct val="15000"/>
            </a:spcAft>
            <a:buChar char="•"/>
          </a:pPr>
          <a:r>
            <a:rPr lang="fr-FR" sz="1600" i="1" kern="1200">
              <a:solidFill>
                <a:schemeClr val="accent2"/>
              </a:solidFill>
            </a:rPr>
            <a:t>Mesures de protection juridique </a:t>
          </a:r>
          <a:endParaRPr lang="fr-FR" sz="1600" i="1" kern="1200" dirty="0">
            <a:solidFill>
              <a:schemeClr val="accent2"/>
            </a:solidFill>
          </a:endParaRPr>
        </a:p>
        <a:p>
          <a:pPr marL="342900" lvl="2" indent="-171450" algn="l" defTabSz="711200">
            <a:lnSpc>
              <a:spcPct val="90000"/>
            </a:lnSpc>
            <a:spcBef>
              <a:spcPct val="0"/>
            </a:spcBef>
            <a:spcAft>
              <a:spcPct val="15000"/>
            </a:spcAft>
            <a:buChar char="•"/>
          </a:pPr>
          <a:r>
            <a:rPr lang="fr-FR" sz="1600" i="1" kern="1200" dirty="0"/>
            <a:t>Poursuite</a:t>
          </a:r>
        </a:p>
      </dsp:txBody>
      <dsp:txXfrm>
        <a:off x="0" y="301576"/>
        <a:ext cx="9036496" cy="2126250"/>
      </dsp:txXfrm>
    </dsp:sp>
    <dsp:sp modelId="{CD135AA6-FCDF-456A-895D-E30179E15AE0}">
      <dsp:nvSpPr>
        <dsp:cNvPr id="0" name=""/>
        <dsp:cNvSpPr/>
      </dsp:nvSpPr>
      <dsp:spPr>
        <a:xfrm>
          <a:off x="451824" y="51804"/>
          <a:ext cx="6325547" cy="442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1" tIns="0" rIns="239091" bIns="0" numCol="1" spcCol="1270" anchor="ctr" anchorCtr="0">
          <a:noAutofit/>
        </a:bodyPr>
        <a:lstStyle/>
        <a:p>
          <a:pPr marL="0" lvl="0" indent="0" algn="l" defTabSz="711200">
            <a:lnSpc>
              <a:spcPct val="90000"/>
            </a:lnSpc>
            <a:spcBef>
              <a:spcPct val="0"/>
            </a:spcBef>
            <a:spcAft>
              <a:spcPct val="35000"/>
            </a:spcAft>
            <a:buNone/>
          </a:pPr>
          <a:r>
            <a:rPr lang="fr-FR" sz="1600" kern="1200" dirty="0"/>
            <a:t>Nouvelles notes d’inclusion dans le cadre des travaux SSR sur les FSE</a:t>
          </a:r>
        </a:p>
      </dsp:txBody>
      <dsp:txXfrm>
        <a:off x="473440" y="73420"/>
        <a:ext cx="6282315" cy="399568"/>
      </dsp:txXfrm>
    </dsp:sp>
    <dsp:sp modelId="{39CDD034-8F39-47C4-BECF-4A697D6A77D8}">
      <dsp:nvSpPr>
        <dsp:cNvPr id="0" name=""/>
        <dsp:cNvSpPr/>
      </dsp:nvSpPr>
      <dsp:spPr>
        <a:xfrm>
          <a:off x="0" y="2701855"/>
          <a:ext cx="9036496" cy="1134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32" tIns="312420" rIns="701332"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a:t>Z59.60 Bénéficiaire </a:t>
          </a:r>
          <a:r>
            <a:rPr lang="fr-FR" sz="1600" strike="sngStrike" kern="1200"/>
            <a:t>de la CMUc</a:t>
          </a:r>
          <a:r>
            <a:rPr lang="fr-FR" sz="1600" kern="1200"/>
            <a:t> </a:t>
          </a:r>
          <a:r>
            <a:rPr lang="fr-FR" sz="1600" kern="1200">
              <a:solidFill>
                <a:schemeClr val="accent2"/>
              </a:solidFill>
            </a:rPr>
            <a:t>de l’aide de l’État à la complémentaire santé</a:t>
          </a:r>
          <a:r>
            <a:rPr lang="fr-FR" sz="1600" kern="1200"/>
            <a:t> </a:t>
          </a:r>
          <a:endParaRPr lang="fr-FR" sz="1600" i="0" kern="1200" dirty="0"/>
        </a:p>
        <a:p>
          <a:pPr marL="342900" lvl="2" indent="-171450" algn="l" defTabSz="711200">
            <a:lnSpc>
              <a:spcPct val="90000"/>
            </a:lnSpc>
            <a:spcBef>
              <a:spcPct val="0"/>
            </a:spcBef>
            <a:spcAft>
              <a:spcPct val="15000"/>
            </a:spcAft>
            <a:buChar char="•"/>
          </a:pPr>
          <a:r>
            <a:rPr lang="fr-FR" sz="1600" i="1" kern="1200" dirty="0">
              <a:solidFill>
                <a:schemeClr val="accent2"/>
              </a:solidFill>
            </a:rPr>
            <a:t>Complémentaire santé solidaire (ex-CMU-C ou ACS)</a:t>
          </a:r>
          <a:r>
            <a:rPr lang="fr-FR" sz="1600" kern="1200" dirty="0"/>
            <a:t> </a:t>
          </a:r>
        </a:p>
        <a:p>
          <a:pPr marL="171450" lvl="1" indent="-171450" algn="l" defTabSz="711200">
            <a:lnSpc>
              <a:spcPct val="90000"/>
            </a:lnSpc>
            <a:spcBef>
              <a:spcPct val="0"/>
            </a:spcBef>
            <a:spcAft>
              <a:spcPct val="15000"/>
            </a:spcAft>
            <a:buChar char="•"/>
          </a:pPr>
          <a:endParaRPr lang="fr-FR" sz="1600" kern="1200" dirty="0"/>
        </a:p>
      </dsp:txBody>
      <dsp:txXfrm>
        <a:off x="0" y="2701855"/>
        <a:ext cx="9036496" cy="1134000"/>
      </dsp:txXfrm>
    </dsp:sp>
    <dsp:sp modelId="{67B72AF1-6C2A-4F90-8AD8-3CDC9247B63F}">
      <dsp:nvSpPr>
        <dsp:cNvPr id="0" name=""/>
        <dsp:cNvSpPr/>
      </dsp:nvSpPr>
      <dsp:spPr>
        <a:xfrm>
          <a:off x="451824" y="2480455"/>
          <a:ext cx="6325547" cy="442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1" tIns="0" rIns="239091" bIns="0" numCol="1" spcCol="1270" anchor="ctr" anchorCtr="0">
          <a:noAutofit/>
        </a:bodyPr>
        <a:lstStyle/>
        <a:p>
          <a:pPr marL="0" lvl="0" indent="0" algn="l" defTabSz="711200">
            <a:lnSpc>
              <a:spcPct val="90000"/>
            </a:lnSpc>
            <a:spcBef>
              <a:spcPct val="0"/>
            </a:spcBef>
            <a:spcAft>
              <a:spcPct val="35000"/>
            </a:spcAft>
            <a:buNone/>
          </a:pPr>
          <a:r>
            <a:rPr lang="fr-FR" sz="1600" kern="1200" dirty="0"/>
            <a:t>Modification d’un libellé et nouvelle note d’inclusion</a:t>
          </a:r>
        </a:p>
      </dsp:txBody>
      <dsp:txXfrm>
        <a:off x="473440" y="2502071"/>
        <a:ext cx="6282315" cy="399568"/>
      </dsp:txXfrm>
    </dsp:sp>
    <dsp:sp modelId="{FCF835A1-4902-48BA-97EA-856A4B07803C}">
      <dsp:nvSpPr>
        <dsp:cNvPr id="0" name=""/>
        <dsp:cNvSpPr/>
      </dsp:nvSpPr>
      <dsp:spPr>
        <a:xfrm>
          <a:off x="0" y="4138255"/>
          <a:ext cx="9036496" cy="8505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32" tIns="312420" rIns="701332"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a:t>Libellés en cours de stabilisation pour décrire les séjours pour prélèvement d’ovocytes et de tissu ovarien et pour repérer les séjours de greffe de tissu ovarien</a:t>
          </a:r>
        </a:p>
      </dsp:txBody>
      <dsp:txXfrm>
        <a:off x="0" y="4138255"/>
        <a:ext cx="9036496" cy="850500"/>
      </dsp:txXfrm>
    </dsp:sp>
    <dsp:sp modelId="{AF2E0BF7-B243-46C8-8C53-EF6A10575771}">
      <dsp:nvSpPr>
        <dsp:cNvPr id="0" name=""/>
        <dsp:cNvSpPr/>
      </dsp:nvSpPr>
      <dsp:spPr>
        <a:xfrm>
          <a:off x="451824" y="3916855"/>
          <a:ext cx="6325547" cy="442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1" tIns="0" rIns="239091" bIns="0" numCol="1" spcCol="1270" anchor="ctr" anchorCtr="0">
          <a:noAutofit/>
        </a:bodyPr>
        <a:lstStyle/>
        <a:p>
          <a:pPr marL="0" lvl="0" indent="0" algn="l" defTabSz="711200">
            <a:lnSpc>
              <a:spcPct val="90000"/>
            </a:lnSpc>
            <a:spcBef>
              <a:spcPct val="0"/>
            </a:spcBef>
            <a:spcAft>
              <a:spcPct val="35000"/>
            </a:spcAft>
            <a:buNone/>
          </a:pPr>
          <a:r>
            <a:rPr lang="fr-FR" sz="1600" kern="1200" dirty="0"/>
            <a:t>Nouvelles extensions PMSI consécutives à la loi de bioéthique</a:t>
          </a:r>
        </a:p>
      </dsp:txBody>
      <dsp:txXfrm>
        <a:off x="473440" y="3938471"/>
        <a:ext cx="6282315"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19FF1-1F5B-49BC-B898-C13DDB7668D1}">
      <dsp:nvSpPr>
        <dsp:cNvPr id="0" name=""/>
        <dsp:cNvSpPr/>
      </dsp:nvSpPr>
      <dsp:spPr>
        <a:xfrm>
          <a:off x="3572230" y="954186"/>
          <a:ext cx="1232140" cy="549473"/>
        </a:xfrm>
        <a:custGeom>
          <a:avLst/>
          <a:gdLst/>
          <a:ahLst/>
          <a:cxnLst/>
          <a:rect l="0" t="0" r="0" b="0"/>
          <a:pathLst>
            <a:path>
              <a:moveTo>
                <a:pt x="0" y="0"/>
              </a:moveTo>
              <a:lnTo>
                <a:pt x="0" y="327570"/>
              </a:lnTo>
              <a:lnTo>
                <a:pt x="1232140" y="327570"/>
              </a:lnTo>
              <a:lnTo>
                <a:pt x="1232140" y="5494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488B2-F148-416B-B383-256BAB83532A}">
      <dsp:nvSpPr>
        <dsp:cNvPr id="0" name=""/>
        <dsp:cNvSpPr/>
      </dsp:nvSpPr>
      <dsp:spPr>
        <a:xfrm>
          <a:off x="2340089" y="2454671"/>
          <a:ext cx="1232140" cy="549473"/>
        </a:xfrm>
        <a:custGeom>
          <a:avLst/>
          <a:gdLst/>
          <a:ahLst/>
          <a:cxnLst/>
          <a:rect l="0" t="0" r="0" b="0"/>
          <a:pathLst>
            <a:path>
              <a:moveTo>
                <a:pt x="0" y="0"/>
              </a:moveTo>
              <a:lnTo>
                <a:pt x="0" y="327570"/>
              </a:lnTo>
              <a:lnTo>
                <a:pt x="1232140" y="327570"/>
              </a:lnTo>
              <a:lnTo>
                <a:pt x="1232140" y="5494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2DD215-453D-4066-82B0-7848CFD76135}">
      <dsp:nvSpPr>
        <dsp:cNvPr id="0" name=""/>
        <dsp:cNvSpPr/>
      </dsp:nvSpPr>
      <dsp:spPr>
        <a:xfrm>
          <a:off x="1107949" y="2454671"/>
          <a:ext cx="1232140" cy="549473"/>
        </a:xfrm>
        <a:custGeom>
          <a:avLst/>
          <a:gdLst/>
          <a:ahLst/>
          <a:cxnLst/>
          <a:rect l="0" t="0" r="0" b="0"/>
          <a:pathLst>
            <a:path>
              <a:moveTo>
                <a:pt x="1232140" y="0"/>
              </a:moveTo>
              <a:lnTo>
                <a:pt x="1232140" y="327570"/>
              </a:lnTo>
              <a:lnTo>
                <a:pt x="0" y="327570"/>
              </a:lnTo>
              <a:lnTo>
                <a:pt x="0" y="5494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2405A5-6F74-4B65-988A-49CE153497A2}">
      <dsp:nvSpPr>
        <dsp:cNvPr id="0" name=""/>
        <dsp:cNvSpPr/>
      </dsp:nvSpPr>
      <dsp:spPr>
        <a:xfrm>
          <a:off x="2340089" y="954186"/>
          <a:ext cx="1232140" cy="549473"/>
        </a:xfrm>
        <a:custGeom>
          <a:avLst/>
          <a:gdLst/>
          <a:ahLst/>
          <a:cxnLst/>
          <a:rect l="0" t="0" r="0" b="0"/>
          <a:pathLst>
            <a:path>
              <a:moveTo>
                <a:pt x="1232140" y="0"/>
              </a:moveTo>
              <a:lnTo>
                <a:pt x="1232140" y="327570"/>
              </a:lnTo>
              <a:lnTo>
                <a:pt x="0" y="327570"/>
              </a:lnTo>
              <a:lnTo>
                <a:pt x="0" y="5494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CEB629-B909-43FE-9176-5F4270420200}">
      <dsp:nvSpPr>
        <dsp:cNvPr id="0" name=""/>
        <dsp:cNvSpPr/>
      </dsp:nvSpPr>
      <dsp:spPr>
        <a:xfrm>
          <a:off x="2653832" y="3174"/>
          <a:ext cx="1836796" cy="951011"/>
        </a:xfrm>
        <a:prstGeom prst="rect">
          <a:avLst/>
        </a:prstGeom>
        <a:solidFill>
          <a:srgbClr val="0095C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34198" numCol="1" spcCol="1270" anchor="ctr" anchorCtr="0">
          <a:noAutofit/>
        </a:bodyPr>
        <a:lstStyle/>
        <a:p>
          <a:pPr marL="0" lvl="0" indent="0" algn="ctr" defTabSz="889000">
            <a:lnSpc>
              <a:spcPct val="90000"/>
            </a:lnSpc>
            <a:spcBef>
              <a:spcPct val="0"/>
            </a:spcBef>
            <a:spcAft>
              <a:spcPct val="35000"/>
            </a:spcAft>
            <a:buNone/>
          </a:pPr>
          <a:r>
            <a:rPr lang="fr-FR" sz="2000" kern="1200" dirty="0"/>
            <a:t>RTU </a:t>
          </a:r>
          <a:r>
            <a:rPr lang="fr-FR" sz="2000" kern="1200" dirty="0">
              <a:sym typeface="Wingdings" panose="05000000000000000000" pitchFamily="2" charset="2"/>
            </a:rPr>
            <a:t> </a:t>
          </a:r>
          <a:r>
            <a:rPr lang="fr-FR" sz="2000" kern="1200" dirty="0"/>
            <a:t>CPC</a:t>
          </a:r>
        </a:p>
      </dsp:txBody>
      <dsp:txXfrm>
        <a:off x="2653832" y="3174"/>
        <a:ext cx="1836796" cy="951011"/>
      </dsp:txXfrm>
    </dsp:sp>
    <dsp:sp modelId="{A3E70D09-3EDB-48F9-8586-48E194C7A126}">
      <dsp:nvSpPr>
        <dsp:cNvPr id="0" name=""/>
        <dsp:cNvSpPr/>
      </dsp:nvSpPr>
      <dsp:spPr>
        <a:xfrm>
          <a:off x="3021191" y="742850"/>
          <a:ext cx="1653116" cy="31700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fr-FR" sz="1200" kern="1200" dirty="0"/>
            <a:t>A partir 1</a:t>
          </a:r>
          <a:r>
            <a:rPr lang="fr-FR" sz="1200" kern="1200" baseline="30000" dirty="0"/>
            <a:t>er</a:t>
          </a:r>
          <a:r>
            <a:rPr lang="fr-FR" sz="1200" kern="1200" dirty="0"/>
            <a:t> juillet 2021</a:t>
          </a:r>
        </a:p>
      </dsp:txBody>
      <dsp:txXfrm>
        <a:off x="3021191" y="742850"/>
        <a:ext cx="1653116" cy="317003"/>
      </dsp:txXfrm>
    </dsp:sp>
    <dsp:sp modelId="{93A6C160-FD47-4578-9C16-227F980D0EF7}">
      <dsp:nvSpPr>
        <dsp:cNvPr id="0" name=""/>
        <dsp:cNvSpPr/>
      </dsp:nvSpPr>
      <dsp:spPr>
        <a:xfrm>
          <a:off x="1421691" y="1503660"/>
          <a:ext cx="1836796" cy="951011"/>
        </a:xfrm>
        <a:prstGeom prst="rect">
          <a:avLst/>
        </a:prstGeom>
        <a:solidFill>
          <a:srgbClr val="0095C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34198" numCol="1" spcCol="1270" anchor="ctr" anchorCtr="0">
          <a:noAutofit/>
        </a:bodyPr>
        <a:lstStyle/>
        <a:p>
          <a:pPr marL="0" lvl="0" indent="0" algn="ctr" defTabSz="889000">
            <a:lnSpc>
              <a:spcPct val="90000"/>
            </a:lnSpc>
            <a:spcBef>
              <a:spcPct val="0"/>
            </a:spcBef>
            <a:spcAft>
              <a:spcPct val="35000"/>
            </a:spcAft>
            <a:buNone/>
          </a:pPr>
          <a:r>
            <a:rPr lang="fr-FR" sz="2000" kern="1200" dirty="0"/>
            <a:t>FICHCOMP -ATU</a:t>
          </a:r>
        </a:p>
      </dsp:txBody>
      <dsp:txXfrm>
        <a:off x="1421691" y="1503660"/>
        <a:ext cx="1836796" cy="951011"/>
      </dsp:txXfrm>
    </dsp:sp>
    <dsp:sp modelId="{189E23F2-0A77-4527-BA79-95ABE326B54C}">
      <dsp:nvSpPr>
        <dsp:cNvPr id="0" name=""/>
        <dsp:cNvSpPr/>
      </dsp:nvSpPr>
      <dsp:spPr>
        <a:xfrm>
          <a:off x="1962016" y="2249061"/>
          <a:ext cx="1653116" cy="31700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fr-FR" sz="1300" kern="1200" dirty="0"/>
            <a:t>1</a:t>
          </a:r>
          <a:r>
            <a:rPr lang="fr-FR" sz="1300" kern="1200" baseline="30000" dirty="0"/>
            <a:t>er</a:t>
          </a:r>
          <a:r>
            <a:rPr lang="fr-FR" sz="1300" kern="1200" dirty="0"/>
            <a:t> juillet 2021 - 2022</a:t>
          </a:r>
        </a:p>
      </dsp:txBody>
      <dsp:txXfrm>
        <a:off x="1962016" y="2249061"/>
        <a:ext cx="1653116" cy="317003"/>
      </dsp:txXfrm>
    </dsp:sp>
    <dsp:sp modelId="{D51E6819-3AB0-40C4-AE40-9724B0138F09}">
      <dsp:nvSpPr>
        <dsp:cNvPr id="0" name=""/>
        <dsp:cNvSpPr/>
      </dsp:nvSpPr>
      <dsp:spPr>
        <a:xfrm>
          <a:off x="189550" y="3004145"/>
          <a:ext cx="1836796" cy="951011"/>
        </a:xfrm>
        <a:prstGeom prst="rect">
          <a:avLst/>
        </a:prstGeom>
        <a:solidFill>
          <a:srgbClr val="0095C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34198" numCol="1" spcCol="1270" anchor="ctr" anchorCtr="0">
          <a:noAutofit/>
        </a:bodyPr>
        <a:lstStyle/>
        <a:p>
          <a:pPr marL="0" lvl="0" indent="0" algn="ctr" defTabSz="889000">
            <a:lnSpc>
              <a:spcPct val="90000"/>
            </a:lnSpc>
            <a:spcBef>
              <a:spcPct val="0"/>
            </a:spcBef>
            <a:spcAft>
              <a:spcPct val="35000"/>
            </a:spcAft>
            <a:buNone/>
          </a:pPr>
          <a:r>
            <a:rPr lang="fr-FR" sz="2000" kern="1200" dirty="0"/>
            <a:t>AAP-AAC</a:t>
          </a:r>
        </a:p>
      </dsp:txBody>
      <dsp:txXfrm>
        <a:off x="189550" y="3004145"/>
        <a:ext cx="1836796" cy="951011"/>
      </dsp:txXfrm>
    </dsp:sp>
    <dsp:sp modelId="{20487C77-A828-4B78-8AEF-4528F742C461}">
      <dsp:nvSpPr>
        <dsp:cNvPr id="0" name=""/>
        <dsp:cNvSpPr/>
      </dsp:nvSpPr>
      <dsp:spPr>
        <a:xfrm>
          <a:off x="556910" y="3743821"/>
          <a:ext cx="1653116" cy="31700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fr-FR" sz="1700" kern="1200" dirty="0"/>
            <a:t>1</a:t>
          </a:r>
          <a:r>
            <a:rPr lang="fr-FR" sz="1700" kern="1200" baseline="30000" dirty="0"/>
            <a:t>er</a:t>
          </a:r>
          <a:r>
            <a:rPr lang="fr-FR" sz="1700" kern="1200" dirty="0"/>
            <a:t> janvier 2022</a:t>
          </a:r>
        </a:p>
      </dsp:txBody>
      <dsp:txXfrm>
        <a:off x="556910" y="3743821"/>
        <a:ext cx="1653116" cy="317003"/>
      </dsp:txXfrm>
    </dsp:sp>
    <dsp:sp modelId="{0309EDF6-6714-4A4C-8C25-00F4B893D5AA}">
      <dsp:nvSpPr>
        <dsp:cNvPr id="0" name=""/>
        <dsp:cNvSpPr/>
      </dsp:nvSpPr>
      <dsp:spPr>
        <a:xfrm>
          <a:off x="2653832" y="3004145"/>
          <a:ext cx="1836796" cy="951011"/>
        </a:xfrm>
        <a:prstGeom prst="rect">
          <a:avLst/>
        </a:prstGeom>
        <a:solidFill>
          <a:srgbClr val="0095C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34198" numCol="1" spcCol="1270" anchor="ctr" anchorCtr="0">
          <a:noAutofit/>
        </a:bodyPr>
        <a:lstStyle/>
        <a:p>
          <a:pPr marL="0" lvl="0" indent="0" algn="ctr" defTabSz="889000">
            <a:lnSpc>
              <a:spcPct val="90000"/>
            </a:lnSpc>
            <a:spcBef>
              <a:spcPct val="0"/>
            </a:spcBef>
            <a:spcAft>
              <a:spcPct val="35000"/>
            </a:spcAft>
            <a:buNone/>
          </a:pPr>
          <a:r>
            <a:rPr lang="fr-FR" sz="2000" kern="1200" dirty="0"/>
            <a:t>CPC</a:t>
          </a:r>
        </a:p>
      </dsp:txBody>
      <dsp:txXfrm>
        <a:off x="2653832" y="3004145"/>
        <a:ext cx="1836796" cy="951011"/>
      </dsp:txXfrm>
    </dsp:sp>
    <dsp:sp modelId="{5E163F6A-7BBF-459E-B6A1-3C7CCBA456A3}">
      <dsp:nvSpPr>
        <dsp:cNvPr id="0" name=""/>
        <dsp:cNvSpPr/>
      </dsp:nvSpPr>
      <dsp:spPr>
        <a:xfrm>
          <a:off x="3021191" y="3743821"/>
          <a:ext cx="1653116" cy="31700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r>
            <a:rPr lang="fr-FR" sz="1700" kern="1200" dirty="0"/>
            <a:t>1</a:t>
          </a:r>
          <a:r>
            <a:rPr lang="fr-FR" sz="1700" kern="1200" baseline="30000" dirty="0"/>
            <a:t>er</a:t>
          </a:r>
          <a:r>
            <a:rPr lang="fr-FR" sz="1700" kern="1200" dirty="0"/>
            <a:t> janvier 2022</a:t>
          </a:r>
        </a:p>
      </dsp:txBody>
      <dsp:txXfrm>
        <a:off x="3021191" y="3743821"/>
        <a:ext cx="1653116" cy="317003"/>
      </dsp:txXfrm>
    </dsp:sp>
    <dsp:sp modelId="{BDAD7D83-FAF2-4C08-A8CE-FAEFA94A2889}">
      <dsp:nvSpPr>
        <dsp:cNvPr id="0" name=""/>
        <dsp:cNvSpPr/>
      </dsp:nvSpPr>
      <dsp:spPr>
        <a:xfrm>
          <a:off x="3885973" y="1503660"/>
          <a:ext cx="1836796" cy="951011"/>
        </a:xfrm>
        <a:prstGeom prst="rect">
          <a:avLst/>
        </a:prstGeom>
        <a:solidFill>
          <a:srgbClr val="0095CB"/>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34198" numCol="1" spcCol="1270" anchor="ctr" anchorCtr="0">
          <a:noAutofit/>
        </a:bodyPr>
        <a:lstStyle/>
        <a:p>
          <a:pPr marL="0" lvl="0" indent="0" algn="ctr" defTabSz="889000">
            <a:lnSpc>
              <a:spcPct val="90000"/>
            </a:lnSpc>
            <a:spcBef>
              <a:spcPct val="0"/>
            </a:spcBef>
            <a:spcAft>
              <a:spcPct val="35000"/>
            </a:spcAft>
            <a:buNone/>
          </a:pPr>
          <a:r>
            <a:rPr lang="fr-FR" sz="2000" kern="1200" dirty="0"/>
            <a:t>FICHCOMP-LES pour ceux déjà inscrits</a:t>
          </a:r>
        </a:p>
      </dsp:txBody>
      <dsp:txXfrm>
        <a:off x="3885973" y="1503660"/>
        <a:ext cx="1836796" cy="951011"/>
      </dsp:txXfrm>
    </dsp:sp>
    <dsp:sp modelId="{7F866544-FF41-470C-8124-56C22D6EC1C0}">
      <dsp:nvSpPr>
        <dsp:cNvPr id="0" name=""/>
        <dsp:cNvSpPr/>
      </dsp:nvSpPr>
      <dsp:spPr>
        <a:xfrm>
          <a:off x="4253332" y="2332788"/>
          <a:ext cx="1653116" cy="31700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fr-FR" sz="1500" kern="1200" dirty="0"/>
            <a:t>Jusque déc. 2021</a:t>
          </a:r>
        </a:p>
      </dsp:txBody>
      <dsp:txXfrm>
        <a:off x="4253332" y="2332788"/>
        <a:ext cx="1653116" cy="317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436A0-5DDD-4AE0-96A2-5F13133EC630}">
      <dsp:nvSpPr>
        <dsp:cNvPr id="0" name=""/>
        <dsp:cNvSpPr/>
      </dsp:nvSpPr>
      <dsp:spPr>
        <a:xfrm>
          <a:off x="0" y="265171"/>
          <a:ext cx="9036496" cy="167895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32" tIns="270764" rIns="701332"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a:t>Permet valorisation des RT-PCR/RT-LAMP, tests antigéniques, séquençages et consultation contact tracing</a:t>
          </a:r>
        </a:p>
        <a:p>
          <a:pPr marL="171450" lvl="1" indent="-171450" algn="l" defTabSz="800100">
            <a:lnSpc>
              <a:spcPct val="90000"/>
            </a:lnSpc>
            <a:spcBef>
              <a:spcPct val="0"/>
            </a:spcBef>
            <a:spcAft>
              <a:spcPct val="15000"/>
            </a:spcAft>
            <a:buChar char="•"/>
          </a:pPr>
          <a:r>
            <a:rPr lang="fr-FR" sz="1800" kern="1200" dirty="0"/>
            <a:t>Modulée par l’acteur du prélèvement</a:t>
          </a:r>
        </a:p>
        <a:p>
          <a:pPr marL="171450" lvl="1" indent="-171450" algn="l" defTabSz="800100">
            <a:lnSpc>
              <a:spcPct val="90000"/>
            </a:lnSpc>
            <a:spcBef>
              <a:spcPct val="0"/>
            </a:spcBef>
            <a:spcAft>
              <a:spcPct val="15000"/>
            </a:spcAft>
            <a:buChar char="•"/>
          </a:pPr>
          <a:r>
            <a:rPr lang="fr-FR" sz="1800" kern="1200" dirty="0"/>
            <a:t>Modifiée selon le type de dépistage individuel ou collectif et l’horaire de réalisation</a:t>
          </a:r>
        </a:p>
      </dsp:txBody>
      <dsp:txXfrm>
        <a:off x="0" y="265171"/>
        <a:ext cx="9036496" cy="1678950"/>
      </dsp:txXfrm>
    </dsp:sp>
    <dsp:sp modelId="{CD135AA6-FCDF-456A-895D-E30179E15AE0}">
      <dsp:nvSpPr>
        <dsp:cNvPr id="0" name=""/>
        <dsp:cNvSpPr/>
      </dsp:nvSpPr>
      <dsp:spPr>
        <a:xfrm>
          <a:off x="451824" y="73291"/>
          <a:ext cx="6325547" cy="3837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1" tIns="0" rIns="239091" bIns="0" numCol="1" spcCol="1270" anchor="ctr" anchorCtr="0">
          <a:noAutofit/>
        </a:bodyPr>
        <a:lstStyle/>
        <a:p>
          <a:pPr marL="0" lvl="0" indent="0" algn="l" defTabSz="800100">
            <a:lnSpc>
              <a:spcPct val="90000"/>
            </a:lnSpc>
            <a:spcBef>
              <a:spcPct val="0"/>
            </a:spcBef>
            <a:spcAft>
              <a:spcPct val="35000"/>
            </a:spcAft>
            <a:buNone/>
          </a:pPr>
          <a:r>
            <a:rPr lang="fr-FR" sz="1800" kern="1200" dirty="0"/>
            <a:t>Rappel</a:t>
          </a:r>
        </a:p>
      </dsp:txBody>
      <dsp:txXfrm>
        <a:off x="470558" y="92025"/>
        <a:ext cx="6288079" cy="346292"/>
      </dsp:txXfrm>
    </dsp:sp>
    <dsp:sp modelId="{39CDD034-8F39-47C4-BECF-4A697D6A77D8}">
      <dsp:nvSpPr>
        <dsp:cNvPr id="0" name=""/>
        <dsp:cNvSpPr/>
      </dsp:nvSpPr>
      <dsp:spPr>
        <a:xfrm>
          <a:off x="0" y="2206201"/>
          <a:ext cx="9036496" cy="1638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32" tIns="270764" rIns="701332"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a:hlinkClick xmlns:r="http://schemas.openxmlformats.org/officeDocument/2006/relationships" r:id="rId1"/>
            </a:rPr>
            <a:t>Évolution de la prise en charge des tests de dépistage du COVID à partir du 15 octobre 2021</a:t>
          </a:r>
          <a:endParaRPr lang="fr-FR" sz="1800" i="1" kern="1200" dirty="0"/>
        </a:p>
        <a:p>
          <a:pPr marL="171450" lvl="1" indent="-171450" algn="l" defTabSz="800100">
            <a:lnSpc>
              <a:spcPct val="90000"/>
            </a:lnSpc>
            <a:spcBef>
              <a:spcPct val="0"/>
            </a:spcBef>
            <a:spcAft>
              <a:spcPct val="15000"/>
            </a:spcAft>
            <a:buChar char="•"/>
          </a:pPr>
          <a:r>
            <a:rPr lang="fr-FR" sz="1800" kern="1200" dirty="0"/>
            <a:t>Remboursement du 09/08/2021 au 15/10/2021du dépistage par autotests de détection antigénique sous supervision permettant aux PDS concernés par l’obligation vaccinale de poursuivre leur activité</a:t>
          </a:r>
        </a:p>
      </dsp:txBody>
      <dsp:txXfrm>
        <a:off x="0" y="2206201"/>
        <a:ext cx="9036496" cy="1638000"/>
      </dsp:txXfrm>
    </dsp:sp>
    <dsp:sp modelId="{67B72AF1-6C2A-4F90-8AD8-3CDC9247B63F}">
      <dsp:nvSpPr>
        <dsp:cNvPr id="0" name=""/>
        <dsp:cNvSpPr/>
      </dsp:nvSpPr>
      <dsp:spPr>
        <a:xfrm>
          <a:off x="451824" y="2014321"/>
          <a:ext cx="6325547" cy="3837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1" tIns="0" rIns="239091" bIns="0" numCol="1" spcCol="1270" anchor="ctr" anchorCtr="0">
          <a:noAutofit/>
        </a:bodyPr>
        <a:lstStyle/>
        <a:p>
          <a:pPr marL="0" lvl="0" indent="0" algn="l" defTabSz="800100">
            <a:lnSpc>
              <a:spcPct val="90000"/>
            </a:lnSpc>
            <a:spcBef>
              <a:spcPct val="0"/>
            </a:spcBef>
            <a:spcAft>
              <a:spcPct val="35000"/>
            </a:spcAft>
            <a:buNone/>
          </a:pPr>
          <a:r>
            <a:rPr lang="fr-FR" sz="1800" kern="1200" dirty="0"/>
            <a:t>Nouveautés</a:t>
          </a:r>
        </a:p>
      </dsp:txBody>
      <dsp:txXfrm>
        <a:off x="470558" y="2033055"/>
        <a:ext cx="6288079" cy="346292"/>
      </dsp:txXfrm>
    </dsp:sp>
    <dsp:sp modelId="{FCF835A1-4902-48BA-97EA-856A4B07803C}">
      <dsp:nvSpPr>
        <dsp:cNvPr id="0" name=""/>
        <dsp:cNvSpPr/>
      </dsp:nvSpPr>
      <dsp:spPr>
        <a:xfrm>
          <a:off x="0" y="4104456"/>
          <a:ext cx="9036496" cy="644962"/>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32" tIns="270764" rIns="701332"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a:t>M12 pour la psychiatrie, M10 pour les autres champs</a:t>
          </a:r>
        </a:p>
      </dsp:txBody>
      <dsp:txXfrm>
        <a:off x="0" y="4104456"/>
        <a:ext cx="9036496" cy="644962"/>
      </dsp:txXfrm>
    </dsp:sp>
    <dsp:sp modelId="{AF2E0BF7-B243-46C8-8C53-EF6A10575771}">
      <dsp:nvSpPr>
        <dsp:cNvPr id="0" name=""/>
        <dsp:cNvSpPr/>
      </dsp:nvSpPr>
      <dsp:spPr>
        <a:xfrm>
          <a:off x="451824" y="3914401"/>
          <a:ext cx="6325547" cy="38376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1" tIns="0" rIns="239091" bIns="0" numCol="1" spcCol="1270" anchor="ctr" anchorCtr="0">
          <a:noAutofit/>
        </a:bodyPr>
        <a:lstStyle/>
        <a:p>
          <a:pPr marL="0" lvl="0" indent="0" algn="l" defTabSz="800100">
            <a:lnSpc>
              <a:spcPct val="90000"/>
            </a:lnSpc>
            <a:spcBef>
              <a:spcPct val="0"/>
            </a:spcBef>
            <a:spcAft>
              <a:spcPct val="35000"/>
            </a:spcAft>
            <a:buNone/>
          </a:pPr>
          <a:r>
            <a:rPr lang="fr-FR" sz="1800" kern="1200" dirty="0"/>
            <a:t>Calendrier</a:t>
          </a:r>
        </a:p>
      </dsp:txBody>
      <dsp:txXfrm>
        <a:off x="470558" y="3933135"/>
        <a:ext cx="6288079"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436A0-5DDD-4AE0-96A2-5F13133EC630}">
      <dsp:nvSpPr>
        <dsp:cNvPr id="0" name=""/>
        <dsp:cNvSpPr/>
      </dsp:nvSpPr>
      <dsp:spPr>
        <a:xfrm>
          <a:off x="0" y="477083"/>
          <a:ext cx="9036496" cy="11340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32" tIns="333248" rIns="701332"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a:t>Permet valorisation des lignes vaccinales par la mise en place de forfaits</a:t>
          </a:r>
        </a:p>
        <a:p>
          <a:pPr marL="171450" lvl="1" indent="-171450" algn="l" defTabSz="711200">
            <a:lnSpc>
              <a:spcPct val="90000"/>
            </a:lnSpc>
            <a:spcBef>
              <a:spcPct val="0"/>
            </a:spcBef>
            <a:spcAft>
              <a:spcPct val="15000"/>
            </a:spcAft>
            <a:buChar char="•"/>
          </a:pPr>
          <a:r>
            <a:rPr lang="fr-FR" sz="1600" kern="1200" dirty="0"/>
            <a:t>Compléments à la ligne vaccinale pour les professionnels non rémunérés par l’AMO</a:t>
          </a:r>
        </a:p>
      </dsp:txBody>
      <dsp:txXfrm>
        <a:off x="0" y="477083"/>
        <a:ext cx="9036496" cy="1134000"/>
      </dsp:txXfrm>
    </dsp:sp>
    <dsp:sp modelId="{CD135AA6-FCDF-456A-895D-E30179E15AE0}">
      <dsp:nvSpPr>
        <dsp:cNvPr id="0" name=""/>
        <dsp:cNvSpPr/>
      </dsp:nvSpPr>
      <dsp:spPr>
        <a:xfrm>
          <a:off x="451824" y="240923"/>
          <a:ext cx="6325547" cy="4723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1" tIns="0" rIns="239091" bIns="0" numCol="1" spcCol="1270" anchor="ctr" anchorCtr="0">
          <a:noAutofit/>
        </a:bodyPr>
        <a:lstStyle/>
        <a:p>
          <a:pPr marL="0" lvl="0" indent="0" algn="l" defTabSz="711200">
            <a:lnSpc>
              <a:spcPct val="90000"/>
            </a:lnSpc>
            <a:spcBef>
              <a:spcPct val="0"/>
            </a:spcBef>
            <a:spcAft>
              <a:spcPct val="35000"/>
            </a:spcAft>
            <a:buNone/>
          </a:pPr>
          <a:r>
            <a:rPr lang="fr-FR" sz="1600" kern="1200" dirty="0"/>
            <a:t>Rappel : centres de vaccination en établissement de santé</a:t>
          </a:r>
        </a:p>
      </dsp:txBody>
      <dsp:txXfrm>
        <a:off x="474881" y="263980"/>
        <a:ext cx="6279433" cy="426206"/>
      </dsp:txXfrm>
    </dsp:sp>
    <dsp:sp modelId="{39CDD034-8F39-47C4-BECF-4A697D6A77D8}">
      <dsp:nvSpPr>
        <dsp:cNvPr id="0" name=""/>
        <dsp:cNvSpPr/>
      </dsp:nvSpPr>
      <dsp:spPr>
        <a:xfrm>
          <a:off x="0" y="1933643"/>
          <a:ext cx="9036496" cy="1587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32" tIns="333248" rIns="701332" bIns="113792" numCol="1" spcCol="1270" anchor="t" anchorCtr="0">
          <a:noAutofit/>
        </a:bodyPr>
        <a:lstStyle/>
        <a:p>
          <a:pPr marL="171450" lvl="1" indent="-171450" algn="l" defTabSz="711200">
            <a:lnSpc>
              <a:spcPct val="90000"/>
            </a:lnSpc>
            <a:spcBef>
              <a:spcPct val="0"/>
            </a:spcBef>
            <a:spcAft>
              <a:spcPct val="15000"/>
            </a:spcAft>
            <a:buChar char="•"/>
          </a:pPr>
          <a:r>
            <a:rPr lang="fr-FR" sz="1600" i="0" kern="1200" dirty="0"/>
            <a:t>Dénomination plus claire des lignes vaccinales et des règles de leur déclaration</a:t>
          </a:r>
        </a:p>
        <a:p>
          <a:pPr marL="171450" lvl="1" indent="-171450" algn="l" defTabSz="711200">
            <a:lnSpc>
              <a:spcPct val="90000"/>
            </a:lnSpc>
            <a:spcBef>
              <a:spcPct val="0"/>
            </a:spcBef>
            <a:spcAft>
              <a:spcPct val="15000"/>
            </a:spcAft>
            <a:buChar char="•"/>
          </a:pPr>
          <a:r>
            <a:rPr lang="fr-FR" sz="1600" kern="1200" dirty="0"/>
            <a:t>Nouvelle période de valorisation des forfaits et des compléments à partir du 8 novembre 2021</a:t>
          </a:r>
        </a:p>
        <a:p>
          <a:pPr marL="171450" lvl="1" indent="-171450" algn="l" defTabSz="711200">
            <a:lnSpc>
              <a:spcPct val="90000"/>
            </a:lnSpc>
            <a:spcBef>
              <a:spcPct val="0"/>
            </a:spcBef>
            <a:spcAft>
              <a:spcPct val="15000"/>
            </a:spcAft>
            <a:buChar char="•"/>
          </a:pPr>
          <a:r>
            <a:rPr lang="fr-FR" sz="1600" kern="1200" dirty="0"/>
            <a:t>Une liste mise à jour des professionnels éligibles aux compléments de ligne vaccinale</a:t>
          </a:r>
        </a:p>
      </dsp:txBody>
      <dsp:txXfrm>
        <a:off x="0" y="1933643"/>
        <a:ext cx="9036496" cy="1587600"/>
      </dsp:txXfrm>
    </dsp:sp>
    <dsp:sp modelId="{67B72AF1-6C2A-4F90-8AD8-3CDC9247B63F}">
      <dsp:nvSpPr>
        <dsp:cNvPr id="0" name=""/>
        <dsp:cNvSpPr/>
      </dsp:nvSpPr>
      <dsp:spPr>
        <a:xfrm>
          <a:off x="451824" y="1697484"/>
          <a:ext cx="6325547" cy="4723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1" tIns="0" rIns="239091" bIns="0" numCol="1" spcCol="1270" anchor="ctr" anchorCtr="0">
          <a:noAutofit/>
        </a:bodyPr>
        <a:lstStyle/>
        <a:p>
          <a:pPr marL="0" lvl="0" indent="0" algn="l" defTabSz="711200">
            <a:lnSpc>
              <a:spcPct val="90000"/>
            </a:lnSpc>
            <a:spcBef>
              <a:spcPct val="0"/>
            </a:spcBef>
            <a:spcAft>
              <a:spcPct val="35000"/>
            </a:spcAft>
            <a:buNone/>
          </a:pPr>
          <a:r>
            <a:rPr lang="fr-FR" sz="1600" kern="1200" dirty="0"/>
            <a:t>Nouveautés</a:t>
          </a:r>
        </a:p>
      </dsp:txBody>
      <dsp:txXfrm>
        <a:off x="474881" y="1720541"/>
        <a:ext cx="6279433" cy="426206"/>
      </dsp:txXfrm>
    </dsp:sp>
    <dsp:sp modelId="{FCF835A1-4902-48BA-97EA-856A4B07803C}">
      <dsp:nvSpPr>
        <dsp:cNvPr id="0" name=""/>
        <dsp:cNvSpPr/>
      </dsp:nvSpPr>
      <dsp:spPr>
        <a:xfrm>
          <a:off x="0" y="3843804"/>
          <a:ext cx="9036496" cy="6678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332" tIns="333248" rIns="701332" bIns="113792" numCol="1" spcCol="1270" anchor="t" anchorCtr="0">
          <a:noAutofit/>
        </a:bodyPr>
        <a:lstStyle/>
        <a:p>
          <a:pPr marL="171450" lvl="1" indent="-171450" algn="l" defTabSz="711200">
            <a:lnSpc>
              <a:spcPct val="90000"/>
            </a:lnSpc>
            <a:spcBef>
              <a:spcPct val="0"/>
            </a:spcBef>
            <a:spcAft>
              <a:spcPct val="15000"/>
            </a:spcAft>
            <a:buChar char="•"/>
          </a:pPr>
          <a:r>
            <a:rPr lang="fr-FR" sz="1600" kern="1200" dirty="0"/>
            <a:t>M12 pour la psychiatrie, M11 pour les autres champs</a:t>
          </a:r>
        </a:p>
      </dsp:txBody>
      <dsp:txXfrm>
        <a:off x="0" y="3843804"/>
        <a:ext cx="9036496" cy="667800"/>
      </dsp:txXfrm>
    </dsp:sp>
    <dsp:sp modelId="{AF2E0BF7-B243-46C8-8C53-EF6A10575771}">
      <dsp:nvSpPr>
        <dsp:cNvPr id="0" name=""/>
        <dsp:cNvSpPr/>
      </dsp:nvSpPr>
      <dsp:spPr>
        <a:xfrm>
          <a:off x="451824" y="3607644"/>
          <a:ext cx="6325547" cy="4723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091" tIns="0" rIns="239091" bIns="0" numCol="1" spcCol="1270" anchor="ctr" anchorCtr="0">
          <a:noAutofit/>
        </a:bodyPr>
        <a:lstStyle/>
        <a:p>
          <a:pPr marL="0" lvl="0" indent="0" algn="l" defTabSz="711200">
            <a:lnSpc>
              <a:spcPct val="90000"/>
            </a:lnSpc>
            <a:spcBef>
              <a:spcPct val="0"/>
            </a:spcBef>
            <a:spcAft>
              <a:spcPct val="35000"/>
            </a:spcAft>
            <a:buNone/>
          </a:pPr>
          <a:r>
            <a:rPr lang="fr-FR" sz="1600" kern="1200" dirty="0"/>
            <a:t>Calendrier</a:t>
          </a:r>
        </a:p>
      </dsp:txBody>
      <dsp:txXfrm>
        <a:off x="474881" y="3630701"/>
        <a:ext cx="6279433"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0.58404</cdr:x>
      <cdr:y>0.41894</cdr:y>
    </cdr:from>
    <cdr:to>
      <cdr:x>0.68146</cdr:x>
      <cdr:y>0.48555</cdr:y>
    </cdr:to>
    <cdr:sp macro="" textlink="">
      <cdr:nvSpPr>
        <cdr:cNvPr id="2" name="ZoneTexte 8">
          <a:extLst xmlns:a="http://schemas.openxmlformats.org/drawingml/2006/main">
            <a:ext uri="{FF2B5EF4-FFF2-40B4-BE49-F238E27FC236}">
              <a16:creationId xmlns:a16="http://schemas.microsoft.com/office/drawing/2014/main" id="{890A873F-AEC6-4CD2-B174-675D88F37942}"/>
            </a:ext>
          </a:extLst>
        </cdr:cNvPr>
        <cdr:cNvSpPr txBox="1"/>
      </cdr:nvSpPr>
      <cdr:spPr>
        <a:xfrm xmlns:a="http://schemas.openxmlformats.org/drawingml/2006/main">
          <a:off x="5246262" y="2129476"/>
          <a:ext cx="87507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algn="l" rtl="0" eaLnBrk="0" fontAlgn="base" hangingPunct="0">
            <a:spcBef>
              <a:spcPct val="0"/>
            </a:spcBef>
            <a:spcAft>
              <a:spcPct val="0"/>
            </a:spcAft>
            <a:defRPr sz="2400" kern="1200" baseline="-250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baseline="-250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baseline="-250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baseline="-250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baseline="-25000">
              <a:solidFill>
                <a:schemeClr val="tx1"/>
              </a:solidFill>
              <a:latin typeface="Times" charset="0"/>
              <a:ea typeface="ＭＳ Ｐゴシック" charset="-128"/>
              <a:cs typeface="+mn-cs"/>
            </a:defRPr>
          </a:lvl5pPr>
          <a:lvl6pPr marL="2286000" algn="l" defTabSz="914400" rtl="0" eaLnBrk="1" latinLnBrk="0" hangingPunct="1">
            <a:defRPr sz="2400" kern="1200" baseline="-25000">
              <a:solidFill>
                <a:schemeClr val="tx1"/>
              </a:solidFill>
              <a:latin typeface="Times" charset="0"/>
              <a:ea typeface="ＭＳ Ｐゴシック" charset="-128"/>
              <a:cs typeface="+mn-cs"/>
            </a:defRPr>
          </a:lvl6pPr>
          <a:lvl7pPr marL="2743200" algn="l" defTabSz="914400" rtl="0" eaLnBrk="1" latinLnBrk="0" hangingPunct="1">
            <a:defRPr sz="2400" kern="1200" baseline="-25000">
              <a:solidFill>
                <a:schemeClr val="tx1"/>
              </a:solidFill>
              <a:latin typeface="Times" charset="0"/>
              <a:ea typeface="ＭＳ Ｐゴシック" charset="-128"/>
              <a:cs typeface="+mn-cs"/>
            </a:defRPr>
          </a:lvl7pPr>
          <a:lvl8pPr marL="3200400" algn="l" defTabSz="914400" rtl="0" eaLnBrk="1" latinLnBrk="0" hangingPunct="1">
            <a:defRPr sz="2400" kern="1200" baseline="-25000">
              <a:solidFill>
                <a:schemeClr val="tx1"/>
              </a:solidFill>
              <a:latin typeface="Times" charset="0"/>
              <a:ea typeface="ＭＳ Ｐゴシック" charset="-128"/>
              <a:cs typeface="+mn-cs"/>
            </a:defRPr>
          </a:lvl8pPr>
          <a:lvl9pPr marL="3657600" algn="l" defTabSz="914400" rtl="0" eaLnBrk="1" latinLnBrk="0" hangingPunct="1">
            <a:defRPr sz="2400" kern="1200" baseline="-25000">
              <a:solidFill>
                <a:schemeClr val="tx1"/>
              </a:solidFill>
              <a:latin typeface="Times" charset="0"/>
              <a:ea typeface="ＭＳ Ｐゴシック" charset="-128"/>
              <a:cs typeface="+mn-cs"/>
            </a:defRPr>
          </a:lvl9pPr>
        </a:lstStyle>
        <a:p xmlns:a="http://schemas.openxmlformats.org/drawingml/2006/main">
          <a:r>
            <a:rPr lang="fr-FR" dirty="0">
              <a:latin typeface="+mj-lt"/>
            </a:rPr>
            <a:t>+51%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19413" cy="495300"/>
          </a:xfrm>
          <a:prstGeom prst="rect">
            <a:avLst/>
          </a:prstGeom>
        </p:spPr>
        <p:txBody>
          <a:bodyPr vert="horz" lIns="91412" tIns="45706" rIns="91412" bIns="45706" rtlCol="0"/>
          <a:lstStyle>
            <a:lvl1pPr algn="l">
              <a:defRPr sz="1200"/>
            </a:lvl1pPr>
          </a:lstStyle>
          <a:p>
            <a:endParaRPr lang="fr-FR" dirty="0"/>
          </a:p>
        </p:txBody>
      </p:sp>
      <p:sp>
        <p:nvSpPr>
          <p:cNvPr id="3" name="Espace réservé de la date 2"/>
          <p:cNvSpPr>
            <a:spLocks noGrp="1"/>
          </p:cNvSpPr>
          <p:nvPr>
            <p:ph type="dt" sz="quarter" idx="1"/>
          </p:nvPr>
        </p:nvSpPr>
        <p:spPr>
          <a:xfrm>
            <a:off x="3814763" y="0"/>
            <a:ext cx="2919412" cy="495300"/>
          </a:xfrm>
          <a:prstGeom prst="rect">
            <a:avLst/>
          </a:prstGeom>
        </p:spPr>
        <p:txBody>
          <a:bodyPr vert="horz" lIns="91412" tIns="45706" rIns="91412" bIns="45706" rtlCol="0"/>
          <a:lstStyle>
            <a:lvl1pPr algn="r">
              <a:defRPr sz="1200"/>
            </a:lvl1pPr>
          </a:lstStyle>
          <a:p>
            <a:r>
              <a:rPr lang="fr-FR" dirty="0"/>
              <a:t>07/11/2019</a:t>
            </a:r>
          </a:p>
        </p:txBody>
      </p:sp>
      <p:sp>
        <p:nvSpPr>
          <p:cNvPr id="4" name="Espace réservé du pied de page 3"/>
          <p:cNvSpPr>
            <a:spLocks noGrp="1"/>
          </p:cNvSpPr>
          <p:nvPr>
            <p:ph type="ftr" sz="quarter" idx="2"/>
          </p:nvPr>
        </p:nvSpPr>
        <p:spPr>
          <a:xfrm>
            <a:off x="2" y="9371013"/>
            <a:ext cx="2919413" cy="495300"/>
          </a:xfrm>
          <a:prstGeom prst="rect">
            <a:avLst/>
          </a:prstGeom>
        </p:spPr>
        <p:txBody>
          <a:bodyPr vert="horz" lIns="91412" tIns="45706" rIns="91412" bIns="45706"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14763" y="9371013"/>
            <a:ext cx="2919412" cy="495300"/>
          </a:xfrm>
          <a:prstGeom prst="rect">
            <a:avLst/>
          </a:prstGeom>
        </p:spPr>
        <p:txBody>
          <a:bodyPr vert="horz" lIns="91412" tIns="45706" rIns="91412" bIns="45706" rtlCol="0" anchor="b"/>
          <a:lstStyle>
            <a:lvl1pPr algn="r">
              <a:defRPr sz="1200"/>
            </a:lvl1pPr>
          </a:lstStyle>
          <a:p>
            <a:fld id="{B75CE318-D2D2-44D3-97AE-621997FE6D9B}" type="slidenum">
              <a:rPr lang="fr-FR" smtClean="0"/>
              <a:t>‹N°›</a:t>
            </a:fld>
            <a:endParaRPr lang="fr-FR" dirty="0"/>
          </a:p>
        </p:txBody>
      </p:sp>
    </p:spTree>
    <p:extLst>
      <p:ext uri="{BB962C8B-B14F-4D97-AF65-F5344CB8AC3E}">
        <p14:creationId xmlns:p14="http://schemas.microsoft.com/office/powerpoint/2010/main" val="541604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356" cy="493316"/>
          </a:xfrm>
          <a:prstGeom prst="rect">
            <a:avLst/>
          </a:prstGeom>
        </p:spPr>
        <p:txBody>
          <a:bodyPr vert="horz" lIns="90873" tIns="45436" rIns="90873" bIns="45436" rtlCol="0"/>
          <a:lstStyle>
            <a:lvl1pPr algn="l">
              <a:defRPr sz="1200"/>
            </a:lvl1pPr>
          </a:lstStyle>
          <a:p>
            <a:endParaRPr lang="fr-FR" dirty="0"/>
          </a:p>
        </p:txBody>
      </p:sp>
      <p:sp>
        <p:nvSpPr>
          <p:cNvPr id="3" name="Espace réservé de la date 2"/>
          <p:cNvSpPr>
            <a:spLocks noGrp="1"/>
          </p:cNvSpPr>
          <p:nvPr>
            <p:ph type="dt" idx="1"/>
          </p:nvPr>
        </p:nvSpPr>
        <p:spPr>
          <a:xfrm>
            <a:off x="3814834" y="0"/>
            <a:ext cx="2919356" cy="493316"/>
          </a:xfrm>
          <a:prstGeom prst="rect">
            <a:avLst/>
          </a:prstGeom>
        </p:spPr>
        <p:txBody>
          <a:bodyPr vert="horz" lIns="90873" tIns="45436" rIns="90873" bIns="45436" rtlCol="0"/>
          <a:lstStyle>
            <a:lvl1pPr algn="r">
              <a:defRPr sz="1200"/>
            </a:lvl1pPr>
          </a:lstStyle>
          <a:p>
            <a:fld id="{F9DBDF29-06A6-4C69-9DD2-7749C65EF438}" type="datetimeFigureOut">
              <a:rPr lang="fr-FR" smtClean="0"/>
              <a:pPr/>
              <a:t>18/11/2021</a:t>
            </a:fld>
            <a:endParaRPr lang="fr-FR" dirty="0"/>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873" tIns="45436" rIns="90873" bIns="45436" rtlCol="0" anchor="ctr"/>
          <a:lstStyle/>
          <a:p>
            <a:endParaRPr lang="fr-FR" dirty="0"/>
          </a:p>
        </p:txBody>
      </p:sp>
      <p:sp>
        <p:nvSpPr>
          <p:cNvPr id="5" name="Espace réservé des commentaires 4"/>
          <p:cNvSpPr>
            <a:spLocks noGrp="1"/>
          </p:cNvSpPr>
          <p:nvPr>
            <p:ph type="body" sz="quarter" idx="3"/>
          </p:nvPr>
        </p:nvSpPr>
        <p:spPr>
          <a:xfrm>
            <a:off x="673577" y="4686501"/>
            <a:ext cx="5388610" cy="4439841"/>
          </a:xfrm>
          <a:prstGeom prst="rect">
            <a:avLst/>
          </a:prstGeom>
        </p:spPr>
        <p:txBody>
          <a:bodyPr vert="horz" lIns="90873" tIns="45436" rIns="90873" bIns="4543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417"/>
            <a:ext cx="2919356" cy="493316"/>
          </a:xfrm>
          <a:prstGeom prst="rect">
            <a:avLst/>
          </a:prstGeom>
        </p:spPr>
        <p:txBody>
          <a:bodyPr vert="horz" lIns="90873" tIns="45436" rIns="90873" bIns="45436"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14834" y="9371417"/>
            <a:ext cx="2919356" cy="493316"/>
          </a:xfrm>
          <a:prstGeom prst="rect">
            <a:avLst/>
          </a:prstGeom>
        </p:spPr>
        <p:txBody>
          <a:bodyPr vert="horz" lIns="90873" tIns="45436" rIns="90873" bIns="45436" rtlCol="0" anchor="b"/>
          <a:lstStyle>
            <a:lvl1pPr algn="r">
              <a:defRPr sz="1200"/>
            </a:lvl1pPr>
          </a:lstStyle>
          <a:p>
            <a:fld id="{18B4E3D8-370A-485E-AC5E-29B742D130E0}" type="slidenum">
              <a:rPr lang="fr-FR" smtClean="0"/>
              <a:pPr/>
              <a:t>‹N°›</a:t>
            </a:fld>
            <a:endParaRPr lang="fr-FR" dirty="0"/>
          </a:p>
        </p:txBody>
      </p:sp>
    </p:spTree>
    <p:extLst>
      <p:ext uri="{BB962C8B-B14F-4D97-AF65-F5344CB8AC3E}">
        <p14:creationId xmlns:p14="http://schemas.microsoft.com/office/powerpoint/2010/main" val="423373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1</a:t>
            </a:fld>
            <a:endParaRPr lang="fr-FR" dirty="0"/>
          </a:p>
        </p:txBody>
      </p:sp>
    </p:spTree>
    <p:extLst>
      <p:ext uri="{BB962C8B-B14F-4D97-AF65-F5344CB8AC3E}">
        <p14:creationId xmlns:p14="http://schemas.microsoft.com/office/powerpoint/2010/main" val="331299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10</a:t>
            </a:fld>
            <a:endParaRPr lang="fr-FR" dirty="0"/>
          </a:p>
        </p:txBody>
      </p:sp>
    </p:spTree>
    <p:extLst>
      <p:ext uri="{BB962C8B-B14F-4D97-AF65-F5344CB8AC3E}">
        <p14:creationId xmlns:p14="http://schemas.microsoft.com/office/powerpoint/2010/main" val="2116369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6711B1-0DC9-D146-A326-F54DC779A590}" type="slidenum">
              <a:rPr lang="fr-FR" smtClean="0"/>
              <a:t>11</a:t>
            </a:fld>
            <a:endParaRPr lang="fr-FR"/>
          </a:p>
        </p:txBody>
      </p:sp>
    </p:spTree>
    <p:extLst>
      <p:ext uri="{BB962C8B-B14F-4D97-AF65-F5344CB8AC3E}">
        <p14:creationId xmlns:p14="http://schemas.microsoft.com/office/powerpoint/2010/main" val="4071899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B306DF-24CA-9B44-84A2-51D049C2E8CF}"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964996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6711B1-0DC9-D146-A326-F54DC779A590}" type="slidenum">
              <a:rPr lang="fr-FR" smtClean="0"/>
              <a:t>16</a:t>
            </a:fld>
            <a:endParaRPr lang="fr-FR"/>
          </a:p>
        </p:txBody>
      </p:sp>
    </p:spTree>
    <p:extLst>
      <p:ext uri="{BB962C8B-B14F-4D97-AF65-F5344CB8AC3E}">
        <p14:creationId xmlns:p14="http://schemas.microsoft.com/office/powerpoint/2010/main" val="322269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6711B1-0DC9-D146-A326-F54DC779A590}" type="slidenum">
              <a:rPr lang="fr-FR" smtClean="0"/>
              <a:t>17</a:t>
            </a:fld>
            <a:endParaRPr lang="fr-FR"/>
          </a:p>
        </p:txBody>
      </p:sp>
    </p:spTree>
    <p:extLst>
      <p:ext uri="{BB962C8B-B14F-4D97-AF65-F5344CB8AC3E}">
        <p14:creationId xmlns:p14="http://schemas.microsoft.com/office/powerpoint/2010/main" val="4195863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6711B1-0DC9-D146-A326-F54DC779A590}" type="slidenum">
              <a:rPr lang="fr-FR" smtClean="0"/>
              <a:t>18</a:t>
            </a:fld>
            <a:endParaRPr lang="fr-FR"/>
          </a:p>
        </p:txBody>
      </p:sp>
    </p:spTree>
    <p:extLst>
      <p:ext uri="{BB962C8B-B14F-4D97-AF65-F5344CB8AC3E}">
        <p14:creationId xmlns:p14="http://schemas.microsoft.com/office/powerpoint/2010/main" val="3038574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6711B1-0DC9-D146-A326-F54DC779A590}" type="slidenum">
              <a:rPr lang="fr-FR" smtClean="0"/>
              <a:t>20</a:t>
            </a:fld>
            <a:endParaRPr lang="fr-FR"/>
          </a:p>
        </p:txBody>
      </p:sp>
    </p:spTree>
    <p:extLst>
      <p:ext uri="{BB962C8B-B14F-4D97-AF65-F5344CB8AC3E}">
        <p14:creationId xmlns:p14="http://schemas.microsoft.com/office/powerpoint/2010/main" val="3722837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B306DF-24CA-9B44-84A2-51D049C2E8CF}"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400379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B306DF-24CA-9B44-84A2-51D049C2E8CF}"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3038284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B306DF-24CA-9B44-84A2-51D049C2E8CF}"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616708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2</a:t>
            </a:fld>
            <a:endParaRPr lang="fr-FR" dirty="0"/>
          </a:p>
        </p:txBody>
      </p:sp>
    </p:spTree>
    <p:extLst>
      <p:ext uri="{BB962C8B-B14F-4D97-AF65-F5344CB8AC3E}">
        <p14:creationId xmlns:p14="http://schemas.microsoft.com/office/powerpoint/2010/main" val="358825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B306DF-24CA-9B44-84A2-51D049C2E8CF}"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1476103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B306DF-24CA-9B44-84A2-51D049C2E8CF}"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val="1615939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53D11B6-D9D0-4CF8-A4B2-1AAC152F78AE}" type="slidenum">
              <a:rPr lang="fr-FR" smtClean="0"/>
              <a:pPr/>
              <a:t>27</a:t>
            </a:fld>
            <a:endParaRPr lang="fr-FR"/>
          </a:p>
        </p:txBody>
      </p:sp>
    </p:spTree>
    <p:extLst>
      <p:ext uri="{BB962C8B-B14F-4D97-AF65-F5344CB8AC3E}">
        <p14:creationId xmlns:p14="http://schemas.microsoft.com/office/powerpoint/2010/main" val="1876247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B306DF-24CA-9B44-84A2-51D049C2E8CF}" type="slidenum">
              <a:rPr lang="fr-FR" smtClean="0">
                <a:solidFill>
                  <a:prstClr val="black"/>
                </a:solidFill>
              </a:rPr>
              <a:pPr/>
              <a:t>29</a:t>
            </a:fld>
            <a:endParaRPr lang="fr-FR">
              <a:solidFill>
                <a:prstClr val="black"/>
              </a:solidFill>
            </a:endParaRPr>
          </a:p>
        </p:txBody>
      </p:sp>
    </p:spTree>
    <p:extLst>
      <p:ext uri="{BB962C8B-B14F-4D97-AF65-F5344CB8AC3E}">
        <p14:creationId xmlns:p14="http://schemas.microsoft.com/office/powerpoint/2010/main" val="2321208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53D11B6-D9D0-4CF8-A4B2-1AAC152F78AE}" type="slidenum">
              <a:rPr lang="fr-FR" smtClean="0"/>
              <a:pPr/>
              <a:t>31</a:t>
            </a:fld>
            <a:endParaRPr lang="fr-FR"/>
          </a:p>
        </p:txBody>
      </p:sp>
    </p:spTree>
    <p:extLst>
      <p:ext uri="{BB962C8B-B14F-4D97-AF65-F5344CB8AC3E}">
        <p14:creationId xmlns:p14="http://schemas.microsoft.com/office/powerpoint/2010/main" val="2437705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34</a:t>
            </a:fld>
            <a:endParaRPr lang="fr-FR" dirty="0"/>
          </a:p>
        </p:txBody>
      </p:sp>
    </p:spTree>
    <p:extLst>
      <p:ext uri="{BB962C8B-B14F-4D97-AF65-F5344CB8AC3E}">
        <p14:creationId xmlns:p14="http://schemas.microsoft.com/office/powerpoint/2010/main" val="1365730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a:defRPr/>
            </a:pPr>
            <a:fld id="{17B1A8E2-DA3F-41FA-9BFE-17D6FE9282A5}" type="slidenum">
              <a:rPr lang="fr-FR" smtClean="0">
                <a:solidFill>
                  <a:srgbClr val="000000"/>
                </a:solidFill>
              </a:rPr>
              <a:pPr>
                <a:defRPr/>
              </a:pPr>
              <a:t>35</a:t>
            </a:fld>
            <a:endParaRPr lang="fr-FR">
              <a:solidFill>
                <a:srgbClr val="000000"/>
              </a:solidFill>
            </a:endParaRPr>
          </a:p>
        </p:txBody>
      </p:sp>
    </p:spTree>
    <p:extLst>
      <p:ext uri="{BB962C8B-B14F-4D97-AF65-F5344CB8AC3E}">
        <p14:creationId xmlns:p14="http://schemas.microsoft.com/office/powerpoint/2010/main" val="2409365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a:defRPr/>
            </a:pPr>
            <a:fld id="{17B1A8E2-DA3F-41FA-9BFE-17D6FE9282A5}" type="slidenum">
              <a:rPr lang="fr-FR" smtClean="0">
                <a:solidFill>
                  <a:srgbClr val="000000"/>
                </a:solidFill>
              </a:rPr>
              <a:pPr>
                <a:defRPr/>
              </a:pPr>
              <a:t>36</a:t>
            </a:fld>
            <a:endParaRPr lang="fr-FR">
              <a:solidFill>
                <a:srgbClr val="000000"/>
              </a:solidFill>
            </a:endParaRPr>
          </a:p>
        </p:txBody>
      </p:sp>
    </p:spTree>
    <p:extLst>
      <p:ext uri="{BB962C8B-B14F-4D97-AF65-F5344CB8AC3E}">
        <p14:creationId xmlns:p14="http://schemas.microsoft.com/office/powerpoint/2010/main" val="1839558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17B1A8E2-DA3F-41FA-9BFE-17D6FE9282A5}" type="slidenum">
              <a:rPr lang="fr-FR" smtClean="0">
                <a:solidFill>
                  <a:srgbClr val="000000"/>
                </a:solidFill>
              </a:rPr>
              <a:pPr>
                <a:defRPr/>
              </a:pPr>
              <a:t>37</a:t>
            </a:fld>
            <a:endParaRPr lang="fr-FR">
              <a:solidFill>
                <a:srgbClr val="000000"/>
              </a:solidFill>
            </a:endParaRPr>
          </a:p>
        </p:txBody>
      </p:sp>
    </p:spTree>
    <p:extLst>
      <p:ext uri="{BB962C8B-B14F-4D97-AF65-F5344CB8AC3E}">
        <p14:creationId xmlns:p14="http://schemas.microsoft.com/office/powerpoint/2010/main" val="3865696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40</a:t>
            </a:fld>
            <a:endParaRPr lang="fr-FR" dirty="0"/>
          </a:p>
        </p:txBody>
      </p:sp>
    </p:spTree>
    <p:extLst>
      <p:ext uri="{BB962C8B-B14F-4D97-AF65-F5344CB8AC3E}">
        <p14:creationId xmlns:p14="http://schemas.microsoft.com/office/powerpoint/2010/main" val="135818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3</a:t>
            </a:fld>
            <a:endParaRPr lang="fr-FR" dirty="0"/>
          </a:p>
        </p:txBody>
      </p:sp>
    </p:spTree>
    <p:extLst>
      <p:ext uri="{BB962C8B-B14F-4D97-AF65-F5344CB8AC3E}">
        <p14:creationId xmlns:p14="http://schemas.microsoft.com/office/powerpoint/2010/main" val="4390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41</a:t>
            </a:fld>
            <a:endParaRPr lang="fr-FR" dirty="0"/>
          </a:p>
        </p:txBody>
      </p:sp>
    </p:spTree>
    <p:extLst>
      <p:ext uri="{BB962C8B-B14F-4D97-AF65-F5344CB8AC3E}">
        <p14:creationId xmlns:p14="http://schemas.microsoft.com/office/powerpoint/2010/main" val="3441715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53D11B6-D9D0-4CF8-A4B2-1AAC152F78AE}" type="slidenum">
              <a:rPr lang="fr-FR" smtClean="0"/>
              <a:pPr/>
              <a:t>42</a:t>
            </a:fld>
            <a:endParaRPr lang="fr-FR"/>
          </a:p>
        </p:txBody>
      </p:sp>
    </p:spTree>
    <p:extLst>
      <p:ext uri="{BB962C8B-B14F-4D97-AF65-F5344CB8AC3E}">
        <p14:creationId xmlns:p14="http://schemas.microsoft.com/office/powerpoint/2010/main" val="3340904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B306DF-24CA-9B44-84A2-51D049C2E8CF}" type="slidenum">
              <a:rPr lang="fr-FR" smtClean="0"/>
              <a:t>43</a:t>
            </a:fld>
            <a:endParaRPr lang="fr-FR"/>
          </a:p>
        </p:txBody>
      </p:sp>
    </p:spTree>
    <p:extLst>
      <p:ext uri="{BB962C8B-B14F-4D97-AF65-F5344CB8AC3E}">
        <p14:creationId xmlns:p14="http://schemas.microsoft.com/office/powerpoint/2010/main" val="1253415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53D11B6-D9D0-4CF8-A4B2-1AAC152F78AE}" type="slidenum">
              <a:rPr lang="fr-FR" smtClean="0"/>
              <a:pPr/>
              <a:t>44</a:t>
            </a:fld>
            <a:endParaRPr lang="fr-FR"/>
          </a:p>
        </p:txBody>
      </p:sp>
    </p:spTree>
    <p:extLst>
      <p:ext uri="{BB962C8B-B14F-4D97-AF65-F5344CB8AC3E}">
        <p14:creationId xmlns:p14="http://schemas.microsoft.com/office/powerpoint/2010/main" val="2296139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53D11B6-D9D0-4CF8-A4B2-1AAC152F78AE}" type="slidenum">
              <a:rPr lang="fr-FR" smtClean="0"/>
              <a:pPr/>
              <a:t>45</a:t>
            </a:fld>
            <a:endParaRPr lang="fr-FR"/>
          </a:p>
        </p:txBody>
      </p:sp>
    </p:spTree>
    <p:extLst>
      <p:ext uri="{BB962C8B-B14F-4D97-AF65-F5344CB8AC3E}">
        <p14:creationId xmlns:p14="http://schemas.microsoft.com/office/powerpoint/2010/main" val="2299552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53D11B6-D9D0-4CF8-A4B2-1AAC152F78AE}" type="slidenum">
              <a:rPr lang="fr-FR" smtClean="0"/>
              <a:pPr/>
              <a:t>47</a:t>
            </a:fld>
            <a:endParaRPr lang="fr-FR"/>
          </a:p>
        </p:txBody>
      </p:sp>
    </p:spTree>
    <p:extLst>
      <p:ext uri="{BB962C8B-B14F-4D97-AF65-F5344CB8AC3E}">
        <p14:creationId xmlns:p14="http://schemas.microsoft.com/office/powerpoint/2010/main" val="1821392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48</a:t>
            </a:fld>
            <a:endParaRPr lang="fr-FR" dirty="0"/>
          </a:p>
        </p:txBody>
      </p:sp>
    </p:spTree>
    <p:extLst>
      <p:ext uri="{BB962C8B-B14F-4D97-AF65-F5344CB8AC3E}">
        <p14:creationId xmlns:p14="http://schemas.microsoft.com/office/powerpoint/2010/main" val="2149307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49</a:t>
            </a:fld>
            <a:endParaRPr lang="fr-FR" dirty="0"/>
          </a:p>
        </p:txBody>
      </p:sp>
    </p:spTree>
    <p:extLst>
      <p:ext uri="{BB962C8B-B14F-4D97-AF65-F5344CB8AC3E}">
        <p14:creationId xmlns:p14="http://schemas.microsoft.com/office/powerpoint/2010/main" val="3585969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50</a:t>
            </a:fld>
            <a:endParaRPr lang="fr-FR" dirty="0"/>
          </a:p>
        </p:txBody>
      </p:sp>
    </p:spTree>
    <p:extLst>
      <p:ext uri="{BB962C8B-B14F-4D97-AF65-F5344CB8AC3E}">
        <p14:creationId xmlns:p14="http://schemas.microsoft.com/office/powerpoint/2010/main" val="24410977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B306DF-24CA-9B44-84A2-51D049C2E8CF}" type="slidenum">
              <a:rPr lang="fr-FR" smtClean="0"/>
              <a:t>52</a:t>
            </a:fld>
            <a:endParaRPr lang="fr-FR"/>
          </a:p>
        </p:txBody>
      </p:sp>
    </p:spTree>
    <p:extLst>
      <p:ext uri="{BB962C8B-B14F-4D97-AF65-F5344CB8AC3E}">
        <p14:creationId xmlns:p14="http://schemas.microsoft.com/office/powerpoint/2010/main" val="140320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0E864593-245F-4994-AA15-79325A27E5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7DDFE26C-092D-4753-BD5A-5E123271D3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b="1" dirty="0"/>
          </a:p>
        </p:txBody>
      </p:sp>
      <p:sp>
        <p:nvSpPr>
          <p:cNvPr id="5" name="Espace réservé de la date 4">
            <a:extLst>
              <a:ext uri="{FF2B5EF4-FFF2-40B4-BE49-F238E27FC236}">
                <a16:creationId xmlns:a16="http://schemas.microsoft.com/office/drawing/2014/main" id="{E87B6360-E6D8-40D8-B597-85B2672B84E9}"/>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DD2B3-1BD4-469C-8AE0-97D4DA4BC200}" type="datetime1">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18/11/2021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Espace réservé du pied de page 5">
            <a:extLst>
              <a:ext uri="{FF2B5EF4-FFF2-40B4-BE49-F238E27FC236}">
                <a16:creationId xmlns:a16="http://schemas.microsoft.com/office/drawing/2014/main" id="{646A6460-8A30-4B42-8E4A-1C6A781DBF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6390" name="Espace réservé du numéro de diapositive 6">
            <a:extLst>
              <a:ext uri="{FF2B5EF4-FFF2-40B4-BE49-F238E27FC236}">
                <a16:creationId xmlns:a16="http://schemas.microsoft.com/office/drawing/2014/main" id="{7EDF6B5D-D920-4EC1-A2BE-F09D014A1C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EB3D2E-74AD-4042-A353-6D864796D79D}"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57989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B306DF-24CA-9B44-84A2-51D049C2E8CF}" type="slidenum">
              <a:rPr lang="fr-FR" smtClean="0"/>
              <a:t>53</a:t>
            </a:fld>
            <a:endParaRPr lang="fr-FR"/>
          </a:p>
        </p:txBody>
      </p:sp>
    </p:spTree>
    <p:extLst>
      <p:ext uri="{BB962C8B-B14F-4D97-AF65-F5344CB8AC3E}">
        <p14:creationId xmlns:p14="http://schemas.microsoft.com/office/powerpoint/2010/main" val="2573448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57</a:t>
            </a:fld>
            <a:endParaRPr lang="fr-FR" dirty="0"/>
          </a:p>
        </p:txBody>
      </p:sp>
    </p:spTree>
    <p:extLst>
      <p:ext uri="{BB962C8B-B14F-4D97-AF65-F5344CB8AC3E}">
        <p14:creationId xmlns:p14="http://schemas.microsoft.com/office/powerpoint/2010/main" val="2737212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B306DF-24CA-9B44-84A2-51D049C2E8CF}" type="slidenum">
              <a:rPr lang="fr-FR" smtClean="0"/>
              <a:t>58</a:t>
            </a:fld>
            <a:endParaRPr lang="fr-FR"/>
          </a:p>
        </p:txBody>
      </p:sp>
    </p:spTree>
    <p:extLst>
      <p:ext uri="{BB962C8B-B14F-4D97-AF65-F5344CB8AC3E}">
        <p14:creationId xmlns:p14="http://schemas.microsoft.com/office/powerpoint/2010/main" val="1991323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60</a:t>
            </a:fld>
            <a:endParaRPr lang="fr-FR" dirty="0"/>
          </a:p>
        </p:txBody>
      </p:sp>
    </p:spTree>
    <p:extLst>
      <p:ext uri="{BB962C8B-B14F-4D97-AF65-F5344CB8AC3E}">
        <p14:creationId xmlns:p14="http://schemas.microsoft.com/office/powerpoint/2010/main" val="3958263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62</a:t>
            </a:fld>
            <a:endParaRPr lang="fr-FR" dirty="0"/>
          </a:p>
        </p:txBody>
      </p:sp>
    </p:spTree>
    <p:extLst>
      <p:ext uri="{BB962C8B-B14F-4D97-AF65-F5344CB8AC3E}">
        <p14:creationId xmlns:p14="http://schemas.microsoft.com/office/powerpoint/2010/main" val="35368871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63</a:t>
            </a:fld>
            <a:endParaRPr lang="fr-FR" dirty="0"/>
          </a:p>
        </p:txBody>
      </p:sp>
    </p:spTree>
    <p:extLst>
      <p:ext uri="{BB962C8B-B14F-4D97-AF65-F5344CB8AC3E}">
        <p14:creationId xmlns:p14="http://schemas.microsoft.com/office/powerpoint/2010/main" val="346694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64</a:t>
            </a:fld>
            <a:endParaRPr lang="fr-FR" dirty="0"/>
          </a:p>
        </p:txBody>
      </p:sp>
    </p:spTree>
    <p:extLst>
      <p:ext uri="{BB962C8B-B14F-4D97-AF65-F5344CB8AC3E}">
        <p14:creationId xmlns:p14="http://schemas.microsoft.com/office/powerpoint/2010/main" val="19925650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07542" eaLnBrk="0" fontAlgn="base" hangingPunct="0">
              <a:spcBef>
                <a:spcPct val="0"/>
              </a:spcBef>
              <a:spcAft>
                <a:spcPct val="0"/>
              </a:spcAft>
              <a:defRPr/>
            </a:pPr>
            <a:fld id="{8FF7C78E-48D6-465A-8F4C-E8DD203BD5C8}" type="slidenum">
              <a:rPr lang="fr-FR" baseline="-25000">
                <a:solidFill>
                  <a:prstClr val="black"/>
                </a:solidFill>
                <a:latin typeface="Times" charset="0"/>
                <a:ea typeface="ＭＳ Ｐゴシック" charset="-128"/>
              </a:rPr>
              <a:pPr defTabSz="907542" eaLnBrk="0" fontAlgn="base" hangingPunct="0">
                <a:spcBef>
                  <a:spcPct val="0"/>
                </a:spcBef>
                <a:spcAft>
                  <a:spcPct val="0"/>
                </a:spcAft>
                <a:defRPr/>
              </a:pPr>
              <a:t>68</a:t>
            </a:fld>
            <a:endParaRPr lang="fr-FR" baseline="-25000">
              <a:solidFill>
                <a:prstClr val="black"/>
              </a:solidFill>
              <a:latin typeface="Times" charset="0"/>
              <a:ea typeface="ＭＳ Ｐゴシック" charset="-128"/>
            </a:endParaRPr>
          </a:p>
        </p:txBody>
      </p:sp>
    </p:spTree>
    <p:extLst>
      <p:ext uri="{BB962C8B-B14F-4D97-AF65-F5344CB8AC3E}">
        <p14:creationId xmlns:p14="http://schemas.microsoft.com/office/powerpoint/2010/main" val="25831738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69</a:t>
            </a:fld>
            <a:endParaRPr lang="fr-FR" dirty="0"/>
          </a:p>
        </p:txBody>
      </p:sp>
    </p:spTree>
    <p:extLst>
      <p:ext uri="{BB962C8B-B14F-4D97-AF65-F5344CB8AC3E}">
        <p14:creationId xmlns:p14="http://schemas.microsoft.com/office/powerpoint/2010/main" val="504116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70</a:t>
            </a:fld>
            <a:endParaRPr lang="fr-FR" dirty="0"/>
          </a:p>
        </p:txBody>
      </p:sp>
    </p:spTree>
    <p:extLst>
      <p:ext uri="{BB962C8B-B14F-4D97-AF65-F5344CB8AC3E}">
        <p14:creationId xmlns:p14="http://schemas.microsoft.com/office/powerpoint/2010/main" val="286786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0E864593-245F-4994-AA15-79325A27E5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7DDFE26C-092D-4753-BD5A-5E123271D3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b="1" dirty="0"/>
          </a:p>
        </p:txBody>
      </p:sp>
      <p:sp>
        <p:nvSpPr>
          <p:cNvPr id="5" name="Espace réservé de la date 4">
            <a:extLst>
              <a:ext uri="{FF2B5EF4-FFF2-40B4-BE49-F238E27FC236}">
                <a16:creationId xmlns:a16="http://schemas.microsoft.com/office/drawing/2014/main" id="{E87B6360-E6D8-40D8-B597-85B2672B84E9}"/>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DD2B3-1BD4-469C-8AE0-97D4DA4BC200}" type="datetime1">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18/11/2021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Espace réservé du pied de page 5">
            <a:extLst>
              <a:ext uri="{FF2B5EF4-FFF2-40B4-BE49-F238E27FC236}">
                <a16:creationId xmlns:a16="http://schemas.microsoft.com/office/drawing/2014/main" id="{646A6460-8A30-4B42-8E4A-1C6A781DBF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6390" name="Espace réservé du numéro de diapositive 6">
            <a:extLst>
              <a:ext uri="{FF2B5EF4-FFF2-40B4-BE49-F238E27FC236}">
                <a16:creationId xmlns:a16="http://schemas.microsoft.com/office/drawing/2014/main" id="{7EDF6B5D-D920-4EC1-A2BE-F09D014A1C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EB3D2E-74AD-4042-A353-6D864796D79D}"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199955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71</a:t>
            </a:fld>
            <a:endParaRPr lang="fr-FR" dirty="0">
              <a:solidFill>
                <a:prstClr val="black"/>
              </a:solidFill>
              <a:latin typeface="Calibri"/>
            </a:endParaRPr>
          </a:p>
        </p:txBody>
      </p:sp>
    </p:spTree>
    <p:extLst>
      <p:ext uri="{BB962C8B-B14F-4D97-AF65-F5344CB8AC3E}">
        <p14:creationId xmlns:p14="http://schemas.microsoft.com/office/powerpoint/2010/main" val="40060960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72</a:t>
            </a:fld>
            <a:endParaRPr lang="fr-FR" dirty="0">
              <a:solidFill>
                <a:prstClr val="black"/>
              </a:solidFill>
              <a:latin typeface="Calibri"/>
            </a:endParaRPr>
          </a:p>
        </p:txBody>
      </p:sp>
    </p:spTree>
    <p:extLst>
      <p:ext uri="{BB962C8B-B14F-4D97-AF65-F5344CB8AC3E}">
        <p14:creationId xmlns:p14="http://schemas.microsoft.com/office/powerpoint/2010/main" val="13717256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73</a:t>
            </a:fld>
            <a:endParaRPr lang="fr-FR" dirty="0">
              <a:solidFill>
                <a:prstClr val="black"/>
              </a:solidFill>
              <a:latin typeface="Calibri"/>
            </a:endParaRPr>
          </a:p>
        </p:txBody>
      </p:sp>
    </p:spTree>
    <p:extLst>
      <p:ext uri="{BB962C8B-B14F-4D97-AF65-F5344CB8AC3E}">
        <p14:creationId xmlns:p14="http://schemas.microsoft.com/office/powerpoint/2010/main" val="20280204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74</a:t>
            </a:fld>
            <a:endParaRPr lang="fr-FR" dirty="0">
              <a:solidFill>
                <a:prstClr val="black"/>
              </a:solidFill>
              <a:latin typeface="Calibri"/>
            </a:endParaRPr>
          </a:p>
        </p:txBody>
      </p:sp>
    </p:spTree>
    <p:extLst>
      <p:ext uri="{BB962C8B-B14F-4D97-AF65-F5344CB8AC3E}">
        <p14:creationId xmlns:p14="http://schemas.microsoft.com/office/powerpoint/2010/main" val="38176540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75</a:t>
            </a:fld>
            <a:endParaRPr lang="fr-FR" dirty="0">
              <a:solidFill>
                <a:prstClr val="black"/>
              </a:solidFill>
              <a:latin typeface="Calibri"/>
            </a:endParaRPr>
          </a:p>
        </p:txBody>
      </p:sp>
    </p:spTree>
    <p:extLst>
      <p:ext uri="{BB962C8B-B14F-4D97-AF65-F5344CB8AC3E}">
        <p14:creationId xmlns:p14="http://schemas.microsoft.com/office/powerpoint/2010/main" val="14059863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76</a:t>
            </a:fld>
            <a:endParaRPr lang="fr-FR" dirty="0">
              <a:solidFill>
                <a:prstClr val="black"/>
              </a:solidFill>
              <a:latin typeface="Calibri"/>
            </a:endParaRPr>
          </a:p>
        </p:txBody>
      </p:sp>
    </p:spTree>
    <p:extLst>
      <p:ext uri="{BB962C8B-B14F-4D97-AF65-F5344CB8AC3E}">
        <p14:creationId xmlns:p14="http://schemas.microsoft.com/office/powerpoint/2010/main" val="28337980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77</a:t>
            </a:fld>
            <a:endParaRPr lang="fr-FR" dirty="0">
              <a:solidFill>
                <a:prstClr val="black"/>
              </a:solidFill>
              <a:latin typeface="Calibri"/>
            </a:endParaRPr>
          </a:p>
        </p:txBody>
      </p:sp>
    </p:spTree>
    <p:extLst>
      <p:ext uri="{BB962C8B-B14F-4D97-AF65-F5344CB8AC3E}">
        <p14:creationId xmlns:p14="http://schemas.microsoft.com/office/powerpoint/2010/main" val="2314753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78</a:t>
            </a:fld>
            <a:endParaRPr lang="fr-FR" dirty="0">
              <a:solidFill>
                <a:prstClr val="black"/>
              </a:solidFill>
              <a:latin typeface="Calibri"/>
            </a:endParaRPr>
          </a:p>
        </p:txBody>
      </p:sp>
    </p:spTree>
    <p:extLst>
      <p:ext uri="{BB962C8B-B14F-4D97-AF65-F5344CB8AC3E}">
        <p14:creationId xmlns:p14="http://schemas.microsoft.com/office/powerpoint/2010/main" val="457071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79</a:t>
            </a:fld>
            <a:endParaRPr lang="fr-FR" dirty="0">
              <a:solidFill>
                <a:prstClr val="black"/>
              </a:solidFill>
              <a:latin typeface="Calibri"/>
            </a:endParaRPr>
          </a:p>
        </p:txBody>
      </p:sp>
    </p:spTree>
    <p:extLst>
      <p:ext uri="{BB962C8B-B14F-4D97-AF65-F5344CB8AC3E}">
        <p14:creationId xmlns:p14="http://schemas.microsoft.com/office/powerpoint/2010/main" val="1625118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80</a:t>
            </a:fld>
            <a:endParaRPr lang="fr-FR" dirty="0">
              <a:solidFill>
                <a:prstClr val="black"/>
              </a:solidFill>
              <a:latin typeface="Calibri"/>
            </a:endParaRPr>
          </a:p>
        </p:txBody>
      </p:sp>
    </p:spTree>
    <p:extLst>
      <p:ext uri="{BB962C8B-B14F-4D97-AF65-F5344CB8AC3E}">
        <p14:creationId xmlns:p14="http://schemas.microsoft.com/office/powerpoint/2010/main" val="875989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0E864593-245F-4994-AA15-79325A27E5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a:extLst>
              <a:ext uri="{FF2B5EF4-FFF2-40B4-BE49-F238E27FC236}">
                <a16:creationId xmlns:a16="http://schemas.microsoft.com/office/drawing/2014/main" id="{7DDFE26C-092D-4753-BD5A-5E123271D3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b="1" dirty="0"/>
          </a:p>
        </p:txBody>
      </p:sp>
      <p:sp>
        <p:nvSpPr>
          <p:cNvPr id="5" name="Espace réservé de la date 4">
            <a:extLst>
              <a:ext uri="{FF2B5EF4-FFF2-40B4-BE49-F238E27FC236}">
                <a16:creationId xmlns:a16="http://schemas.microsoft.com/office/drawing/2014/main" id="{E87B6360-E6D8-40D8-B597-85B2672B84E9}"/>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DD2B3-1BD4-469C-8AE0-97D4DA4BC200}" type="datetime1">
              <a:rPr kumimoji="0" 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18/11/2021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Espace réservé du pied de page 5">
            <a:extLst>
              <a:ext uri="{FF2B5EF4-FFF2-40B4-BE49-F238E27FC236}">
                <a16:creationId xmlns:a16="http://schemas.microsoft.com/office/drawing/2014/main" id="{646A6460-8A30-4B42-8E4A-1C6A781DBF6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16390" name="Espace réservé du numéro de diapositive 6">
            <a:extLst>
              <a:ext uri="{FF2B5EF4-FFF2-40B4-BE49-F238E27FC236}">
                <a16:creationId xmlns:a16="http://schemas.microsoft.com/office/drawing/2014/main" id="{7EDF6B5D-D920-4EC1-A2BE-F09D014A1C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EB3D2E-74AD-4042-A353-6D864796D79D}"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1035926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81</a:t>
            </a:fld>
            <a:endParaRPr lang="fr-FR" dirty="0">
              <a:solidFill>
                <a:prstClr val="black"/>
              </a:solidFill>
              <a:latin typeface="Calibri"/>
            </a:endParaRPr>
          </a:p>
        </p:txBody>
      </p:sp>
    </p:spTree>
    <p:extLst>
      <p:ext uri="{BB962C8B-B14F-4D97-AF65-F5344CB8AC3E}">
        <p14:creationId xmlns:p14="http://schemas.microsoft.com/office/powerpoint/2010/main" val="29467068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82</a:t>
            </a:fld>
            <a:endParaRPr lang="fr-FR" dirty="0">
              <a:solidFill>
                <a:prstClr val="black"/>
              </a:solidFill>
              <a:latin typeface="Calibri"/>
            </a:endParaRPr>
          </a:p>
        </p:txBody>
      </p:sp>
    </p:spTree>
    <p:extLst>
      <p:ext uri="{BB962C8B-B14F-4D97-AF65-F5344CB8AC3E}">
        <p14:creationId xmlns:p14="http://schemas.microsoft.com/office/powerpoint/2010/main" val="38779265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83</a:t>
            </a:fld>
            <a:endParaRPr lang="fr-FR" dirty="0">
              <a:solidFill>
                <a:prstClr val="black"/>
              </a:solidFill>
              <a:latin typeface="Calibri"/>
            </a:endParaRPr>
          </a:p>
        </p:txBody>
      </p:sp>
    </p:spTree>
    <p:extLst>
      <p:ext uri="{BB962C8B-B14F-4D97-AF65-F5344CB8AC3E}">
        <p14:creationId xmlns:p14="http://schemas.microsoft.com/office/powerpoint/2010/main" val="33984741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84</a:t>
            </a:fld>
            <a:endParaRPr lang="fr-FR" dirty="0">
              <a:solidFill>
                <a:prstClr val="black"/>
              </a:solidFill>
              <a:latin typeface="Calibri"/>
            </a:endParaRPr>
          </a:p>
        </p:txBody>
      </p:sp>
    </p:spTree>
    <p:extLst>
      <p:ext uri="{BB962C8B-B14F-4D97-AF65-F5344CB8AC3E}">
        <p14:creationId xmlns:p14="http://schemas.microsoft.com/office/powerpoint/2010/main" val="31793379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85</a:t>
            </a:fld>
            <a:endParaRPr lang="fr-FR" dirty="0">
              <a:solidFill>
                <a:prstClr val="black"/>
              </a:solidFill>
              <a:latin typeface="Calibri"/>
            </a:endParaRPr>
          </a:p>
        </p:txBody>
      </p:sp>
    </p:spTree>
    <p:extLst>
      <p:ext uri="{BB962C8B-B14F-4D97-AF65-F5344CB8AC3E}">
        <p14:creationId xmlns:p14="http://schemas.microsoft.com/office/powerpoint/2010/main" val="20942750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86</a:t>
            </a:fld>
            <a:endParaRPr lang="fr-FR" dirty="0"/>
          </a:p>
        </p:txBody>
      </p:sp>
    </p:spTree>
    <p:extLst>
      <p:ext uri="{BB962C8B-B14F-4D97-AF65-F5344CB8AC3E}">
        <p14:creationId xmlns:p14="http://schemas.microsoft.com/office/powerpoint/2010/main" val="23476196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87</a:t>
            </a:fld>
            <a:endParaRPr lang="fr-FR" dirty="0">
              <a:solidFill>
                <a:prstClr val="black"/>
              </a:solidFill>
              <a:latin typeface="Calibri"/>
            </a:endParaRPr>
          </a:p>
        </p:txBody>
      </p:sp>
    </p:spTree>
    <p:extLst>
      <p:ext uri="{BB962C8B-B14F-4D97-AF65-F5344CB8AC3E}">
        <p14:creationId xmlns:p14="http://schemas.microsoft.com/office/powerpoint/2010/main" val="25909842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907542">
              <a:defRPr/>
            </a:pPr>
            <a:fld id="{D118927C-86AD-440A-860A-49624CE5C730}" type="slidenum">
              <a:rPr lang="fr-FR">
                <a:solidFill>
                  <a:prstClr val="black"/>
                </a:solidFill>
                <a:latin typeface="Calibri"/>
              </a:rPr>
              <a:pPr defTabSz="907542">
                <a:defRPr/>
              </a:pPr>
              <a:t>88</a:t>
            </a:fld>
            <a:endParaRPr lang="fr-FR" dirty="0">
              <a:solidFill>
                <a:prstClr val="black"/>
              </a:solidFill>
              <a:latin typeface="Calibri"/>
            </a:endParaRPr>
          </a:p>
        </p:txBody>
      </p:sp>
    </p:spTree>
    <p:extLst>
      <p:ext uri="{BB962C8B-B14F-4D97-AF65-F5344CB8AC3E}">
        <p14:creationId xmlns:p14="http://schemas.microsoft.com/office/powerpoint/2010/main" val="40134647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89</a:t>
            </a:fld>
            <a:endParaRPr lang="fr-FR" dirty="0"/>
          </a:p>
        </p:txBody>
      </p:sp>
    </p:spTree>
    <p:extLst>
      <p:ext uri="{BB962C8B-B14F-4D97-AF65-F5344CB8AC3E}">
        <p14:creationId xmlns:p14="http://schemas.microsoft.com/office/powerpoint/2010/main" val="31768754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90</a:t>
            </a:fld>
            <a:endParaRPr lang="fr-FR" dirty="0"/>
          </a:p>
        </p:txBody>
      </p:sp>
    </p:spTree>
    <p:extLst>
      <p:ext uri="{BB962C8B-B14F-4D97-AF65-F5344CB8AC3E}">
        <p14:creationId xmlns:p14="http://schemas.microsoft.com/office/powerpoint/2010/main" val="319341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7</a:t>
            </a:fld>
            <a:endParaRPr lang="fr-FR" dirty="0"/>
          </a:p>
        </p:txBody>
      </p:sp>
    </p:spTree>
    <p:extLst>
      <p:ext uri="{BB962C8B-B14F-4D97-AF65-F5344CB8AC3E}">
        <p14:creationId xmlns:p14="http://schemas.microsoft.com/office/powerpoint/2010/main" val="16477443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91</a:t>
            </a:fld>
            <a:endParaRPr lang="fr-FR" dirty="0"/>
          </a:p>
        </p:txBody>
      </p:sp>
    </p:spTree>
    <p:extLst>
      <p:ext uri="{BB962C8B-B14F-4D97-AF65-F5344CB8AC3E}">
        <p14:creationId xmlns:p14="http://schemas.microsoft.com/office/powerpoint/2010/main" val="36305125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2000" dirty="0"/>
          </a:p>
        </p:txBody>
      </p:sp>
      <p:sp>
        <p:nvSpPr>
          <p:cNvPr id="4" name="Espace réservé du numéro de diapositive 3"/>
          <p:cNvSpPr>
            <a:spLocks noGrp="1"/>
          </p:cNvSpPr>
          <p:nvPr>
            <p:ph type="sldNum" sz="quarter" idx="10"/>
          </p:nvPr>
        </p:nvSpPr>
        <p:spPr/>
        <p:txBody>
          <a:bodyPr/>
          <a:lstStyle/>
          <a:p>
            <a:fld id="{E52D2A99-7085-4027-9C01-1B8784BE0F1F}" type="slidenum">
              <a:rPr lang="fr-FR" smtClean="0"/>
              <a:t>92</a:t>
            </a:fld>
            <a:endParaRPr lang="fr-FR"/>
          </a:p>
        </p:txBody>
      </p:sp>
    </p:spTree>
    <p:extLst>
      <p:ext uri="{BB962C8B-B14F-4D97-AF65-F5344CB8AC3E}">
        <p14:creationId xmlns:p14="http://schemas.microsoft.com/office/powerpoint/2010/main" val="11702898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2000" dirty="0"/>
          </a:p>
        </p:txBody>
      </p:sp>
      <p:sp>
        <p:nvSpPr>
          <p:cNvPr id="4" name="Espace réservé du numéro de diapositive 3"/>
          <p:cNvSpPr>
            <a:spLocks noGrp="1"/>
          </p:cNvSpPr>
          <p:nvPr>
            <p:ph type="sldNum" sz="quarter" idx="10"/>
          </p:nvPr>
        </p:nvSpPr>
        <p:spPr/>
        <p:txBody>
          <a:bodyPr/>
          <a:lstStyle/>
          <a:p>
            <a:fld id="{E52D2A99-7085-4027-9C01-1B8784BE0F1F}" type="slidenum">
              <a:rPr lang="fr-FR" smtClean="0"/>
              <a:t>100</a:t>
            </a:fld>
            <a:endParaRPr lang="fr-FR"/>
          </a:p>
        </p:txBody>
      </p:sp>
    </p:spTree>
    <p:extLst>
      <p:ext uri="{BB962C8B-B14F-4D97-AF65-F5344CB8AC3E}">
        <p14:creationId xmlns:p14="http://schemas.microsoft.com/office/powerpoint/2010/main" val="18636517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BB306DF-24CA-9B44-84A2-51D049C2E8CF}" type="slidenum">
              <a:rPr lang="fr-FR" smtClean="0"/>
              <a:t>101</a:t>
            </a:fld>
            <a:endParaRPr lang="fr-FR"/>
          </a:p>
        </p:txBody>
      </p:sp>
    </p:spTree>
    <p:extLst>
      <p:ext uri="{BB962C8B-B14F-4D97-AF65-F5344CB8AC3E}">
        <p14:creationId xmlns:p14="http://schemas.microsoft.com/office/powerpoint/2010/main" val="34647740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2000" dirty="0"/>
          </a:p>
        </p:txBody>
      </p:sp>
      <p:sp>
        <p:nvSpPr>
          <p:cNvPr id="4" name="Espace réservé du numéro de diapositive 3"/>
          <p:cNvSpPr>
            <a:spLocks noGrp="1"/>
          </p:cNvSpPr>
          <p:nvPr>
            <p:ph type="sldNum" sz="quarter" idx="10"/>
          </p:nvPr>
        </p:nvSpPr>
        <p:spPr/>
        <p:txBody>
          <a:bodyPr/>
          <a:lstStyle/>
          <a:p>
            <a:fld id="{E52D2A99-7085-4027-9C01-1B8784BE0F1F}" type="slidenum">
              <a:rPr lang="fr-FR" smtClean="0"/>
              <a:t>104</a:t>
            </a:fld>
            <a:endParaRPr lang="fr-FR"/>
          </a:p>
        </p:txBody>
      </p:sp>
    </p:spTree>
    <p:extLst>
      <p:ext uri="{BB962C8B-B14F-4D97-AF65-F5344CB8AC3E}">
        <p14:creationId xmlns:p14="http://schemas.microsoft.com/office/powerpoint/2010/main" val="10140052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2000" dirty="0"/>
          </a:p>
        </p:txBody>
      </p:sp>
      <p:sp>
        <p:nvSpPr>
          <p:cNvPr id="4" name="Espace réservé du numéro de diapositive 3"/>
          <p:cNvSpPr>
            <a:spLocks noGrp="1"/>
          </p:cNvSpPr>
          <p:nvPr>
            <p:ph type="sldNum" sz="quarter" idx="10"/>
          </p:nvPr>
        </p:nvSpPr>
        <p:spPr/>
        <p:txBody>
          <a:bodyPr/>
          <a:lstStyle/>
          <a:p>
            <a:fld id="{E52D2A99-7085-4027-9C01-1B8784BE0F1F}" type="slidenum">
              <a:rPr lang="fr-FR" smtClean="0"/>
              <a:t>106</a:t>
            </a:fld>
            <a:endParaRPr lang="fr-FR"/>
          </a:p>
        </p:txBody>
      </p:sp>
    </p:spTree>
    <p:extLst>
      <p:ext uri="{BB962C8B-B14F-4D97-AF65-F5344CB8AC3E}">
        <p14:creationId xmlns:p14="http://schemas.microsoft.com/office/powerpoint/2010/main" val="5914113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2000" dirty="0"/>
          </a:p>
        </p:txBody>
      </p:sp>
      <p:sp>
        <p:nvSpPr>
          <p:cNvPr id="4" name="Espace réservé du numéro de diapositive 3"/>
          <p:cNvSpPr>
            <a:spLocks noGrp="1"/>
          </p:cNvSpPr>
          <p:nvPr>
            <p:ph type="sldNum" sz="quarter" idx="10"/>
          </p:nvPr>
        </p:nvSpPr>
        <p:spPr/>
        <p:txBody>
          <a:bodyPr/>
          <a:lstStyle/>
          <a:p>
            <a:fld id="{E52D2A99-7085-4027-9C01-1B8784BE0F1F}" type="slidenum">
              <a:rPr lang="fr-FR" smtClean="0"/>
              <a:t>111</a:t>
            </a:fld>
            <a:endParaRPr lang="fr-FR"/>
          </a:p>
        </p:txBody>
      </p:sp>
    </p:spTree>
    <p:extLst>
      <p:ext uri="{BB962C8B-B14F-4D97-AF65-F5344CB8AC3E}">
        <p14:creationId xmlns:p14="http://schemas.microsoft.com/office/powerpoint/2010/main" val="11076724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2000" dirty="0"/>
          </a:p>
        </p:txBody>
      </p:sp>
      <p:sp>
        <p:nvSpPr>
          <p:cNvPr id="4" name="Espace réservé du numéro de diapositive 3"/>
          <p:cNvSpPr>
            <a:spLocks noGrp="1"/>
          </p:cNvSpPr>
          <p:nvPr>
            <p:ph type="sldNum" sz="quarter" idx="10"/>
          </p:nvPr>
        </p:nvSpPr>
        <p:spPr/>
        <p:txBody>
          <a:bodyPr/>
          <a:lstStyle/>
          <a:p>
            <a:fld id="{E52D2A99-7085-4027-9C01-1B8784BE0F1F}" type="slidenum">
              <a:rPr lang="fr-FR" smtClean="0"/>
              <a:t>114</a:t>
            </a:fld>
            <a:endParaRPr lang="fr-FR"/>
          </a:p>
        </p:txBody>
      </p:sp>
    </p:spTree>
    <p:extLst>
      <p:ext uri="{BB962C8B-B14F-4D97-AF65-F5344CB8AC3E}">
        <p14:creationId xmlns:p14="http://schemas.microsoft.com/office/powerpoint/2010/main" val="550256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solidFill>
                  <a:prstClr val="black"/>
                </a:solidFill>
              </a:rPr>
              <a:pPr/>
              <a:t>115</a:t>
            </a:fld>
            <a:endParaRPr lang="fr-FR" dirty="0">
              <a:solidFill>
                <a:prstClr val="black"/>
              </a:solidFill>
            </a:endParaRPr>
          </a:p>
        </p:txBody>
      </p:sp>
    </p:spTree>
    <p:extLst>
      <p:ext uri="{BB962C8B-B14F-4D97-AF65-F5344CB8AC3E}">
        <p14:creationId xmlns:p14="http://schemas.microsoft.com/office/powerpoint/2010/main" val="29175214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125</a:t>
            </a:fld>
            <a:endParaRPr lang="fr-FR" dirty="0"/>
          </a:p>
        </p:txBody>
      </p:sp>
    </p:spTree>
    <p:extLst>
      <p:ext uri="{BB962C8B-B14F-4D97-AF65-F5344CB8AC3E}">
        <p14:creationId xmlns:p14="http://schemas.microsoft.com/office/powerpoint/2010/main" val="324896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8</a:t>
            </a:fld>
            <a:endParaRPr lang="fr-FR" dirty="0"/>
          </a:p>
        </p:txBody>
      </p:sp>
    </p:spTree>
    <p:extLst>
      <p:ext uri="{BB962C8B-B14F-4D97-AF65-F5344CB8AC3E}">
        <p14:creationId xmlns:p14="http://schemas.microsoft.com/office/powerpoint/2010/main" val="1956988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8B4E3D8-370A-485E-AC5E-29B742D130E0}" type="slidenum">
              <a:rPr lang="fr-FR" smtClean="0"/>
              <a:pPr/>
              <a:t>9</a:t>
            </a:fld>
            <a:endParaRPr lang="fr-FR" dirty="0"/>
          </a:p>
        </p:txBody>
      </p:sp>
    </p:spTree>
    <p:extLst>
      <p:ext uri="{BB962C8B-B14F-4D97-AF65-F5344CB8AC3E}">
        <p14:creationId xmlns:p14="http://schemas.microsoft.com/office/powerpoint/2010/main" val="2959003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RE1 N">
    <p:spTree>
      <p:nvGrpSpPr>
        <p:cNvPr id="1" name=""/>
        <p:cNvGrpSpPr/>
        <p:nvPr/>
      </p:nvGrpSpPr>
      <p:grpSpPr>
        <a:xfrm>
          <a:off x="0" y="0"/>
          <a:ext cx="0" cy="0"/>
          <a:chOff x="0" y="0"/>
          <a:chExt cx="0" cy="0"/>
        </a:xfrm>
      </p:grpSpPr>
      <p:sp>
        <p:nvSpPr>
          <p:cNvPr id="6"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7" name="Line 60"/>
          <p:cNvSpPr>
            <a:spLocks noChangeShapeType="1"/>
          </p:cNvSpPr>
          <p:nvPr/>
        </p:nvSpPr>
        <p:spPr bwMode="auto">
          <a:xfrm>
            <a:off x="152400" y="6629400"/>
            <a:ext cx="87630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8" name="Line 61"/>
          <p:cNvSpPr>
            <a:spLocks noChangeShapeType="1"/>
          </p:cNvSpPr>
          <p:nvPr/>
        </p:nvSpPr>
        <p:spPr bwMode="auto">
          <a:xfrm rot="16200000">
            <a:off x="5695950" y="3429000"/>
            <a:ext cx="6400800" cy="0"/>
          </a:xfrm>
          <a:prstGeom prst="line">
            <a:avLst/>
          </a:prstGeom>
          <a:noFill/>
          <a:ln w="38862">
            <a:solidFill>
              <a:srgbClr val="DD994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9" name="Line 62"/>
          <p:cNvSpPr>
            <a:spLocks noChangeShapeType="1"/>
          </p:cNvSpPr>
          <p:nvPr/>
        </p:nvSpPr>
        <p:spPr bwMode="auto">
          <a:xfrm>
            <a:off x="228600" y="67056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0"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1" name="Line 64"/>
          <p:cNvSpPr>
            <a:spLocks noChangeShapeType="1"/>
          </p:cNvSpPr>
          <p:nvPr/>
        </p:nvSpPr>
        <p:spPr bwMode="auto">
          <a:xfrm rot="16200000">
            <a:off x="577215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2"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8194" name="Rectangle 2"/>
          <p:cNvSpPr>
            <a:spLocks noGrp="1" noChangeArrowheads="1"/>
          </p:cNvSpPr>
          <p:nvPr>
            <p:ph type="ctrTitle"/>
          </p:nvPr>
        </p:nvSpPr>
        <p:spPr>
          <a:xfrm>
            <a:off x="2324100" y="1766046"/>
            <a:ext cx="4724400" cy="927847"/>
          </a:xfrm>
        </p:spPr>
        <p:txBody>
          <a:bodyPr/>
          <a:lstStyle>
            <a:lvl1pPr>
              <a:defRPr sz="28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24100" y="3749486"/>
            <a:ext cx="5486401" cy="1279714"/>
          </a:xfrm>
        </p:spPr>
        <p:txBody>
          <a:bodyPr anchor="b"/>
          <a:lstStyle>
            <a:lvl1pPr marL="0" marR="0" indent="0" algn="l" defTabSz="914400" rtl="0" eaLnBrk="1" fontAlgn="base" latinLnBrk="0" hangingPunct="1">
              <a:lnSpc>
                <a:spcPct val="100000"/>
              </a:lnSpc>
              <a:spcBef>
                <a:spcPct val="20000"/>
              </a:spcBef>
              <a:spcAft>
                <a:spcPct val="0"/>
              </a:spcAft>
              <a:buClrTx/>
              <a:buSzTx/>
              <a:buFontTx/>
              <a:buNone/>
              <a:tabLst/>
              <a:defRPr sz="2000" b="1" baseline="0">
                <a:solidFill>
                  <a:schemeClr val="accent3"/>
                </a:solidFill>
              </a:defRPr>
            </a:lvl1pPr>
          </a:lstStyle>
          <a:p>
            <a:pPr lvl="0"/>
            <a:r>
              <a:rPr lang="fr-FR" noProof="0"/>
              <a:t>Modifiez le style des sous-titres du masque</a:t>
            </a:r>
            <a:endParaRPr lang="fr-FR" noProof="0" dirty="0"/>
          </a:p>
        </p:txBody>
      </p:sp>
      <p:sp>
        <p:nvSpPr>
          <p:cNvPr id="1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3"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p:nvSpPr>
        <p:spPr bwMode="auto">
          <a:xfrm>
            <a:off x="2267744" y="1229240"/>
            <a:ext cx="5904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3"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3"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3"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8"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9"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0"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3"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4" name="Rectangle 6"/>
          <p:cNvSpPr>
            <a:spLocks noGrp="1" noChangeArrowheads="1"/>
          </p:cNvSpPr>
          <p:nvPr>
            <p:ph type="sldNum" sz="quarter" idx="10"/>
          </p:nvPr>
        </p:nvSpPr>
        <p:spPr>
          <a:xfrm>
            <a:off x="7010400" y="6324600"/>
            <a:ext cx="1676400" cy="400050"/>
          </a:xfrm>
        </p:spPr>
        <p:txBody>
          <a:bodyPr/>
          <a:lstStyle>
            <a:lvl1pPr>
              <a:defRPr/>
            </a:lvl1pPr>
          </a:lstStyle>
          <a:p>
            <a:fld id="{E5369045-A61C-425D-88C5-655E2D52834C}" type="slidenum">
              <a:rPr lang="fr-FR" smtClean="0"/>
              <a:pPr/>
              <a:t>‹N°›</a:t>
            </a:fld>
            <a:endParaRPr lang="fr-FR" dirty="0"/>
          </a:p>
        </p:txBody>
      </p:sp>
      <p:sp>
        <p:nvSpPr>
          <p:cNvPr id="65" name="Rectangle 38"/>
          <p:cNvSpPr>
            <a:spLocks noGrp="1" noChangeArrowheads="1"/>
          </p:cNvSpPr>
          <p:nvPr>
            <p:ph type="dt" sz="half" idx="11"/>
          </p:nvPr>
        </p:nvSpPr>
        <p:spPr>
          <a:xfrm>
            <a:off x="5410201" y="6324600"/>
            <a:ext cx="1524000" cy="457200"/>
          </a:xfrm>
        </p:spPr>
        <p:txBody>
          <a:bodyPr/>
          <a:lstStyle>
            <a:lvl1pPr>
              <a:defRPr>
                <a:solidFill>
                  <a:srgbClr val="433E4F"/>
                </a:solidFill>
                <a:latin typeface="+mn-lt"/>
              </a:defRPr>
            </a:lvl1pPr>
          </a:lstStyle>
          <a:p>
            <a:r>
              <a:rPr lang="fr-FR"/>
              <a:t>08 novembre 2021</a:t>
            </a:r>
            <a:endParaRPr lang="fr-FR" dirty="0"/>
          </a:p>
        </p:txBody>
      </p:sp>
      <p:sp>
        <p:nvSpPr>
          <p:cNvPr id="66" name="Rectangle 39"/>
          <p:cNvSpPr>
            <a:spLocks noGrp="1" noChangeArrowheads="1"/>
          </p:cNvSpPr>
          <p:nvPr>
            <p:ph type="ftr" sz="quarter" idx="12"/>
          </p:nvPr>
        </p:nvSpPr>
        <p:spPr>
          <a:xfrm>
            <a:off x="2443679" y="6324600"/>
            <a:ext cx="2895600" cy="457200"/>
          </a:xfrm>
          <a:prstGeom prst="rect">
            <a:avLst/>
          </a:prstGeom>
          <a:extLst/>
        </p:spPr>
        <p:txBody>
          <a:bodyPr/>
          <a:lstStyle>
            <a:lvl1pPr>
              <a:defRPr sz="900" baseline="0">
                <a:latin typeface="+mn-lt"/>
                <a:ea typeface="ＭＳ Ｐゴシック" charset="-128"/>
                <a:cs typeface="+mn-cs"/>
              </a:defRPr>
            </a:lvl1pPr>
          </a:lstStyle>
          <a:p>
            <a:r>
              <a:rPr lang="fr-FR" dirty="0"/>
              <a:t>Session d'information PMSI 2022 - ATIH</a:t>
            </a:r>
          </a:p>
        </p:txBody>
      </p:sp>
      <p:pic>
        <p:nvPicPr>
          <p:cNvPr id="6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2"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78"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2"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79"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0"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1"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2"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3"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4"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5"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96" name="Imag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3" y="5867400"/>
            <a:ext cx="13144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Line 50"/>
          <p:cNvSpPr>
            <a:spLocks noChangeShapeType="1"/>
          </p:cNvSpPr>
          <p:nvPr userDrawn="1"/>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00"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01"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02"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03"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04"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05"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Tree>
    <p:extLst>
      <p:ext uri="{BB962C8B-B14F-4D97-AF65-F5344CB8AC3E}">
        <p14:creationId xmlns:p14="http://schemas.microsoft.com/office/powerpoint/2010/main" val="350131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RE 2 N">
    <p:spTree>
      <p:nvGrpSpPr>
        <p:cNvPr id="1" name=""/>
        <p:cNvGrpSpPr/>
        <p:nvPr/>
      </p:nvGrpSpPr>
      <p:grpSpPr>
        <a:xfrm>
          <a:off x="0" y="0"/>
          <a:ext cx="0" cy="0"/>
          <a:chOff x="0" y="0"/>
          <a:chExt cx="0" cy="0"/>
        </a:xfrm>
      </p:grpSpPr>
      <p:sp>
        <p:nvSpPr>
          <p:cNvPr id="6"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9" name="Line 62"/>
          <p:cNvSpPr>
            <a:spLocks noChangeShapeType="1"/>
          </p:cNvSpPr>
          <p:nvPr/>
        </p:nvSpPr>
        <p:spPr bwMode="auto">
          <a:xfrm>
            <a:off x="228600" y="67056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0"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1" name="Line 64"/>
          <p:cNvSpPr>
            <a:spLocks noChangeShapeType="1"/>
          </p:cNvSpPr>
          <p:nvPr/>
        </p:nvSpPr>
        <p:spPr bwMode="auto">
          <a:xfrm rot="16200000">
            <a:off x="577215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2"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8194" name="Rectangle 2"/>
          <p:cNvSpPr>
            <a:spLocks noGrp="1" noChangeArrowheads="1"/>
          </p:cNvSpPr>
          <p:nvPr>
            <p:ph type="ctrTitle"/>
          </p:nvPr>
        </p:nvSpPr>
        <p:spPr>
          <a:xfrm>
            <a:off x="2362200" y="2133600"/>
            <a:ext cx="4724400" cy="1752600"/>
          </a:xfrm>
        </p:spPr>
        <p:txBody>
          <a:bodyPr/>
          <a:lstStyle>
            <a:lvl1pPr>
              <a:defRPr sz="2800" b="0">
                <a:solidFill>
                  <a:srgbClr val="02A7D5"/>
                </a:solidFill>
              </a:defRPr>
            </a:lvl1pPr>
          </a:lstStyle>
          <a:p>
            <a:pPr lvl="0"/>
            <a:r>
              <a:rPr lang="fr-FR" noProof="0"/>
              <a:t>Modifiez le style du titre</a:t>
            </a:r>
            <a:endParaRPr lang="fr-FR" noProof="0" dirty="0"/>
          </a:p>
        </p:txBody>
      </p:sp>
      <p:sp>
        <p:nvSpPr>
          <p:cNvPr id="8205" name="Rectangle 13"/>
          <p:cNvSpPr>
            <a:spLocks noGrp="1" noChangeArrowheads="1"/>
          </p:cNvSpPr>
          <p:nvPr>
            <p:ph type="subTitle" idx="1"/>
          </p:nvPr>
        </p:nvSpPr>
        <p:spPr>
          <a:xfrm>
            <a:off x="2362200" y="3886200"/>
            <a:ext cx="4724400" cy="1219200"/>
          </a:xfrm>
        </p:spPr>
        <p:txBody>
          <a:bodyPr anchor="b"/>
          <a:lstStyle>
            <a:lvl1pPr marL="0" indent="0">
              <a:buFontTx/>
              <a:buNone/>
              <a:defRPr sz="2000" b="1"/>
            </a:lvl1pPr>
          </a:lstStyle>
          <a:p>
            <a:pPr lvl="0"/>
            <a:r>
              <a:rPr lang="fr-FR" noProof="0" dirty="0"/>
              <a:t>Modifiez le style des sous-titres du masque</a:t>
            </a:r>
          </a:p>
        </p:txBody>
      </p:sp>
      <p:sp>
        <p:nvSpPr>
          <p:cNvPr id="1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3"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userDrawn="1"/>
        </p:nvSpPr>
        <p:spPr bwMode="auto">
          <a:xfrm>
            <a:off x="2267744" y="1229240"/>
            <a:ext cx="5904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8" name="Rectangle 6">
            <a:extLst>
              <a:ext uri="{FF2B5EF4-FFF2-40B4-BE49-F238E27FC236}">
                <a16:creationId xmlns:a16="http://schemas.microsoft.com/office/drawing/2014/main" id="{91839FE1-DFBB-4BDA-ACEF-29C451BF0A3B}"/>
              </a:ext>
            </a:extLst>
          </p:cNvPr>
          <p:cNvSpPr>
            <a:spLocks noGrp="1" noChangeArrowheads="1"/>
          </p:cNvSpPr>
          <p:nvPr>
            <p:ph type="sldNum" sz="quarter" idx="10"/>
          </p:nvPr>
        </p:nvSpPr>
        <p:spPr>
          <a:xfrm>
            <a:off x="7010400" y="6324600"/>
            <a:ext cx="1676400" cy="400050"/>
          </a:xfrm>
        </p:spPr>
        <p:txBody>
          <a:bodyPr/>
          <a:lstStyle>
            <a:lvl1pPr>
              <a:defRPr/>
            </a:lvl1pPr>
          </a:lstStyle>
          <a:p>
            <a:fld id="{E5369045-A61C-425D-88C5-655E2D52834C}" type="slidenum">
              <a:rPr lang="fr-FR" smtClean="0"/>
              <a:pPr/>
              <a:t>‹N°›</a:t>
            </a:fld>
            <a:endParaRPr lang="fr-FR" dirty="0"/>
          </a:p>
        </p:txBody>
      </p:sp>
      <p:sp>
        <p:nvSpPr>
          <p:cNvPr id="27" name="Rectangle 38">
            <a:extLst>
              <a:ext uri="{FF2B5EF4-FFF2-40B4-BE49-F238E27FC236}">
                <a16:creationId xmlns:a16="http://schemas.microsoft.com/office/drawing/2014/main" id="{9FEEB505-D01C-49CE-B6BE-7E05967F084B}"/>
              </a:ext>
            </a:extLst>
          </p:cNvPr>
          <p:cNvSpPr>
            <a:spLocks noGrp="1" noChangeArrowheads="1"/>
          </p:cNvSpPr>
          <p:nvPr>
            <p:ph type="dt" sz="half" idx="11"/>
          </p:nvPr>
        </p:nvSpPr>
        <p:spPr>
          <a:xfrm>
            <a:off x="5410201" y="6324600"/>
            <a:ext cx="1524000" cy="457200"/>
          </a:xfrm>
        </p:spPr>
        <p:txBody>
          <a:bodyPr/>
          <a:lstStyle>
            <a:lvl1pPr>
              <a:defRPr>
                <a:solidFill>
                  <a:srgbClr val="433E4F"/>
                </a:solidFill>
                <a:latin typeface="+mn-lt"/>
              </a:defRPr>
            </a:lvl1pPr>
          </a:lstStyle>
          <a:p>
            <a:r>
              <a:rPr lang="fr-FR"/>
              <a:t>08 novembre 2021</a:t>
            </a:r>
            <a:endParaRPr lang="fr-FR" dirty="0"/>
          </a:p>
        </p:txBody>
      </p:sp>
      <p:sp>
        <p:nvSpPr>
          <p:cNvPr id="28" name="Rectangle 39">
            <a:extLst>
              <a:ext uri="{FF2B5EF4-FFF2-40B4-BE49-F238E27FC236}">
                <a16:creationId xmlns:a16="http://schemas.microsoft.com/office/drawing/2014/main" id="{5928E0EA-F7AF-4F16-B525-4BAF36E13AD6}"/>
              </a:ext>
            </a:extLst>
          </p:cNvPr>
          <p:cNvSpPr>
            <a:spLocks noGrp="1" noChangeArrowheads="1"/>
          </p:cNvSpPr>
          <p:nvPr>
            <p:ph type="ftr" sz="quarter" idx="12"/>
          </p:nvPr>
        </p:nvSpPr>
        <p:spPr>
          <a:xfrm>
            <a:off x="2443679" y="6324600"/>
            <a:ext cx="2895600" cy="457200"/>
          </a:xfrm>
          <a:prstGeom prst="rect">
            <a:avLst/>
          </a:prstGeom>
          <a:extLst/>
        </p:spPr>
        <p:txBody>
          <a:bodyPr/>
          <a:lstStyle>
            <a:lvl1pPr>
              <a:defRPr sz="900" baseline="0">
                <a:latin typeface="+mn-lt"/>
                <a:ea typeface="ＭＳ Ｐゴシック" charset="-128"/>
                <a:cs typeface="+mn-cs"/>
              </a:defRPr>
            </a:lvl1pPr>
          </a:lstStyle>
          <a:p>
            <a:r>
              <a:rPr lang="fr-FR" dirty="0"/>
              <a:t>Session d'information PMSI 2022 - ATIH</a:t>
            </a:r>
          </a:p>
        </p:txBody>
      </p:sp>
    </p:spTree>
    <p:extLst>
      <p:ext uri="{BB962C8B-B14F-4D97-AF65-F5344CB8AC3E}">
        <p14:creationId xmlns:p14="http://schemas.microsoft.com/office/powerpoint/2010/main" val="63044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3 N">
    <p:spTree>
      <p:nvGrpSpPr>
        <p:cNvPr id="1" name=""/>
        <p:cNvGrpSpPr/>
        <p:nvPr/>
      </p:nvGrpSpPr>
      <p:grpSpPr>
        <a:xfrm>
          <a:off x="0" y="0"/>
          <a:ext cx="0" cy="0"/>
          <a:chOff x="0" y="0"/>
          <a:chExt cx="0" cy="0"/>
        </a:xfrm>
      </p:grpSpPr>
      <p:sp>
        <p:nvSpPr>
          <p:cNvPr id="6"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9" name="Line 62"/>
          <p:cNvSpPr>
            <a:spLocks noChangeShapeType="1"/>
          </p:cNvSpPr>
          <p:nvPr/>
        </p:nvSpPr>
        <p:spPr bwMode="auto">
          <a:xfrm>
            <a:off x="228600" y="6705600"/>
            <a:ext cx="87630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0"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1" name="Line 64"/>
          <p:cNvSpPr>
            <a:spLocks noChangeShapeType="1"/>
          </p:cNvSpPr>
          <p:nvPr/>
        </p:nvSpPr>
        <p:spPr bwMode="auto">
          <a:xfrm rot="16200000">
            <a:off x="5772150" y="3505200"/>
            <a:ext cx="6400800" cy="0"/>
          </a:xfrm>
          <a:prstGeom prst="line">
            <a:avLst/>
          </a:prstGeom>
          <a:noFill/>
          <a:ln w="38862">
            <a:solidFill>
              <a:srgbClr val="86B54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2"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8194" name="Rectangle 2"/>
          <p:cNvSpPr>
            <a:spLocks noGrp="1" noChangeArrowheads="1"/>
          </p:cNvSpPr>
          <p:nvPr>
            <p:ph type="ctrTitle"/>
          </p:nvPr>
        </p:nvSpPr>
        <p:spPr>
          <a:xfrm>
            <a:off x="2362200" y="2133600"/>
            <a:ext cx="4724400" cy="1752600"/>
          </a:xfrm>
          <a:solidFill>
            <a:schemeClr val="bg1">
              <a:lumMod val="95000"/>
            </a:schemeClr>
          </a:solidFill>
        </p:spPr>
        <p:txBody>
          <a:bodyPr/>
          <a:lstStyle>
            <a:lvl1pPr>
              <a:defRPr sz="2800" b="1">
                <a:solidFill>
                  <a:srgbClr val="00B050"/>
                </a:solidFill>
              </a:defRPr>
            </a:lvl1pPr>
          </a:lstStyle>
          <a:p>
            <a:pPr lvl="0"/>
            <a:r>
              <a:rPr lang="fr-FR" noProof="0" dirty="0"/>
              <a:t>Modifiez le style du titre</a:t>
            </a:r>
          </a:p>
        </p:txBody>
      </p:sp>
      <p:sp>
        <p:nvSpPr>
          <p:cNvPr id="8205" name="Rectangle 13"/>
          <p:cNvSpPr>
            <a:spLocks noGrp="1" noChangeArrowheads="1"/>
          </p:cNvSpPr>
          <p:nvPr>
            <p:ph type="subTitle" idx="1"/>
          </p:nvPr>
        </p:nvSpPr>
        <p:spPr>
          <a:xfrm>
            <a:off x="2362200" y="3886200"/>
            <a:ext cx="4724400" cy="1219200"/>
          </a:xfrm>
        </p:spPr>
        <p:txBody>
          <a:bodyPr anchor="b"/>
          <a:lstStyle>
            <a:lvl1pPr marL="0" indent="0">
              <a:buFontTx/>
              <a:buNone/>
              <a:defRPr sz="2000" b="1"/>
            </a:lvl1pPr>
          </a:lstStyle>
          <a:p>
            <a:pPr lvl="0"/>
            <a:r>
              <a:rPr lang="fr-FR" noProof="0" dirty="0"/>
              <a:t>Modifiez le style des sous-titres du masque</a:t>
            </a:r>
          </a:p>
        </p:txBody>
      </p:sp>
      <p:sp>
        <p:nvSpPr>
          <p:cNvPr id="17"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2"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3"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24"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8"/>
          <p:cNvSpPr>
            <a:spLocks noChangeShapeType="1"/>
          </p:cNvSpPr>
          <p:nvPr userDrawn="1"/>
        </p:nvSpPr>
        <p:spPr bwMode="auto">
          <a:xfrm>
            <a:off x="2267744" y="1229240"/>
            <a:ext cx="5904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8" name="Rectangle 6">
            <a:extLst>
              <a:ext uri="{FF2B5EF4-FFF2-40B4-BE49-F238E27FC236}">
                <a16:creationId xmlns:a16="http://schemas.microsoft.com/office/drawing/2014/main" id="{91839FE1-DFBB-4BDA-ACEF-29C451BF0A3B}"/>
              </a:ext>
            </a:extLst>
          </p:cNvPr>
          <p:cNvSpPr>
            <a:spLocks noGrp="1" noChangeArrowheads="1"/>
          </p:cNvSpPr>
          <p:nvPr>
            <p:ph type="sldNum" sz="quarter" idx="10"/>
          </p:nvPr>
        </p:nvSpPr>
        <p:spPr>
          <a:xfrm>
            <a:off x="7010400" y="6324600"/>
            <a:ext cx="1676400" cy="400050"/>
          </a:xfrm>
        </p:spPr>
        <p:txBody>
          <a:bodyPr/>
          <a:lstStyle>
            <a:lvl1pPr>
              <a:defRPr/>
            </a:lvl1pPr>
          </a:lstStyle>
          <a:p>
            <a:fld id="{E5369045-A61C-425D-88C5-655E2D52834C}" type="slidenum">
              <a:rPr lang="fr-FR" smtClean="0"/>
              <a:pPr/>
              <a:t>‹N°›</a:t>
            </a:fld>
            <a:endParaRPr lang="fr-FR" dirty="0"/>
          </a:p>
        </p:txBody>
      </p:sp>
      <p:sp>
        <p:nvSpPr>
          <p:cNvPr id="27" name="Rectangle 38">
            <a:extLst>
              <a:ext uri="{FF2B5EF4-FFF2-40B4-BE49-F238E27FC236}">
                <a16:creationId xmlns:a16="http://schemas.microsoft.com/office/drawing/2014/main" id="{9FEEB505-D01C-49CE-B6BE-7E05967F084B}"/>
              </a:ext>
            </a:extLst>
          </p:cNvPr>
          <p:cNvSpPr>
            <a:spLocks noGrp="1" noChangeArrowheads="1"/>
          </p:cNvSpPr>
          <p:nvPr>
            <p:ph type="dt" sz="half" idx="11"/>
          </p:nvPr>
        </p:nvSpPr>
        <p:spPr>
          <a:xfrm>
            <a:off x="5410201" y="6324600"/>
            <a:ext cx="1524000" cy="457200"/>
          </a:xfrm>
        </p:spPr>
        <p:txBody>
          <a:bodyPr/>
          <a:lstStyle>
            <a:lvl1pPr>
              <a:defRPr>
                <a:solidFill>
                  <a:srgbClr val="433E4F"/>
                </a:solidFill>
                <a:latin typeface="+mn-lt"/>
              </a:defRPr>
            </a:lvl1pPr>
          </a:lstStyle>
          <a:p>
            <a:r>
              <a:rPr lang="fr-FR"/>
              <a:t>08 novembre 2021</a:t>
            </a:r>
            <a:endParaRPr lang="fr-FR" dirty="0"/>
          </a:p>
        </p:txBody>
      </p:sp>
      <p:sp>
        <p:nvSpPr>
          <p:cNvPr id="28" name="Rectangle 39">
            <a:extLst>
              <a:ext uri="{FF2B5EF4-FFF2-40B4-BE49-F238E27FC236}">
                <a16:creationId xmlns:a16="http://schemas.microsoft.com/office/drawing/2014/main" id="{5928E0EA-F7AF-4F16-B525-4BAF36E13AD6}"/>
              </a:ext>
            </a:extLst>
          </p:cNvPr>
          <p:cNvSpPr>
            <a:spLocks noGrp="1" noChangeArrowheads="1"/>
          </p:cNvSpPr>
          <p:nvPr>
            <p:ph type="ftr" sz="quarter" idx="12"/>
          </p:nvPr>
        </p:nvSpPr>
        <p:spPr>
          <a:xfrm>
            <a:off x="2443679" y="6324600"/>
            <a:ext cx="2895600" cy="457200"/>
          </a:xfrm>
          <a:prstGeom prst="rect">
            <a:avLst/>
          </a:prstGeom>
          <a:extLst/>
        </p:spPr>
        <p:txBody>
          <a:bodyPr/>
          <a:lstStyle>
            <a:lvl1pPr>
              <a:defRPr sz="900" baseline="0">
                <a:latin typeface="+mn-lt"/>
                <a:ea typeface="ＭＳ Ｐゴシック" charset="-128"/>
                <a:cs typeface="+mn-cs"/>
              </a:defRPr>
            </a:lvl1pPr>
          </a:lstStyle>
          <a:p>
            <a:r>
              <a:rPr lang="fr-FR" dirty="0"/>
              <a:t>Session d'information PMSI 2022 - ATIH</a:t>
            </a:r>
          </a:p>
        </p:txBody>
      </p:sp>
    </p:spTree>
    <p:extLst>
      <p:ext uri="{BB962C8B-B14F-4D97-AF65-F5344CB8AC3E}">
        <p14:creationId xmlns:p14="http://schemas.microsoft.com/office/powerpoint/2010/main" val="24159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FIN N">
    <p:spTree>
      <p:nvGrpSpPr>
        <p:cNvPr id="1" name=""/>
        <p:cNvGrpSpPr/>
        <p:nvPr/>
      </p:nvGrpSpPr>
      <p:grpSpPr>
        <a:xfrm>
          <a:off x="0" y="0"/>
          <a:ext cx="0" cy="0"/>
          <a:chOff x="0" y="0"/>
          <a:chExt cx="0" cy="0"/>
        </a:xfrm>
      </p:grpSpPr>
      <p:sp>
        <p:nvSpPr>
          <p:cNvPr id="5"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0"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1"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7" name="Rectangle 5"/>
          <p:cNvSpPr>
            <a:spLocks noGrp="1" noChangeArrowheads="1"/>
          </p:cNvSpPr>
          <p:nvPr>
            <p:ph type="subTitle" idx="1" hasCustomPrompt="1"/>
          </p:nvPr>
        </p:nvSpPr>
        <p:spPr>
          <a:xfrm>
            <a:off x="2362200" y="4648200"/>
            <a:ext cx="5791200" cy="457200"/>
          </a:xfrm>
        </p:spPr>
        <p:txBody>
          <a:bodyPr/>
          <a:lstStyle>
            <a:lvl1pPr marL="0" indent="0">
              <a:buFontTx/>
              <a:buNone/>
              <a:defRPr>
                <a:solidFill>
                  <a:schemeClr val="bg2"/>
                </a:solidFill>
                <a:latin typeface="+mj-lt"/>
              </a:defRPr>
            </a:lvl1pPr>
          </a:lstStyle>
          <a:p>
            <a:pPr marL="0" eaLnBrk="1" hangingPunct="1">
              <a:lnSpc>
                <a:spcPct val="90000"/>
              </a:lnSpc>
              <a:defRPr/>
            </a:pPr>
            <a:r>
              <a:rPr lang="fr-FR" sz="2200" dirty="0" err="1">
                <a:solidFill>
                  <a:srgbClr val="02A7D5"/>
                </a:solidFill>
                <a:cs typeface="+mn-cs"/>
              </a:rPr>
              <a:t>xxxx@atih.sante.fr</a:t>
            </a:r>
            <a:endParaRPr lang="fr-FR" sz="2200" dirty="0">
              <a:solidFill>
                <a:srgbClr val="02A7D5"/>
              </a:solidFill>
              <a:cs typeface="+mn-cs"/>
            </a:endParaRPr>
          </a:p>
        </p:txBody>
      </p:sp>
      <p:sp>
        <p:nvSpPr>
          <p:cNvPr id="22" name="Rectangle 2"/>
          <p:cNvSpPr>
            <a:spLocks noGrp="1" noChangeArrowheads="1"/>
          </p:cNvSpPr>
          <p:nvPr>
            <p:ph type="ctrTitle" hasCustomPrompt="1"/>
          </p:nvPr>
        </p:nvSpPr>
        <p:spPr>
          <a:xfrm>
            <a:off x="2362200" y="2218266"/>
            <a:ext cx="4724400" cy="537633"/>
          </a:xfrm>
        </p:spPr>
        <p:txBody>
          <a:bodyPr/>
          <a:lstStyle>
            <a:lvl1pPr algn="l">
              <a:defRPr sz="2200" b="0">
                <a:solidFill>
                  <a:srgbClr val="02A7D5"/>
                </a:solidFill>
              </a:defRPr>
            </a:lvl1pPr>
          </a:lstStyle>
          <a:p>
            <a:pPr lvl="0"/>
            <a:r>
              <a:rPr lang="fr-FR" noProof="0" dirty="0"/>
              <a:t>Merci de votre attention</a:t>
            </a:r>
          </a:p>
        </p:txBody>
      </p:sp>
      <p:sp>
        <p:nvSpPr>
          <p:cNvPr id="20"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1"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1"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2"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40"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2"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3"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4"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6"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7"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49"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5"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6"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8"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59"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0"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1"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62"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5"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6"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7"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8"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69"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0"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71"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4"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5"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6"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7"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8"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9"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80" name="Image 5" descr="fin-power poin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976563"/>
            <a:ext cx="36798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Line 50"/>
          <p:cNvSpPr>
            <a:spLocks noChangeShapeType="1"/>
          </p:cNvSpPr>
          <p:nvPr/>
        </p:nvSpPr>
        <p:spPr bwMode="auto">
          <a:xfrm rot="16200000">
            <a:off x="6249194" y="3123406"/>
            <a:ext cx="3810000" cy="1588"/>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4" name="Line 60"/>
          <p:cNvSpPr>
            <a:spLocks noChangeShapeType="1"/>
          </p:cNvSpPr>
          <p:nvPr/>
        </p:nvSpPr>
        <p:spPr bwMode="auto">
          <a:xfrm>
            <a:off x="152400" y="6629400"/>
            <a:ext cx="8763000" cy="0"/>
          </a:xfrm>
          <a:prstGeom prst="line">
            <a:avLst/>
          </a:prstGeom>
          <a:noFill/>
          <a:ln w="38862">
            <a:solidFill>
              <a:srgbClr val="E478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5" name="Line 61"/>
          <p:cNvSpPr>
            <a:spLocks noChangeShapeType="1"/>
          </p:cNvSpPr>
          <p:nvPr/>
        </p:nvSpPr>
        <p:spPr bwMode="auto">
          <a:xfrm rot="16200000">
            <a:off x="5695950" y="3429000"/>
            <a:ext cx="6400800" cy="0"/>
          </a:xfrm>
          <a:prstGeom prst="line">
            <a:avLst/>
          </a:prstGeom>
          <a:noFill/>
          <a:ln w="38862">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6" name="Line 62"/>
          <p:cNvSpPr>
            <a:spLocks noChangeShapeType="1"/>
          </p:cNvSpPr>
          <p:nvPr/>
        </p:nvSpPr>
        <p:spPr bwMode="auto">
          <a:xfrm>
            <a:off x="228600" y="6705600"/>
            <a:ext cx="8763000" cy="0"/>
          </a:xfrm>
          <a:prstGeom prst="line">
            <a:avLst/>
          </a:prstGeom>
          <a:noFill/>
          <a:ln w="38862">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7"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8" name="Line 64"/>
          <p:cNvSpPr>
            <a:spLocks noChangeShapeType="1"/>
          </p:cNvSpPr>
          <p:nvPr/>
        </p:nvSpPr>
        <p:spPr bwMode="auto">
          <a:xfrm rot="16200000">
            <a:off x="5772150" y="3505200"/>
            <a:ext cx="6400800" cy="0"/>
          </a:xfrm>
          <a:prstGeom prst="line">
            <a:avLst/>
          </a:prstGeom>
          <a:noFill/>
          <a:ln w="38862">
            <a:solidFill>
              <a:srgbClr val="55A9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89"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90" name="Line 8"/>
          <p:cNvSpPr>
            <a:spLocks noChangeShapeType="1"/>
          </p:cNvSpPr>
          <p:nvPr userDrawn="1"/>
        </p:nvSpPr>
        <p:spPr bwMode="auto">
          <a:xfrm>
            <a:off x="2267744" y="1229240"/>
            <a:ext cx="5904000"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72" name="Rectangle 6">
            <a:extLst>
              <a:ext uri="{FF2B5EF4-FFF2-40B4-BE49-F238E27FC236}">
                <a16:creationId xmlns:a16="http://schemas.microsoft.com/office/drawing/2014/main" id="{67B70C5A-DADE-4C67-B6FF-22F592F220FD}"/>
              </a:ext>
            </a:extLst>
          </p:cNvPr>
          <p:cNvSpPr>
            <a:spLocks noGrp="1" noChangeArrowheads="1"/>
          </p:cNvSpPr>
          <p:nvPr>
            <p:ph type="sldNum" sz="quarter" idx="10"/>
          </p:nvPr>
        </p:nvSpPr>
        <p:spPr>
          <a:xfrm>
            <a:off x="7010400" y="6324600"/>
            <a:ext cx="1676400" cy="400050"/>
          </a:xfrm>
        </p:spPr>
        <p:txBody>
          <a:bodyPr/>
          <a:lstStyle>
            <a:lvl1pPr>
              <a:defRPr/>
            </a:lvl1pPr>
          </a:lstStyle>
          <a:p>
            <a:fld id="{E5369045-A61C-425D-88C5-655E2D52834C}" type="slidenum">
              <a:rPr lang="fr-FR" smtClean="0"/>
              <a:pPr/>
              <a:t>‹N°›</a:t>
            </a:fld>
            <a:endParaRPr lang="fr-FR" dirty="0"/>
          </a:p>
        </p:txBody>
      </p:sp>
      <p:sp>
        <p:nvSpPr>
          <p:cNvPr id="82" name="Rectangle 38">
            <a:extLst>
              <a:ext uri="{FF2B5EF4-FFF2-40B4-BE49-F238E27FC236}">
                <a16:creationId xmlns:a16="http://schemas.microsoft.com/office/drawing/2014/main" id="{BD025CF2-F3DE-4DD6-9EDF-702B302A7B20}"/>
              </a:ext>
            </a:extLst>
          </p:cNvPr>
          <p:cNvSpPr>
            <a:spLocks noGrp="1" noChangeArrowheads="1"/>
          </p:cNvSpPr>
          <p:nvPr>
            <p:ph type="dt" sz="half" idx="11"/>
          </p:nvPr>
        </p:nvSpPr>
        <p:spPr>
          <a:xfrm>
            <a:off x="5410201" y="6324600"/>
            <a:ext cx="1524000" cy="457200"/>
          </a:xfrm>
        </p:spPr>
        <p:txBody>
          <a:bodyPr/>
          <a:lstStyle>
            <a:lvl1pPr>
              <a:defRPr>
                <a:solidFill>
                  <a:srgbClr val="433E4F"/>
                </a:solidFill>
                <a:latin typeface="+mn-lt"/>
              </a:defRPr>
            </a:lvl1pPr>
          </a:lstStyle>
          <a:p>
            <a:r>
              <a:rPr lang="fr-FR"/>
              <a:t>08 novembre 2021</a:t>
            </a:r>
            <a:endParaRPr lang="fr-FR" dirty="0"/>
          </a:p>
        </p:txBody>
      </p:sp>
      <p:sp>
        <p:nvSpPr>
          <p:cNvPr id="91" name="Rectangle 39">
            <a:extLst>
              <a:ext uri="{FF2B5EF4-FFF2-40B4-BE49-F238E27FC236}">
                <a16:creationId xmlns:a16="http://schemas.microsoft.com/office/drawing/2014/main" id="{744635E4-F29D-4574-AB6C-7D769E6BFAA3}"/>
              </a:ext>
            </a:extLst>
          </p:cNvPr>
          <p:cNvSpPr>
            <a:spLocks noGrp="1" noChangeArrowheads="1"/>
          </p:cNvSpPr>
          <p:nvPr>
            <p:ph type="ftr" sz="quarter" idx="12"/>
          </p:nvPr>
        </p:nvSpPr>
        <p:spPr>
          <a:xfrm>
            <a:off x="2443679" y="6324600"/>
            <a:ext cx="2895600" cy="457200"/>
          </a:xfrm>
          <a:prstGeom prst="rect">
            <a:avLst/>
          </a:prstGeom>
          <a:extLst/>
        </p:spPr>
        <p:txBody>
          <a:bodyPr/>
          <a:lstStyle>
            <a:lvl1pPr>
              <a:defRPr sz="900" baseline="0">
                <a:latin typeface="+mn-lt"/>
                <a:ea typeface="ＭＳ Ｐゴシック" charset="-128"/>
                <a:cs typeface="+mn-cs"/>
              </a:defRPr>
            </a:lvl1pPr>
          </a:lstStyle>
          <a:p>
            <a:r>
              <a:rPr lang="fr-FR" dirty="0"/>
              <a:t>Session d'information PMSI 2022 - ATIH</a:t>
            </a:r>
          </a:p>
        </p:txBody>
      </p:sp>
    </p:spTree>
    <p:extLst>
      <p:ext uri="{BB962C8B-B14F-4D97-AF65-F5344CB8AC3E}">
        <p14:creationId xmlns:p14="http://schemas.microsoft.com/office/powerpoint/2010/main" val="199882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3076-1AF8-4A89-8915-875B891D1E1B}"/>
              </a:ext>
            </a:extLst>
          </p:cNvPr>
          <p:cNvSpPr>
            <a:spLocks noGrp="1"/>
          </p:cNvSpPr>
          <p:nvPr>
            <p:ph type="title"/>
          </p:nvPr>
        </p:nvSpPr>
        <p:spPr/>
        <p:txBody>
          <a:bodyPr/>
          <a:lstStyle/>
          <a:p>
            <a:r>
              <a:rPr lang="fr-FR"/>
              <a:t>Modifiez le style du titre</a:t>
            </a:r>
          </a:p>
        </p:txBody>
      </p:sp>
      <p:sp>
        <p:nvSpPr>
          <p:cNvPr id="6" name="Espace réservé du contenu 2">
            <a:extLst>
              <a:ext uri="{FF2B5EF4-FFF2-40B4-BE49-F238E27FC236}">
                <a16:creationId xmlns:a16="http://schemas.microsoft.com/office/drawing/2014/main" id="{1AEBCE59-D669-4D7B-9761-4BD1A4B36D7D}"/>
              </a:ext>
            </a:extLst>
          </p:cNvPr>
          <p:cNvSpPr>
            <a:spLocks noGrp="1"/>
          </p:cNvSpPr>
          <p:nvPr>
            <p:ph idx="1"/>
          </p:nvPr>
        </p:nvSpPr>
        <p:spPr>
          <a:xfrm>
            <a:off x="762000" y="2133600"/>
            <a:ext cx="7416800" cy="3657600"/>
          </a:xfrm>
        </p:spPr>
        <p:txBody>
          <a:bodyPr/>
          <a:lstStyle>
            <a:lvl1pPr marL="446088" indent="-261938">
              <a:defRPr/>
            </a:lvl1pPr>
          </a:lstStyle>
          <a:p>
            <a:pPr lvl="0"/>
            <a:r>
              <a:rPr lang="fr-FR"/>
              <a:t>Modifiez les styles du texte du masque</a:t>
            </a:r>
          </a:p>
        </p:txBody>
      </p:sp>
      <p:sp>
        <p:nvSpPr>
          <p:cNvPr id="7" name="Rectangle 6">
            <a:extLst>
              <a:ext uri="{FF2B5EF4-FFF2-40B4-BE49-F238E27FC236}">
                <a16:creationId xmlns:a16="http://schemas.microsoft.com/office/drawing/2014/main" id="{6D95F022-8525-4B6F-9595-0C38205D30DF}"/>
              </a:ext>
            </a:extLst>
          </p:cNvPr>
          <p:cNvSpPr>
            <a:spLocks noGrp="1" noChangeArrowheads="1"/>
          </p:cNvSpPr>
          <p:nvPr>
            <p:ph type="sldNum" sz="quarter" idx="10"/>
          </p:nvPr>
        </p:nvSpPr>
        <p:spPr>
          <a:xfrm>
            <a:off x="7005123" y="6471726"/>
            <a:ext cx="1676400" cy="271314"/>
          </a:xfrm>
        </p:spPr>
        <p:txBody>
          <a:bodyPr/>
          <a:lstStyle>
            <a:lvl1pPr>
              <a:defRPr/>
            </a:lvl1pPr>
          </a:lstStyle>
          <a:p>
            <a:fld id="{E5369045-A61C-425D-88C5-655E2D52834C}" type="slidenum">
              <a:rPr lang="fr-FR" smtClean="0"/>
              <a:pPr/>
              <a:t>‹N°›</a:t>
            </a:fld>
            <a:endParaRPr lang="fr-FR" dirty="0"/>
          </a:p>
        </p:txBody>
      </p:sp>
      <p:sp>
        <p:nvSpPr>
          <p:cNvPr id="8" name="Rectangle 38">
            <a:extLst>
              <a:ext uri="{FF2B5EF4-FFF2-40B4-BE49-F238E27FC236}">
                <a16:creationId xmlns:a16="http://schemas.microsoft.com/office/drawing/2014/main" id="{2386393B-CD04-44F0-8AB4-99CE0BFE3F43}"/>
              </a:ext>
            </a:extLst>
          </p:cNvPr>
          <p:cNvSpPr>
            <a:spLocks noGrp="1" noChangeArrowheads="1"/>
          </p:cNvSpPr>
          <p:nvPr>
            <p:ph type="dt" sz="half" idx="11"/>
          </p:nvPr>
        </p:nvSpPr>
        <p:spPr>
          <a:xfrm>
            <a:off x="5410201" y="6471726"/>
            <a:ext cx="1524000" cy="310073"/>
          </a:xfrm>
        </p:spPr>
        <p:txBody>
          <a:bodyPr/>
          <a:lstStyle>
            <a:lvl1pPr>
              <a:defRPr>
                <a:solidFill>
                  <a:srgbClr val="433E4F"/>
                </a:solidFill>
                <a:latin typeface="+mn-lt"/>
              </a:defRPr>
            </a:lvl1pPr>
          </a:lstStyle>
          <a:p>
            <a:r>
              <a:rPr lang="fr-FR"/>
              <a:t>08 novembre 2021</a:t>
            </a:r>
            <a:endParaRPr lang="fr-FR" dirty="0"/>
          </a:p>
        </p:txBody>
      </p:sp>
      <p:sp>
        <p:nvSpPr>
          <p:cNvPr id="9" name="Rectangle 39">
            <a:extLst>
              <a:ext uri="{FF2B5EF4-FFF2-40B4-BE49-F238E27FC236}">
                <a16:creationId xmlns:a16="http://schemas.microsoft.com/office/drawing/2014/main" id="{58276758-517C-477D-8F05-1963E3AF71C6}"/>
              </a:ext>
            </a:extLst>
          </p:cNvPr>
          <p:cNvSpPr>
            <a:spLocks noGrp="1" noChangeArrowheads="1"/>
          </p:cNvSpPr>
          <p:nvPr>
            <p:ph type="ftr" sz="quarter" idx="12"/>
          </p:nvPr>
        </p:nvSpPr>
        <p:spPr>
          <a:xfrm>
            <a:off x="2443679" y="6471726"/>
            <a:ext cx="2895600" cy="310073"/>
          </a:xfrm>
          <a:prstGeom prst="rect">
            <a:avLst/>
          </a:prstGeom>
          <a:extLst/>
        </p:spPr>
        <p:txBody>
          <a:bodyPr/>
          <a:lstStyle>
            <a:lvl1pPr>
              <a:defRPr sz="900" baseline="0">
                <a:latin typeface="+mn-lt"/>
                <a:ea typeface="ＭＳ Ｐゴシック" charset="-128"/>
                <a:cs typeface="+mn-cs"/>
              </a:defRPr>
            </a:lvl1pPr>
          </a:lstStyle>
          <a:p>
            <a:r>
              <a:rPr lang="fr-FR" dirty="0"/>
              <a:t>Session d'information PMSI 2022 - ATIH</a:t>
            </a:r>
          </a:p>
        </p:txBody>
      </p:sp>
    </p:spTree>
    <p:extLst>
      <p:ext uri="{BB962C8B-B14F-4D97-AF65-F5344CB8AC3E}">
        <p14:creationId xmlns:p14="http://schemas.microsoft.com/office/powerpoint/2010/main" val="184828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 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3076-1AF8-4A89-8915-875B891D1E1B}"/>
              </a:ext>
            </a:extLst>
          </p:cNvPr>
          <p:cNvSpPr>
            <a:spLocks noGrp="1"/>
          </p:cNvSpPr>
          <p:nvPr>
            <p:ph type="title"/>
          </p:nvPr>
        </p:nvSpPr>
        <p:spPr/>
        <p:txBody>
          <a:bodyPr/>
          <a:lstStyle/>
          <a:p>
            <a:r>
              <a:rPr lang="fr-FR"/>
              <a:t>Modifiez le style du titre</a:t>
            </a:r>
          </a:p>
        </p:txBody>
      </p:sp>
      <p:sp>
        <p:nvSpPr>
          <p:cNvPr id="7" name="Rectangle 6">
            <a:extLst>
              <a:ext uri="{FF2B5EF4-FFF2-40B4-BE49-F238E27FC236}">
                <a16:creationId xmlns:a16="http://schemas.microsoft.com/office/drawing/2014/main" id="{6D95F022-8525-4B6F-9595-0C38205D30DF}"/>
              </a:ext>
            </a:extLst>
          </p:cNvPr>
          <p:cNvSpPr>
            <a:spLocks noGrp="1" noChangeArrowheads="1"/>
          </p:cNvSpPr>
          <p:nvPr>
            <p:ph type="sldNum" sz="quarter" idx="10"/>
          </p:nvPr>
        </p:nvSpPr>
        <p:spPr>
          <a:xfrm>
            <a:off x="7005123" y="6471726"/>
            <a:ext cx="1676400" cy="271314"/>
          </a:xfrm>
        </p:spPr>
        <p:txBody>
          <a:bodyPr/>
          <a:lstStyle>
            <a:lvl1pPr>
              <a:defRPr/>
            </a:lvl1pPr>
          </a:lstStyle>
          <a:p>
            <a:fld id="{E5369045-A61C-425D-88C5-655E2D52834C}" type="slidenum">
              <a:rPr lang="fr-FR" smtClean="0"/>
              <a:pPr/>
              <a:t>‹N°›</a:t>
            </a:fld>
            <a:endParaRPr lang="fr-FR" dirty="0"/>
          </a:p>
        </p:txBody>
      </p:sp>
      <p:sp>
        <p:nvSpPr>
          <p:cNvPr id="8" name="Rectangle 38">
            <a:extLst>
              <a:ext uri="{FF2B5EF4-FFF2-40B4-BE49-F238E27FC236}">
                <a16:creationId xmlns:a16="http://schemas.microsoft.com/office/drawing/2014/main" id="{2386393B-CD04-44F0-8AB4-99CE0BFE3F43}"/>
              </a:ext>
            </a:extLst>
          </p:cNvPr>
          <p:cNvSpPr>
            <a:spLocks noGrp="1" noChangeArrowheads="1"/>
          </p:cNvSpPr>
          <p:nvPr>
            <p:ph type="dt" sz="half" idx="11"/>
          </p:nvPr>
        </p:nvSpPr>
        <p:spPr>
          <a:xfrm>
            <a:off x="5410201" y="6471726"/>
            <a:ext cx="1524000" cy="310073"/>
          </a:xfrm>
        </p:spPr>
        <p:txBody>
          <a:bodyPr/>
          <a:lstStyle>
            <a:lvl1pPr>
              <a:defRPr>
                <a:solidFill>
                  <a:srgbClr val="433E4F"/>
                </a:solidFill>
                <a:latin typeface="+mn-lt"/>
              </a:defRPr>
            </a:lvl1pPr>
          </a:lstStyle>
          <a:p>
            <a:r>
              <a:rPr lang="fr-FR"/>
              <a:t>08 novembre 2021</a:t>
            </a:r>
            <a:endParaRPr lang="fr-FR" dirty="0"/>
          </a:p>
        </p:txBody>
      </p:sp>
      <p:sp>
        <p:nvSpPr>
          <p:cNvPr id="9" name="Rectangle 39">
            <a:extLst>
              <a:ext uri="{FF2B5EF4-FFF2-40B4-BE49-F238E27FC236}">
                <a16:creationId xmlns:a16="http://schemas.microsoft.com/office/drawing/2014/main" id="{58276758-517C-477D-8F05-1963E3AF71C6}"/>
              </a:ext>
            </a:extLst>
          </p:cNvPr>
          <p:cNvSpPr>
            <a:spLocks noGrp="1" noChangeArrowheads="1"/>
          </p:cNvSpPr>
          <p:nvPr>
            <p:ph type="ftr" sz="quarter" idx="12"/>
          </p:nvPr>
        </p:nvSpPr>
        <p:spPr>
          <a:xfrm>
            <a:off x="2443679" y="6471726"/>
            <a:ext cx="2895600" cy="310073"/>
          </a:xfrm>
          <a:prstGeom prst="rect">
            <a:avLst/>
          </a:prstGeom>
          <a:extLst/>
        </p:spPr>
        <p:txBody>
          <a:bodyPr/>
          <a:lstStyle>
            <a:lvl1pPr>
              <a:defRPr sz="900" baseline="0">
                <a:latin typeface="+mn-lt"/>
                <a:ea typeface="ＭＳ Ｐゴシック" charset="-128"/>
                <a:cs typeface="+mn-cs"/>
              </a:defRPr>
            </a:lvl1pPr>
          </a:lstStyle>
          <a:p>
            <a:r>
              <a:rPr lang="fr-FR" dirty="0"/>
              <a:t>Session d'information PMSI 2022 - ATIH</a:t>
            </a:r>
          </a:p>
        </p:txBody>
      </p:sp>
    </p:spTree>
    <p:extLst>
      <p:ext uri="{BB962C8B-B14F-4D97-AF65-F5344CB8AC3E}">
        <p14:creationId xmlns:p14="http://schemas.microsoft.com/office/powerpoint/2010/main" val="272369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6" name="Line 38"/>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7" name="Line 40"/>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2" name="Titre 1"/>
          <p:cNvSpPr>
            <a:spLocks noGrp="1"/>
          </p:cNvSpPr>
          <p:nvPr>
            <p:ph type="title"/>
          </p:nvPr>
        </p:nvSpPr>
        <p:spPr/>
        <p:txBody>
          <a:bodyPr/>
          <a:lstStyle>
            <a:lvl1pPr>
              <a:defRPr b="1"/>
            </a:lvl1pPr>
          </a:lstStyle>
          <a:p>
            <a:r>
              <a:rPr lang="fr-FR"/>
              <a:t>Modifiez le style du titre</a:t>
            </a:r>
            <a:endParaRPr lang="fr-FR" dirty="0"/>
          </a:p>
        </p:txBody>
      </p:sp>
      <p:sp>
        <p:nvSpPr>
          <p:cNvPr id="3" name="Espace réservé du contenu 2"/>
          <p:cNvSpPr>
            <a:spLocks noGrp="1"/>
          </p:cNvSpPr>
          <p:nvPr>
            <p:ph idx="1"/>
          </p:nvPr>
        </p:nvSpPr>
        <p:spPr/>
        <p:txBody>
          <a:bodyPr/>
          <a:lstStyle>
            <a:lvl1pPr marL="446088" indent="-261938">
              <a:defRPr/>
            </a:lvl1pPr>
          </a:lstStyle>
          <a:p>
            <a:pPr lvl="0"/>
            <a:r>
              <a:rPr lang="fr-FR"/>
              <a:t>Modifiez les styles du texte du masque</a:t>
            </a:r>
          </a:p>
        </p:txBody>
      </p:sp>
      <p:sp>
        <p:nvSpPr>
          <p:cNvPr id="13"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4"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7"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8"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2"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6"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2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29"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1" name="Rectangle 6"/>
          <p:cNvSpPr>
            <a:spLocks noGrp="1" noChangeArrowheads="1"/>
          </p:cNvSpPr>
          <p:nvPr>
            <p:ph type="sldNum" sz="quarter" idx="10"/>
          </p:nvPr>
        </p:nvSpPr>
        <p:spPr>
          <a:xfrm>
            <a:off x="7010400" y="6324600"/>
            <a:ext cx="1676400" cy="400050"/>
          </a:xfrm>
        </p:spPr>
        <p:txBody>
          <a:bodyPr/>
          <a:lstStyle>
            <a:lvl1pPr>
              <a:defRPr/>
            </a:lvl1pPr>
          </a:lstStyle>
          <a:p>
            <a:fld id="{E5369045-A61C-425D-88C5-655E2D52834C}" type="slidenum">
              <a:rPr lang="fr-FR" smtClean="0"/>
              <a:pPr/>
              <a:t>‹N°›</a:t>
            </a:fld>
            <a:endParaRPr lang="fr-FR" dirty="0"/>
          </a:p>
        </p:txBody>
      </p:sp>
      <p:sp>
        <p:nvSpPr>
          <p:cNvPr id="32" name="Rectangle 38"/>
          <p:cNvSpPr>
            <a:spLocks noGrp="1" noChangeArrowheads="1"/>
          </p:cNvSpPr>
          <p:nvPr>
            <p:ph type="dt" sz="half" idx="11"/>
          </p:nvPr>
        </p:nvSpPr>
        <p:spPr>
          <a:xfrm>
            <a:off x="2362200" y="6324600"/>
            <a:ext cx="1524000" cy="457200"/>
          </a:xfrm>
        </p:spPr>
        <p:txBody>
          <a:bodyPr/>
          <a:lstStyle>
            <a:lvl1pPr>
              <a:defRPr>
                <a:solidFill>
                  <a:srgbClr val="433E4F"/>
                </a:solidFill>
                <a:latin typeface="+mn-lt"/>
              </a:defRPr>
            </a:lvl1pPr>
          </a:lstStyle>
          <a:p>
            <a:r>
              <a:rPr lang="fr-FR"/>
              <a:t>08 novembre 2021</a:t>
            </a:r>
            <a:endParaRPr lang="fr-FR" dirty="0"/>
          </a:p>
        </p:txBody>
      </p:sp>
      <p:sp>
        <p:nvSpPr>
          <p:cNvPr id="33" name="Rectangle 39"/>
          <p:cNvSpPr>
            <a:spLocks noGrp="1" noChangeArrowheads="1"/>
          </p:cNvSpPr>
          <p:nvPr>
            <p:ph type="ftr" sz="quarter" idx="12"/>
          </p:nvPr>
        </p:nvSpPr>
        <p:spPr>
          <a:xfrm>
            <a:off x="4038600" y="6324600"/>
            <a:ext cx="2895600" cy="457200"/>
          </a:xfrm>
          <a:prstGeom prst="rect">
            <a:avLst/>
          </a:prstGeom>
          <a:extLst/>
        </p:spPr>
        <p:txBody>
          <a:bodyPr/>
          <a:lstStyle>
            <a:lvl1pPr>
              <a:defRPr sz="900" baseline="0">
                <a:latin typeface="+mn-lt"/>
                <a:ea typeface="ＭＳ Ｐゴシック" charset="-128"/>
                <a:cs typeface="+mn-cs"/>
              </a:defRPr>
            </a:lvl1pPr>
          </a:lstStyle>
          <a:p>
            <a:r>
              <a:rPr lang="fr-FR" dirty="0"/>
              <a:t>Session d'information PMSI 2022 - ATIH</a:t>
            </a:r>
          </a:p>
        </p:txBody>
      </p:sp>
      <p:pic>
        <p:nvPicPr>
          <p:cNvPr id="30"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36"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37"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0"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41"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Line 26"/>
          <p:cNvSpPr>
            <a:spLocks noChangeShapeType="1"/>
          </p:cNvSpPr>
          <p:nvPr/>
        </p:nvSpPr>
        <p:spPr bwMode="auto">
          <a:xfrm>
            <a:off x="2133600" y="1340768"/>
            <a:ext cx="6324600" cy="0"/>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3"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4"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45" name="Image 19" descr="logo-pp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48"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Tree>
    <p:extLst>
      <p:ext uri="{BB962C8B-B14F-4D97-AF65-F5344CB8AC3E}">
        <p14:creationId xmlns:p14="http://schemas.microsoft.com/office/powerpoint/2010/main" val="173788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6" name="Titre 1"/>
          <p:cNvSpPr>
            <a:spLocks noGrp="1"/>
          </p:cNvSpPr>
          <p:nvPr>
            <p:ph type="title"/>
          </p:nvPr>
        </p:nvSpPr>
        <p:spPr>
          <a:xfrm>
            <a:off x="2123728" y="237052"/>
            <a:ext cx="6096000" cy="992188"/>
          </a:xfrm>
        </p:spPr>
        <p:txBody>
          <a:bodyPr/>
          <a:lstStyle>
            <a:lvl1pPr>
              <a:defRPr b="1"/>
            </a:lvl1pPr>
          </a:lstStyle>
          <a:p>
            <a:r>
              <a:rPr lang="fr-FR"/>
              <a:t>Modifiez le style du titre</a:t>
            </a:r>
            <a:endParaRPr lang="fr-FR" dirty="0"/>
          </a:p>
        </p:txBody>
      </p:sp>
      <p:sp>
        <p:nvSpPr>
          <p:cNvPr id="7" name="Espace réservé du contenu 2"/>
          <p:cNvSpPr>
            <a:spLocks noGrp="1"/>
          </p:cNvSpPr>
          <p:nvPr>
            <p:ph idx="1"/>
          </p:nvPr>
        </p:nvSpPr>
        <p:spPr>
          <a:xfrm>
            <a:off x="762000" y="2133600"/>
            <a:ext cx="7416800" cy="3657600"/>
          </a:xfrm>
        </p:spPr>
        <p:txBody>
          <a:bodyPr/>
          <a:lstStyle>
            <a:lvl1pPr marL="184150" indent="0">
              <a:buFontTx/>
              <a:buNone/>
              <a:defRPr/>
            </a:lvl1pPr>
          </a:lstStyle>
          <a:p>
            <a:pPr lvl="0"/>
            <a:r>
              <a:rPr lang="fr-FR"/>
              <a:t>Modifiez les styles du texte du masque</a:t>
            </a:r>
          </a:p>
        </p:txBody>
      </p:sp>
      <p:sp>
        <p:nvSpPr>
          <p:cNvPr id="8" name="Rectangle 6"/>
          <p:cNvSpPr>
            <a:spLocks noGrp="1" noChangeArrowheads="1"/>
          </p:cNvSpPr>
          <p:nvPr>
            <p:ph type="sldNum" sz="quarter" idx="10"/>
          </p:nvPr>
        </p:nvSpPr>
        <p:spPr>
          <a:xfrm>
            <a:off x="7010400" y="6324600"/>
            <a:ext cx="1676400" cy="400050"/>
          </a:xfrm>
        </p:spPr>
        <p:txBody>
          <a:bodyPr/>
          <a:lstStyle>
            <a:lvl1pPr>
              <a:defRPr/>
            </a:lvl1pPr>
          </a:lstStyle>
          <a:p>
            <a:fld id="{E5369045-A61C-425D-88C5-655E2D52834C}" type="slidenum">
              <a:rPr lang="fr-FR" smtClean="0"/>
              <a:pPr/>
              <a:t>‹N°›</a:t>
            </a:fld>
            <a:endParaRPr lang="fr-FR" dirty="0"/>
          </a:p>
        </p:txBody>
      </p:sp>
      <p:sp>
        <p:nvSpPr>
          <p:cNvPr id="9" name="Rectangle 38"/>
          <p:cNvSpPr>
            <a:spLocks noGrp="1" noChangeArrowheads="1"/>
          </p:cNvSpPr>
          <p:nvPr>
            <p:ph type="dt" sz="half" idx="11"/>
          </p:nvPr>
        </p:nvSpPr>
        <p:spPr>
          <a:xfrm>
            <a:off x="2362200" y="6324600"/>
            <a:ext cx="1524000" cy="457200"/>
          </a:xfrm>
        </p:spPr>
        <p:txBody>
          <a:bodyPr/>
          <a:lstStyle>
            <a:lvl1pPr>
              <a:defRPr>
                <a:solidFill>
                  <a:srgbClr val="433E4F"/>
                </a:solidFill>
                <a:latin typeface="+mn-lt"/>
              </a:defRPr>
            </a:lvl1pPr>
          </a:lstStyle>
          <a:p>
            <a:r>
              <a:rPr lang="fr-FR"/>
              <a:t>08 novembre 2021</a:t>
            </a:r>
            <a:endParaRPr lang="fr-FR" dirty="0"/>
          </a:p>
        </p:txBody>
      </p:sp>
      <p:sp>
        <p:nvSpPr>
          <p:cNvPr id="10" name="Rectangle 39"/>
          <p:cNvSpPr>
            <a:spLocks noGrp="1" noChangeArrowheads="1"/>
          </p:cNvSpPr>
          <p:nvPr>
            <p:ph type="ftr" sz="quarter" idx="12"/>
          </p:nvPr>
        </p:nvSpPr>
        <p:spPr>
          <a:xfrm>
            <a:off x="4038600" y="6324600"/>
            <a:ext cx="2895600" cy="457200"/>
          </a:xfrm>
          <a:prstGeom prst="rect">
            <a:avLst/>
          </a:prstGeom>
          <a:extLst/>
        </p:spPr>
        <p:txBody>
          <a:bodyPr/>
          <a:lstStyle>
            <a:lvl1pPr>
              <a:defRPr sz="1000" baseline="0">
                <a:latin typeface="+mn-lt"/>
                <a:ea typeface="ＭＳ Ｐゴシック" charset="-128"/>
                <a:cs typeface="+mn-cs"/>
              </a:defRPr>
            </a:lvl1pPr>
          </a:lstStyle>
          <a:p>
            <a:r>
              <a:rPr lang="fr-FR" dirty="0"/>
              <a:t>Session d'information PMSI 2022 - ATIH</a:t>
            </a:r>
          </a:p>
        </p:txBody>
      </p:sp>
      <p:sp>
        <p:nvSpPr>
          <p:cNvPr id="11" name="Line 8"/>
          <p:cNvSpPr>
            <a:spLocks noChangeShapeType="1"/>
          </p:cNvSpPr>
          <p:nvPr userDrawn="1"/>
        </p:nvSpPr>
        <p:spPr bwMode="auto">
          <a:xfrm>
            <a:off x="2267744" y="1229240"/>
            <a:ext cx="6192688" cy="0"/>
          </a:xfrm>
          <a:prstGeom prst="line">
            <a:avLst/>
          </a:prstGeom>
          <a:noFill/>
          <a:ln w="38862">
            <a:solidFill>
              <a:srgbClr val="4E455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Tree>
    <p:extLst>
      <p:ext uri="{BB962C8B-B14F-4D97-AF65-F5344CB8AC3E}">
        <p14:creationId xmlns:p14="http://schemas.microsoft.com/office/powerpoint/2010/main" val="114118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re et contenu">
    <p:spTree>
      <p:nvGrpSpPr>
        <p:cNvPr id="1" name=""/>
        <p:cNvGrpSpPr/>
        <p:nvPr/>
      </p:nvGrpSpPr>
      <p:grpSpPr>
        <a:xfrm>
          <a:off x="0" y="0"/>
          <a:ext cx="0" cy="0"/>
          <a:chOff x="0" y="0"/>
          <a:chExt cx="0" cy="0"/>
        </a:xfrm>
      </p:grpSpPr>
      <p:sp>
        <p:nvSpPr>
          <p:cNvPr id="6" name="Line 38"/>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7" name="Line 40"/>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a:p>
        </p:txBody>
      </p:sp>
      <p:sp>
        <p:nvSpPr>
          <p:cNvPr id="13"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4" name="Line 65"/>
          <p:cNvSpPr>
            <a:spLocks noChangeShapeType="1"/>
          </p:cNvSpPr>
          <p:nvPr/>
        </p:nvSpPr>
        <p:spPr bwMode="auto">
          <a:xfrm rot="162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7"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18"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1"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2"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6"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8"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29"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5"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6"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39"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
        <p:nvSpPr>
          <p:cNvPr id="40" name="Line 65"/>
          <p:cNvSpPr>
            <a:spLocks noChangeShapeType="1"/>
          </p:cNvSpPr>
          <p:nvPr/>
        </p:nvSpPr>
        <p:spPr bwMode="auto">
          <a:xfrm rot="16200000">
            <a:off x="5848350" y="3581400"/>
            <a:ext cx="6400800" cy="0"/>
          </a:xfrm>
          <a:prstGeom prst="line">
            <a:avLst/>
          </a:prstGeom>
          <a:noFill/>
          <a:ln w="38862">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a:ea typeface="ＭＳ Ｐゴシック" charset="0"/>
              <a:cs typeface="ＭＳ Ｐゴシック" charset="0"/>
            </a:endParaRPr>
          </a:p>
        </p:txBody>
      </p:sp>
    </p:spTree>
    <p:extLst>
      <p:ext uri="{BB962C8B-B14F-4D97-AF65-F5344CB8AC3E}">
        <p14:creationId xmlns:p14="http://schemas.microsoft.com/office/powerpoint/2010/main" val="173122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304800"/>
            <a:ext cx="60960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fr-FR" dirty="0"/>
              <a:t>Cliquez et modifiez le titre</a:t>
            </a:r>
          </a:p>
        </p:txBody>
      </p:sp>
      <p:sp>
        <p:nvSpPr>
          <p:cNvPr id="1027" name="Rectangle 3"/>
          <p:cNvSpPr>
            <a:spLocks noGrp="1" noChangeArrowheads="1"/>
          </p:cNvSpPr>
          <p:nvPr>
            <p:ph type="body" idx="1"/>
          </p:nvPr>
        </p:nvSpPr>
        <p:spPr bwMode="auto">
          <a:xfrm>
            <a:off x="762000" y="2133600"/>
            <a:ext cx="741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3563888" y="6525344"/>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900" baseline="0">
                <a:latin typeface="Arial" pitchFamily="34" charset="0"/>
                <a:ea typeface="ＭＳ Ｐゴシック" charset="0"/>
                <a:cs typeface="+mn-cs"/>
              </a:defRPr>
            </a:lvl1pPr>
          </a:lstStyle>
          <a:p>
            <a:r>
              <a:rPr lang="fr-FR"/>
              <a:t>08 novembre 2021</a:t>
            </a:r>
            <a:endParaRPr lang="fr-FR" dirty="0"/>
          </a:p>
        </p:txBody>
      </p:sp>
      <p:sp>
        <p:nvSpPr>
          <p:cNvPr id="1030" name="Rectangle 6"/>
          <p:cNvSpPr>
            <a:spLocks noGrp="1" noChangeArrowheads="1"/>
          </p:cNvSpPr>
          <p:nvPr>
            <p:ph type="sldNum" sz="quarter" idx="4"/>
          </p:nvPr>
        </p:nvSpPr>
        <p:spPr bwMode="auto">
          <a:xfrm>
            <a:off x="8305800" y="6539753"/>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900" baseline="0">
                <a:solidFill>
                  <a:srgbClr val="4E455D"/>
                </a:solidFill>
                <a:latin typeface="Arial" panose="020B0604020202020204" pitchFamily="34" charset="0"/>
                <a:cs typeface="Arial" panose="020B0604020202020204" pitchFamily="34" charset="0"/>
              </a:defRPr>
            </a:lvl1pPr>
          </a:lstStyle>
          <a:p>
            <a:fld id="{E5369045-A61C-425D-88C5-655E2D52834C}" type="slidenum">
              <a:rPr lang="fr-FR" smtClean="0"/>
              <a:pPr/>
              <a:t>‹N°›</a:t>
            </a:fld>
            <a:endParaRPr lang="fr-FR" dirty="0"/>
          </a:p>
        </p:txBody>
      </p:sp>
      <p:sp>
        <p:nvSpPr>
          <p:cNvPr id="1050" name="Line 26"/>
          <p:cNvSpPr>
            <a:spLocks noChangeShapeType="1"/>
          </p:cNvSpPr>
          <p:nvPr/>
        </p:nvSpPr>
        <p:spPr bwMode="auto">
          <a:xfrm>
            <a:off x="2133600" y="1238250"/>
            <a:ext cx="6324600" cy="1588"/>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062" name="Line 38"/>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064" name="Line 40"/>
          <p:cNvSpPr>
            <a:spLocks noChangeShapeType="1"/>
          </p:cNvSpPr>
          <p:nvPr/>
        </p:nvSpPr>
        <p:spPr bwMode="auto">
          <a:xfrm rot="-54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fr-FR" dirty="0"/>
          </a:p>
        </p:txBody>
      </p:sp>
      <p:sp>
        <p:nvSpPr>
          <p:cNvPr id="10" name="Line 26"/>
          <p:cNvSpPr>
            <a:spLocks noChangeShapeType="1"/>
          </p:cNvSpPr>
          <p:nvPr/>
        </p:nvSpPr>
        <p:spPr bwMode="auto">
          <a:xfrm>
            <a:off x="2133600" y="1238250"/>
            <a:ext cx="6324600" cy="0"/>
          </a:xfrm>
          <a:prstGeom prst="line">
            <a:avLst/>
          </a:prstGeom>
          <a:noFill/>
          <a:ln w="38862">
            <a:solidFill>
              <a:srgbClr val="453B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pic>
        <p:nvPicPr>
          <p:cNvPr id="11" name="Image 5" descr="logo-ppt.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3"/>
          <p:cNvSpPr>
            <a:spLocks noChangeShapeType="1"/>
          </p:cNvSpPr>
          <p:nvPr/>
        </p:nvSpPr>
        <p:spPr bwMode="auto">
          <a:xfrm>
            <a:off x="304800" y="6781800"/>
            <a:ext cx="87630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3" name="Line 65"/>
          <p:cNvSpPr>
            <a:spLocks noChangeShapeType="1"/>
          </p:cNvSpPr>
          <p:nvPr/>
        </p:nvSpPr>
        <p:spPr bwMode="auto">
          <a:xfrm rot="-5400000">
            <a:off x="5848350" y="3581400"/>
            <a:ext cx="6400800" cy="0"/>
          </a:xfrm>
          <a:prstGeom prst="line">
            <a:avLst/>
          </a:prstGeom>
          <a:noFill/>
          <a:ln w="38862">
            <a:solidFill>
              <a:srgbClr val="02A7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fr-FR" dirty="0">
              <a:ea typeface="ＭＳ Ｐゴシック" charset="0"/>
              <a:cs typeface="ＭＳ Ｐゴシック" charset="0"/>
            </a:endParaRPr>
          </a:p>
        </p:txBody>
      </p:sp>
      <p:sp>
        <p:nvSpPr>
          <p:cNvPr id="14" name="ZoneTexte 13"/>
          <p:cNvSpPr txBox="1"/>
          <p:nvPr/>
        </p:nvSpPr>
        <p:spPr>
          <a:xfrm>
            <a:off x="6327725" y="1751794"/>
            <a:ext cx="184666" cy="338554"/>
          </a:xfrm>
          <a:prstGeom prst="rect">
            <a:avLst/>
          </a:prstGeom>
          <a:noFill/>
        </p:spPr>
        <p:txBody>
          <a:bodyPr wrap="none" rtlCol="0">
            <a:spAutoFit/>
          </a:bodyPr>
          <a:lstStyle/>
          <a:p>
            <a:endParaRPr lang="fr-FR" dirty="0"/>
          </a:p>
        </p:txBody>
      </p:sp>
      <p:sp>
        <p:nvSpPr>
          <p:cNvPr id="15" name="Rectangle 39"/>
          <p:cNvSpPr>
            <a:spLocks noGrp="1" noChangeArrowheads="1"/>
          </p:cNvSpPr>
          <p:nvPr>
            <p:ph type="ftr" sz="quarter" idx="3"/>
          </p:nvPr>
        </p:nvSpPr>
        <p:spPr>
          <a:xfrm>
            <a:off x="1115616" y="6525344"/>
            <a:ext cx="2376264" cy="457200"/>
          </a:xfrm>
          <a:prstGeom prst="rect">
            <a:avLst/>
          </a:prstGeom>
          <a:extLst/>
        </p:spPr>
        <p:txBody>
          <a:bodyPr/>
          <a:lstStyle>
            <a:lvl1pPr>
              <a:defRPr lang="fr-FR" sz="900" kern="1200" baseline="0" dirty="0">
                <a:solidFill>
                  <a:schemeClr val="tx1"/>
                </a:solidFill>
                <a:latin typeface="Arial" pitchFamily="34" charset="0"/>
                <a:ea typeface="ＭＳ Ｐゴシック" charset="0"/>
                <a:cs typeface="+mn-cs"/>
              </a:defRPr>
            </a:lvl1pPr>
          </a:lstStyle>
          <a:p>
            <a:r>
              <a:rPr lang="fr-FR" dirty="0"/>
              <a:t>Session d'information PMSI 2022 - ATIH</a:t>
            </a:r>
          </a:p>
        </p:txBody>
      </p:sp>
      <p:pic>
        <p:nvPicPr>
          <p:cNvPr id="16" name="Image 5" descr="logo-ppt.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5" descr="logo-ppt.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 5" descr="logo-ppt.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 5" descr="logo-ppt.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0513" y="673100"/>
            <a:ext cx="13287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8" r:id="rId3"/>
    <p:sldLayoutId id="2147483663" r:id="rId4"/>
    <p:sldLayoutId id="2147483676" r:id="rId5"/>
    <p:sldLayoutId id="2147483677" r:id="rId6"/>
    <p:sldLayoutId id="2147483664" r:id="rId7"/>
    <p:sldLayoutId id="2147483665" r:id="rId8"/>
    <p:sldLayoutId id="2147483680" r:id="rId9"/>
  </p:sldLayoutIdLst>
  <p:hf hdr="0"/>
  <p:txStyles>
    <p:titleStyle>
      <a:lvl1pPr algn="l" rtl="0" eaLnBrk="1" fontAlgn="base" hangingPunct="1">
        <a:spcBef>
          <a:spcPct val="0"/>
        </a:spcBef>
        <a:spcAft>
          <a:spcPct val="0"/>
        </a:spcAft>
        <a:defRPr sz="2800" b="1">
          <a:solidFill>
            <a:srgbClr val="4E455D"/>
          </a:solidFill>
          <a:latin typeface="Arial Bold"/>
          <a:ea typeface="+mj-ea"/>
          <a:cs typeface="ＭＳ Ｐゴシック" charset="0"/>
        </a:defRPr>
      </a:lvl1pPr>
      <a:lvl2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5pPr>
      <a:lvl6pPr marL="457200" algn="l" rtl="0" eaLnBrk="1" fontAlgn="base" hangingPunct="1">
        <a:spcBef>
          <a:spcPct val="0"/>
        </a:spcBef>
        <a:spcAft>
          <a:spcPct val="0"/>
        </a:spcAft>
        <a:defRPr sz="3000">
          <a:solidFill>
            <a:srgbClr val="4E455D"/>
          </a:solidFill>
          <a:latin typeface="Arial Bold" charset="0"/>
          <a:ea typeface="ＭＳ Ｐゴシック" charset="0"/>
        </a:defRPr>
      </a:lvl6pPr>
      <a:lvl7pPr marL="914400" algn="l" rtl="0" eaLnBrk="1" fontAlgn="base" hangingPunct="1">
        <a:spcBef>
          <a:spcPct val="0"/>
        </a:spcBef>
        <a:spcAft>
          <a:spcPct val="0"/>
        </a:spcAft>
        <a:defRPr sz="3000">
          <a:solidFill>
            <a:srgbClr val="4E455D"/>
          </a:solidFill>
          <a:latin typeface="Arial Bold" charset="0"/>
          <a:ea typeface="ＭＳ Ｐゴシック" charset="0"/>
        </a:defRPr>
      </a:lvl7pPr>
      <a:lvl8pPr marL="1371600" algn="l" rtl="0" eaLnBrk="1" fontAlgn="base" hangingPunct="1">
        <a:spcBef>
          <a:spcPct val="0"/>
        </a:spcBef>
        <a:spcAft>
          <a:spcPct val="0"/>
        </a:spcAft>
        <a:defRPr sz="3000">
          <a:solidFill>
            <a:srgbClr val="4E455D"/>
          </a:solidFill>
          <a:latin typeface="Arial Bold" charset="0"/>
          <a:ea typeface="ＭＳ Ｐゴシック" charset="0"/>
        </a:defRPr>
      </a:lvl8pPr>
      <a:lvl9pPr marL="1828800" algn="l" rtl="0" eaLnBrk="1" fontAlgn="base" hangingPunct="1">
        <a:spcBef>
          <a:spcPct val="0"/>
        </a:spcBef>
        <a:spcAft>
          <a:spcPct val="0"/>
        </a:spcAft>
        <a:defRPr sz="3000">
          <a:solidFill>
            <a:srgbClr val="4E455D"/>
          </a:solidFill>
          <a:latin typeface="Arial Bold" charset="0"/>
          <a:ea typeface="ＭＳ Ｐゴシック" charset="0"/>
        </a:defRPr>
      </a:lvl9pPr>
    </p:titleStyle>
    <p:bodyStyle>
      <a:lvl1pPr marL="342900" indent="-57150" algn="l" rtl="0" eaLnBrk="1" fontAlgn="base" hangingPunct="1">
        <a:spcBef>
          <a:spcPct val="20000"/>
        </a:spcBef>
        <a:spcAft>
          <a:spcPct val="0"/>
        </a:spcAft>
        <a:buBlip>
          <a:blip r:embed="rId12"/>
        </a:buBlip>
        <a:defRPr sz="2500">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13"/>
        </a:buBlip>
        <a:defRPr sz="2200">
          <a:solidFill>
            <a:srgbClr val="4E455D"/>
          </a:solidFill>
          <a:latin typeface="+mn-lt"/>
          <a:ea typeface="+mn-ea"/>
        </a:defRPr>
      </a:lvl2pPr>
      <a:lvl3pPr marL="1143000" indent="-190500" algn="l" rtl="0" eaLnBrk="1" fontAlgn="base" hangingPunct="1">
        <a:spcBef>
          <a:spcPct val="20000"/>
        </a:spcBef>
        <a:spcAft>
          <a:spcPct val="0"/>
        </a:spcAft>
        <a:buBlip>
          <a:blip r:embed="rId14"/>
        </a:buBlip>
        <a:defRPr>
          <a:solidFill>
            <a:srgbClr val="4E455D"/>
          </a:solidFill>
          <a:latin typeface="+mn-lt"/>
          <a:ea typeface="+mn-ea"/>
        </a:defRPr>
      </a:lvl3pPr>
      <a:lvl4pPr marL="1619250" indent="-190500" algn="l" rtl="0" eaLnBrk="1" fontAlgn="base" hangingPunct="1">
        <a:spcBef>
          <a:spcPct val="20000"/>
        </a:spcBef>
        <a:spcAft>
          <a:spcPct val="0"/>
        </a:spcAft>
        <a:buBlip>
          <a:blip r:embed="rId12"/>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13"/>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13"/>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13"/>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13"/>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13"/>
        </a:buBlip>
        <a:defRPr sz="1500">
          <a:solidFill>
            <a:srgbClr val="4E455D"/>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secretariat.cim-mf@atih.sante.f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ommons.wikimedia.org/wiki/File:Antu_ms-excel.svg"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0.tmp"/><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1FF16FD-D88E-4F2D-859B-EAD100E016C9}"/>
              </a:ext>
            </a:extLst>
          </p:cNvPr>
          <p:cNvSpPr>
            <a:spLocks noGrp="1"/>
          </p:cNvSpPr>
          <p:nvPr>
            <p:ph type="ctrTitle"/>
          </p:nvPr>
        </p:nvSpPr>
        <p:spPr>
          <a:xfrm>
            <a:off x="2324100" y="2924944"/>
            <a:ext cx="4724400" cy="927847"/>
          </a:xfrm>
        </p:spPr>
        <p:txBody>
          <a:bodyPr/>
          <a:lstStyle/>
          <a:p>
            <a:pPr algn="ctr"/>
            <a:r>
              <a:rPr lang="fr-FR" sz="4000" b="1" dirty="0"/>
              <a:t>Session actualités </a:t>
            </a:r>
            <a:br>
              <a:rPr lang="fr-FR" sz="4000" b="1" dirty="0"/>
            </a:br>
            <a:r>
              <a:rPr lang="fr-FR" sz="4000" b="1" dirty="0"/>
              <a:t>PMSI 2022</a:t>
            </a:r>
          </a:p>
        </p:txBody>
      </p:sp>
      <p:sp>
        <p:nvSpPr>
          <p:cNvPr id="8" name="Sous-titre 7">
            <a:extLst>
              <a:ext uri="{FF2B5EF4-FFF2-40B4-BE49-F238E27FC236}">
                <a16:creationId xmlns:a16="http://schemas.microsoft.com/office/drawing/2014/main" id="{AAF464E8-786D-4B01-8DCA-6A41C80C1DF5}"/>
              </a:ext>
            </a:extLst>
          </p:cNvPr>
          <p:cNvSpPr>
            <a:spLocks noGrp="1"/>
          </p:cNvSpPr>
          <p:nvPr>
            <p:ph type="subTitle" idx="1"/>
          </p:nvPr>
        </p:nvSpPr>
        <p:spPr/>
        <p:txBody>
          <a:bodyPr/>
          <a:lstStyle/>
          <a:p>
            <a:r>
              <a:rPr lang="fr-FR" dirty="0"/>
              <a:t>08 novembre 2021</a:t>
            </a:r>
          </a:p>
        </p:txBody>
      </p:sp>
    </p:spTree>
    <p:extLst>
      <p:ext uri="{BB962C8B-B14F-4D97-AF65-F5344CB8AC3E}">
        <p14:creationId xmlns:p14="http://schemas.microsoft.com/office/powerpoint/2010/main" val="403360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C91EFE-14BD-42DB-BB43-E4A650AFB9B0}"/>
              </a:ext>
            </a:extLst>
          </p:cNvPr>
          <p:cNvSpPr>
            <a:spLocks noGrp="1"/>
          </p:cNvSpPr>
          <p:nvPr>
            <p:ph type="ctrTitle"/>
          </p:nvPr>
        </p:nvSpPr>
        <p:spPr>
          <a:xfrm>
            <a:off x="1763688" y="1916832"/>
            <a:ext cx="5882208" cy="1752600"/>
          </a:xfrm>
        </p:spPr>
        <p:txBody>
          <a:bodyPr/>
          <a:lstStyle/>
          <a:p>
            <a:r>
              <a:rPr lang="fr-FR" b="1" dirty="0"/>
              <a:t>Refonte de la CMD09 chirurgicale</a:t>
            </a:r>
          </a:p>
        </p:txBody>
      </p:sp>
      <p:sp>
        <p:nvSpPr>
          <p:cNvPr id="4" name="Espace réservé du numéro de diapositive 3">
            <a:extLst>
              <a:ext uri="{FF2B5EF4-FFF2-40B4-BE49-F238E27FC236}">
                <a16:creationId xmlns:a16="http://schemas.microsoft.com/office/drawing/2014/main" id="{EEEE4277-A644-44B0-9760-5C839D945C5D}"/>
              </a:ext>
            </a:extLst>
          </p:cNvPr>
          <p:cNvSpPr>
            <a:spLocks noGrp="1"/>
          </p:cNvSpPr>
          <p:nvPr>
            <p:ph type="sldNum" sz="quarter" idx="10"/>
          </p:nvPr>
        </p:nvSpPr>
        <p:spPr/>
        <p:txBody>
          <a:bodyPr/>
          <a:lstStyle/>
          <a:p>
            <a:fld id="{E5369045-A61C-425D-88C5-655E2D52834C}" type="slidenum">
              <a:rPr lang="fr-FR" smtClean="0"/>
              <a:pPr/>
              <a:t>10</a:t>
            </a:fld>
            <a:endParaRPr lang="fr-FR" dirty="0"/>
          </a:p>
        </p:txBody>
      </p:sp>
      <p:sp>
        <p:nvSpPr>
          <p:cNvPr id="5" name="Espace réservé de la date 4">
            <a:extLst>
              <a:ext uri="{FF2B5EF4-FFF2-40B4-BE49-F238E27FC236}">
                <a16:creationId xmlns:a16="http://schemas.microsoft.com/office/drawing/2014/main" id="{D5B9B8B0-B519-467C-AD38-83AA3AFD6AD9}"/>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E5803259-1915-42A7-8CC5-3787CA4287E6}"/>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3057242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2. Médicaments</a:t>
            </a:r>
          </a:p>
        </p:txBody>
      </p:sp>
      <p:sp>
        <p:nvSpPr>
          <p:cNvPr id="4" name="Espace réservé du numéro de diapositive 3"/>
          <p:cNvSpPr>
            <a:spLocks noGrp="1"/>
          </p:cNvSpPr>
          <p:nvPr>
            <p:ph type="sldNum" sz="quarter" idx="10"/>
          </p:nvPr>
        </p:nvSpPr>
        <p:spPr/>
        <p:txBody>
          <a:bodyPr/>
          <a:lstStyle/>
          <a:p>
            <a:fld id="{CF4668DC-857F-487D-BFFA-8C0CA5037977}" type="slidenum">
              <a:rPr lang="fr-BE" smtClean="0"/>
              <a:t>100</a:t>
            </a:fld>
            <a:endParaRPr lang="fr-BE"/>
          </a:p>
        </p:txBody>
      </p:sp>
      <p:sp>
        <p:nvSpPr>
          <p:cNvPr id="5" name="Espace réservé du pied de page 4"/>
          <p:cNvSpPr>
            <a:spLocks noGrp="1"/>
          </p:cNvSpPr>
          <p:nvPr>
            <p:ph type="ftr" sz="quarter" idx="12"/>
          </p:nvPr>
        </p:nvSpPr>
        <p:spPr/>
        <p:txBody>
          <a:bodyPr/>
          <a:lstStyle/>
          <a:p>
            <a:r>
              <a:rPr lang="fr-FR" sz="800"/>
              <a:t>Session d'information PMSI 2022 - ATIH</a:t>
            </a:r>
            <a:endParaRPr lang="fr-BE" sz="800" dirty="0"/>
          </a:p>
        </p:txBody>
      </p:sp>
      <p:sp>
        <p:nvSpPr>
          <p:cNvPr id="3" name="Espace réservé de la date 2">
            <a:extLst>
              <a:ext uri="{FF2B5EF4-FFF2-40B4-BE49-F238E27FC236}">
                <a16:creationId xmlns:a16="http://schemas.microsoft.com/office/drawing/2014/main" id="{A9B84397-3D0D-4ACE-97C4-44A16E6CBC4B}"/>
              </a:ext>
            </a:extLst>
          </p:cNvPr>
          <p:cNvSpPr>
            <a:spLocks noGrp="1"/>
          </p:cNvSpPr>
          <p:nvPr>
            <p:ph type="dt" sz="half" idx="11"/>
          </p:nvPr>
        </p:nvSpPr>
        <p:spPr/>
        <p:txBody>
          <a:bodyPr/>
          <a:lstStyle/>
          <a:p>
            <a:r>
              <a:rPr lang="fr-FR"/>
              <a:t>08 novembre 2021</a:t>
            </a:r>
            <a:endParaRPr lang="fr-FR" dirty="0"/>
          </a:p>
        </p:txBody>
      </p:sp>
      <p:sp>
        <p:nvSpPr>
          <p:cNvPr id="7" name="Sous-titre 6">
            <a:extLst>
              <a:ext uri="{FF2B5EF4-FFF2-40B4-BE49-F238E27FC236}">
                <a16:creationId xmlns:a16="http://schemas.microsoft.com/office/drawing/2014/main" id="{A59483CF-D749-4C40-B530-93BC74975255}"/>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40329192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8C3E31-F5B7-40B5-909E-507286D17110}"/>
              </a:ext>
            </a:extLst>
          </p:cNvPr>
          <p:cNvSpPr>
            <a:spLocks noGrp="1"/>
          </p:cNvSpPr>
          <p:nvPr>
            <p:ph type="title"/>
          </p:nvPr>
        </p:nvSpPr>
        <p:spPr/>
        <p:txBody>
          <a:bodyPr/>
          <a:lstStyle/>
          <a:p>
            <a:r>
              <a:rPr lang="fr-FR" dirty="0"/>
              <a:t>Réforme des ATU</a:t>
            </a:r>
          </a:p>
        </p:txBody>
      </p:sp>
      <p:sp>
        <p:nvSpPr>
          <p:cNvPr id="3" name="Espace réservé du contenu 2">
            <a:extLst>
              <a:ext uri="{FF2B5EF4-FFF2-40B4-BE49-F238E27FC236}">
                <a16:creationId xmlns:a16="http://schemas.microsoft.com/office/drawing/2014/main" id="{4552BA91-B32C-4821-B477-12FB7C2FE323}"/>
              </a:ext>
            </a:extLst>
          </p:cNvPr>
          <p:cNvSpPr>
            <a:spLocks noGrp="1"/>
          </p:cNvSpPr>
          <p:nvPr>
            <p:ph idx="1"/>
          </p:nvPr>
        </p:nvSpPr>
        <p:spPr>
          <a:xfrm>
            <a:off x="762000" y="2133600"/>
            <a:ext cx="7723094" cy="3657600"/>
          </a:xfrm>
        </p:spPr>
        <p:txBody>
          <a:bodyPr/>
          <a:lstStyle/>
          <a:p>
            <a:r>
              <a:rPr lang="fr-FR" dirty="0"/>
              <a:t>PLFSS 2021 ayant pour but de simplifier et harmoniser les procédures</a:t>
            </a:r>
          </a:p>
          <a:p>
            <a:endParaRPr lang="fr-FR" dirty="0"/>
          </a:p>
          <a:p>
            <a:r>
              <a:rPr lang="fr-FR" dirty="0"/>
              <a:t>Autorisation temporaire d’utilisation de cohorte </a:t>
            </a:r>
            <a:r>
              <a:rPr lang="fr-FR" dirty="0">
                <a:sym typeface="Wingdings" panose="05000000000000000000" pitchFamily="2" charset="2"/>
              </a:rPr>
              <a:t> Autorisation d’accès Précoce</a:t>
            </a:r>
          </a:p>
          <a:p>
            <a:r>
              <a:rPr lang="fr-FR" dirty="0"/>
              <a:t>Autorisation temporaire d’utilisation nominative</a:t>
            </a:r>
            <a:r>
              <a:rPr lang="fr-FR" dirty="0">
                <a:sym typeface="Wingdings" panose="05000000000000000000" pitchFamily="2" charset="2"/>
              </a:rPr>
              <a:t> Autorisation d’accès Compassionnel</a:t>
            </a:r>
          </a:p>
          <a:p>
            <a:r>
              <a:rPr lang="fr-FR" dirty="0">
                <a:sym typeface="Wingdings" panose="05000000000000000000" pitchFamily="2" charset="2"/>
              </a:rPr>
              <a:t>Recommandation temporaire d’utilisation  Cadre de Prescription Compassionnel</a:t>
            </a:r>
          </a:p>
          <a:p>
            <a:pPr lvl="1"/>
            <a:r>
              <a:rPr lang="fr-FR" dirty="0">
                <a:sym typeface="Wingdings" panose="05000000000000000000" pitchFamily="2" charset="2"/>
              </a:rPr>
              <a:t>Prix limité</a:t>
            </a:r>
          </a:p>
        </p:txBody>
      </p:sp>
      <p:sp>
        <p:nvSpPr>
          <p:cNvPr id="4" name="Espace réservé du numéro de diapositive 3">
            <a:extLst>
              <a:ext uri="{FF2B5EF4-FFF2-40B4-BE49-F238E27FC236}">
                <a16:creationId xmlns:a16="http://schemas.microsoft.com/office/drawing/2014/main" id="{7DDF3419-C009-42B3-915E-1D70392F2AD8}"/>
              </a:ext>
            </a:extLst>
          </p:cNvPr>
          <p:cNvSpPr>
            <a:spLocks noGrp="1"/>
          </p:cNvSpPr>
          <p:nvPr>
            <p:ph type="sldNum" sz="quarter" idx="10"/>
          </p:nvPr>
        </p:nvSpPr>
        <p:spPr/>
        <p:txBody>
          <a:bodyPr/>
          <a:lstStyle/>
          <a:p>
            <a:pPr>
              <a:defRPr/>
            </a:pPr>
            <a:fld id="{1906F8B4-365A-46F3-9C5C-7889764C9AFB}" type="slidenum">
              <a:rPr lang="fr-FR" smtClean="0"/>
              <a:pPr>
                <a:defRPr/>
              </a:pPr>
              <a:t>101</a:t>
            </a:fld>
            <a:endParaRPr lang="fr-FR" dirty="0"/>
          </a:p>
        </p:txBody>
      </p:sp>
      <p:sp>
        <p:nvSpPr>
          <p:cNvPr id="5" name="Espace réservé de la date 4">
            <a:extLst>
              <a:ext uri="{FF2B5EF4-FFF2-40B4-BE49-F238E27FC236}">
                <a16:creationId xmlns:a16="http://schemas.microsoft.com/office/drawing/2014/main" id="{76AB1D6D-A111-40FD-AF52-3B44F8AEEC9E}"/>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5A14402D-F965-4826-87A5-1E6C188CB49E}"/>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39127190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04227D-3C55-407D-AB66-800C847561B0}"/>
              </a:ext>
            </a:extLst>
          </p:cNvPr>
          <p:cNvSpPr>
            <a:spLocks noGrp="1"/>
          </p:cNvSpPr>
          <p:nvPr>
            <p:ph type="title"/>
          </p:nvPr>
        </p:nvSpPr>
        <p:spPr/>
        <p:txBody>
          <a:bodyPr/>
          <a:lstStyle/>
          <a:p>
            <a:r>
              <a:rPr lang="fr-FR" dirty="0"/>
              <a:t>Réforme des ATU</a:t>
            </a:r>
          </a:p>
        </p:txBody>
      </p:sp>
      <p:sp>
        <p:nvSpPr>
          <p:cNvPr id="3" name="Espace réservé du contenu 2">
            <a:extLst>
              <a:ext uri="{FF2B5EF4-FFF2-40B4-BE49-F238E27FC236}">
                <a16:creationId xmlns:a16="http://schemas.microsoft.com/office/drawing/2014/main" id="{3F4AED85-8376-4B29-985F-9C0A085F7FB7}"/>
              </a:ext>
            </a:extLst>
          </p:cNvPr>
          <p:cNvSpPr>
            <a:spLocks noGrp="1"/>
          </p:cNvSpPr>
          <p:nvPr>
            <p:ph idx="1"/>
          </p:nvPr>
        </p:nvSpPr>
        <p:spPr>
          <a:xfrm>
            <a:off x="762000" y="2133600"/>
            <a:ext cx="8016240" cy="4096512"/>
          </a:xfrm>
        </p:spPr>
        <p:txBody>
          <a:bodyPr/>
          <a:lstStyle/>
          <a:p>
            <a:r>
              <a:rPr lang="fr-FR" dirty="0">
                <a:sym typeface="Wingdings" panose="05000000000000000000" pitchFamily="2" charset="2"/>
              </a:rPr>
              <a:t>Conservation du fichier FICHCOMP-ATU qui sera renommé FICHCOMP-AP-AC</a:t>
            </a:r>
          </a:p>
          <a:p>
            <a:endParaRPr lang="fr-FR" dirty="0">
              <a:sym typeface="Wingdings" panose="05000000000000000000" pitchFamily="2" charset="2"/>
            </a:endParaRPr>
          </a:p>
          <a:p>
            <a:r>
              <a:rPr lang="fr-FR" dirty="0">
                <a:sym typeface="Wingdings" panose="05000000000000000000" pitchFamily="2" charset="2"/>
              </a:rPr>
              <a:t>Intégration des CPC dans FICHCOMP-ATU</a:t>
            </a:r>
          </a:p>
          <a:p>
            <a:pPr lvl="1"/>
            <a:r>
              <a:rPr lang="fr-FR" dirty="0">
                <a:sym typeface="Wingdings" panose="05000000000000000000" pitchFamily="2" charset="2"/>
              </a:rPr>
              <a:t>Jusqu’à la fin 2021 autorisation de continuer à facturer les RTU déjà présentes dans FICHCOMP-LES</a:t>
            </a:r>
          </a:p>
          <a:p>
            <a:pPr lvl="1"/>
            <a:r>
              <a:rPr lang="fr-FR" dirty="0"/>
              <a:t>Contrôle pour éviter la double facturation</a:t>
            </a:r>
          </a:p>
          <a:p>
            <a:pPr lvl="1"/>
            <a:endParaRPr lang="fr-FR" dirty="0"/>
          </a:p>
          <a:p>
            <a:pPr lvl="1"/>
            <a:r>
              <a:rPr lang="fr-FR" dirty="0"/>
              <a:t>Au 1</a:t>
            </a:r>
            <a:r>
              <a:rPr lang="fr-FR" baseline="30000" dirty="0"/>
              <a:t>er</a:t>
            </a:r>
            <a:r>
              <a:rPr lang="fr-FR" dirty="0"/>
              <a:t> janvier 2022 facturation CPC dans FICHCOMP-ATU</a:t>
            </a:r>
          </a:p>
          <a:p>
            <a:pPr lvl="1"/>
            <a:endParaRPr lang="fr-FR" dirty="0"/>
          </a:p>
          <a:p>
            <a:endParaRPr lang="fr-FR" dirty="0"/>
          </a:p>
        </p:txBody>
      </p:sp>
      <p:sp>
        <p:nvSpPr>
          <p:cNvPr id="4" name="Espace réservé du numéro de diapositive 3">
            <a:extLst>
              <a:ext uri="{FF2B5EF4-FFF2-40B4-BE49-F238E27FC236}">
                <a16:creationId xmlns:a16="http://schemas.microsoft.com/office/drawing/2014/main" id="{E58AA895-ADD9-411C-A033-FD0F729B9C73}"/>
              </a:ext>
            </a:extLst>
          </p:cNvPr>
          <p:cNvSpPr>
            <a:spLocks noGrp="1"/>
          </p:cNvSpPr>
          <p:nvPr>
            <p:ph type="sldNum" sz="quarter" idx="10"/>
          </p:nvPr>
        </p:nvSpPr>
        <p:spPr/>
        <p:txBody>
          <a:bodyPr/>
          <a:lstStyle/>
          <a:p>
            <a:pPr>
              <a:defRPr/>
            </a:pPr>
            <a:fld id="{1906F8B4-365A-46F3-9C5C-7889764C9AFB}" type="slidenum">
              <a:rPr lang="fr-FR" smtClean="0"/>
              <a:pPr>
                <a:defRPr/>
              </a:pPr>
              <a:t>102</a:t>
            </a:fld>
            <a:endParaRPr lang="fr-FR" dirty="0"/>
          </a:p>
        </p:txBody>
      </p:sp>
      <p:sp>
        <p:nvSpPr>
          <p:cNvPr id="5" name="Espace réservé de la date 4">
            <a:extLst>
              <a:ext uri="{FF2B5EF4-FFF2-40B4-BE49-F238E27FC236}">
                <a16:creationId xmlns:a16="http://schemas.microsoft.com/office/drawing/2014/main" id="{CA68F2AD-D3A6-41B2-BDDF-0A8832AB86A6}"/>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E4EB2CE2-02E3-45D4-A12F-6658AD018BDC}"/>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37590440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4B699-22B7-4421-8599-591F30F80DFB}"/>
              </a:ext>
            </a:extLst>
          </p:cNvPr>
          <p:cNvSpPr>
            <a:spLocks noGrp="1"/>
          </p:cNvSpPr>
          <p:nvPr>
            <p:ph type="title"/>
          </p:nvPr>
        </p:nvSpPr>
        <p:spPr/>
        <p:txBody>
          <a:bodyPr/>
          <a:lstStyle/>
          <a:p>
            <a:r>
              <a:rPr lang="fr-FR" dirty="0"/>
              <a:t>Présentation schématique</a:t>
            </a:r>
          </a:p>
        </p:txBody>
      </p:sp>
      <p:sp>
        <p:nvSpPr>
          <p:cNvPr id="4" name="Espace réservé du numéro de diapositive 3">
            <a:extLst>
              <a:ext uri="{FF2B5EF4-FFF2-40B4-BE49-F238E27FC236}">
                <a16:creationId xmlns:a16="http://schemas.microsoft.com/office/drawing/2014/main" id="{429BA3BF-0895-4460-A996-9BE7D63B3980}"/>
              </a:ext>
            </a:extLst>
          </p:cNvPr>
          <p:cNvSpPr>
            <a:spLocks noGrp="1"/>
          </p:cNvSpPr>
          <p:nvPr>
            <p:ph type="sldNum" sz="quarter" idx="10"/>
          </p:nvPr>
        </p:nvSpPr>
        <p:spPr/>
        <p:txBody>
          <a:bodyPr/>
          <a:lstStyle/>
          <a:p>
            <a:fld id="{E5369045-A61C-425D-88C5-655E2D52834C}" type="slidenum">
              <a:rPr lang="fr-FR" smtClean="0"/>
              <a:pPr/>
              <a:t>103</a:t>
            </a:fld>
            <a:endParaRPr lang="fr-FR" dirty="0"/>
          </a:p>
        </p:txBody>
      </p:sp>
      <p:sp>
        <p:nvSpPr>
          <p:cNvPr id="5" name="Espace réservé de la date 4">
            <a:extLst>
              <a:ext uri="{FF2B5EF4-FFF2-40B4-BE49-F238E27FC236}">
                <a16:creationId xmlns:a16="http://schemas.microsoft.com/office/drawing/2014/main" id="{D8B149F7-AA92-4CF2-A894-CBD753A748D4}"/>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09D492A6-3A62-4088-B6F3-60E868A0672D}"/>
              </a:ext>
            </a:extLst>
          </p:cNvPr>
          <p:cNvSpPr>
            <a:spLocks noGrp="1"/>
          </p:cNvSpPr>
          <p:nvPr>
            <p:ph type="ftr" sz="quarter" idx="12"/>
          </p:nvPr>
        </p:nvSpPr>
        <p:spPr/>
        <p:txBody>
          <a:bodyPr/>
          <a:lstStyle/>
          <a:p>
            <a:r>
              <a:rPr lang="fr-FR"/>
              <a:t>Session d'information PMSI 2022 - ATIH</a:t>
            </a:r>
            <a:endParaRPr lang="fr-FR" dirty="0"/>
          </a:p>
        </p:txBody>
      </p:sp>
      <p:graphicFrame>
        <p:nvGraphicFramePr>
          <p:cNvPr id="8" name="Diagramme 7">
            <a:extLst>
              <a:ext uri="{FF2B5EF4-FFF2-40B4-BE49-F238E27FC236}">
                <a16:creationId xmlns:a16="http://schemas.microsoft.com/office/drawing/2014/main" id="{ED9FD24E-CFBD-4D0A-8649-8BF93624178E}"/>
              </a:ext>
            </a:extLst>
          </p:cNvPr>
          <p:cNvGraphicFramePr/>
          <p:nvPr>
            <p:extLst>
              <p:ext uri="{D42A27DB-BD31-4B8C-83A1-F6EECF244321}">
                <p14:modId xmlns:p14="http://schemas.microsoft.com/office/powerpoint/2010/main" val="41124824"/>
              </p:ext>
            </p:extLst>
          </p:nvPr>
        </p:nvGraphicFramePr>
        <p:xfrm>
          <a:off x="1259632" y="1930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1045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3. Evolutions des recueils</a:t>
            </a:r>
          </a:p>
        </p:txBody>
      </p:sp>
      <p:sp>
        <p:nvSpPr>
          <p:cNvPr id="4" name="Espace réservé du numéro de diapositive 3"/>
          <p:cNvSpPr>
            <a:spLocks noGrp="1"/>
          </p:cNvSpPr>
          <p:nvPr>
            <p:ph type="sldNum" sz="quarter" idx="10"/>
          </p:nvPr>
        </p:nvSpPr>
        <p:spPr/>
        <p:txBody>
          <a:bodyPr/>
          <a:lstStyle/>
          <a:p>
            <a:fld id="{CF4668DC-857F-487D-BFFA-8C0CA5037977}" type="slidenum">
              <a:rPr lang="fr-BE" smtClean="0"/>
              <a:t>104</a:t>
            </a:fld>
            <a:endParaRPr lang="fr-BE"/>
          </a:p>
        </p:txBody>
      </p:sp>
      <p:sp>
        <p:nvSpPr>
          <p:cNvPr id="5" name="Espace réservé du pied de page 4"/>
          <p:cNvSpPr>
            <a:spLocks noGrp="1"/>
          </p:cNvSpPr>
          <p:nvPr>
            <p:ph type="ftr" sz="quarter" idx="12"/>
          </p:nvPr>
        </p:nvSpPr>
        <p:spPr/>
        <p:txBody>
          <a:bodyPr/>
          <a:lstStyle/>
          <a:p>
            <a:r>
              <a:rPr lang="fr-FR" sz="800"/>
              <a:t>Session d'information PMSI 2022 - ATIH</a:t>
            </a:r>
            <a:endParaRPr lang="fr-BE" sz="800" dirty="0"/>
          </a:p>
        </p:txBody>
      </p:sp>
      <p:sp>
        <p:nvSpPr>
          <p:cNvPr id="3" name="Espace réservé de la date 2">
            <a:extLst>
              <a:ext uri="{FF2B5EF4-FFF2-40B4-BE49-F238E27FC236}">
                <a16:creationId xmlns:a16="http://schemas.microsoft.com/office/drawing/2014/main" id="{A9B84397-3D0D-4ACE-97C4-44A16E6CBC4B}"/>
              </a:ext>
            </a:extLst>
          </p:cNvPr>
          <p:cNvSpPr>
            <a:spLocks noGrp="1"/>
          </p:cNvSpPr>
          <p:nvPr>
            <p:ph type="dt" sz="half" idx="11"/>
          </p:nvPr>
        </p:nvSpPr>
        <p:spPr/>
        <p:txBody>
          <a:bodyPr/>
          <a:lstStyle/>
          <a:p>
            <a:r>
              <a:rPr lang="fr-FR"/>
              <a:t>08 novembre 2021</a:t>
            </a:r>
            <a:endParaRPr lang="fr-FR" dirty="0"/>
          </a:p>
        </p:txBody>
      </p:sp>
      <p:sp>
        <p:nvSpPr>
          <p:cNvPr id="7" name="Sous-titre 6">
            <a:extLst>
              <a:ext uri="{FF2B5EF4-FFF2-40B4-BE49-F238E27FC236}">
                <a16:creationId xmlns:a16="http://schemas.microsoft.com/office/drawing/2014/main" id="{A59483CF-D749-4C40-B530-93BC74975255}"/>
              </a:ext>
            </a:extLst>
          </p:cNvPr>
          <p:cNvSpPr>
            <a:spLocks noGrp="1"/>
          </p:cNvSpPr>
          <p:nvPr>
            <p:ph type="subTitle" idx="1"/>
          </p:nvPr>
        </p:nvSpPr>
        <p:spPr>
          <a:xfrm>
            <a:off x="2362200" y="3886200"/>
            <a:ext cx="5450160" cy="1219200"/>
          </a:xfrm>
        </p:spPr>
        <p:txBody>
          <a:bodyPr/>
          <a:lstStyle/>
          <a:p>
            <a:pPr marL="457200" indent="-457200">
              <a:buAutoNum type="arabicPeriod"/>
            </a:pPr>
            <a:r>
              <a:rPr lang="fr-FR" dirty="0"/>
              <a:t>INS (champs MCO, SSR, PSY, HAD)</a:t>
            </a:r>
          </a:p>
          <a:p>
            <a:pPr marL="457200" indent="-457200">
              <a:buAutoNum type="arabicPeriod"/>
            </a:pPr>
            <a:endParaRPr lang="fr-FR" dirty="0"/>
          </a:p>
          <a:p>
            <a:r>
              <a:rPr lang="fr-FR" dirty="0"/>
              <a:t>Etienne Joubert</a:t>
            </a:r>
          </a:p>
        </p:txBody>
      </p:sp>
    </p:spTree>
    <p:extLst>
      <p:ext uri="{BB962C8B-B14F-4D97-AF65-F5344CB8AC3E}">
        <p14:creationId xmlns:p14="http://schemas.microsoft.com/office/powerpoint/2010/main" val="30932611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0575C40C-DB03-4D9D-9750-8B03123C5EE5}"/>
              </a:ext>
            </a:extLst>
          </p:cNvPr>
          <p:cNvSpPr txBox="1">
            <a:spLocks/>
          </p:cNvSpPr>
          <p:nvPr/>
        </p:nvSpPr>
        <p:spPr bwMode="auto">
          <a:xfrm>
            <a:off x="136382" y="2056499"/>
            <a:ext cx="3384376" cy="426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68580" tIns="34290" rIns="68580" bIns="34290" numCol="1" anchor="t" anchorCtr="0" compatLnSpc="1">
            <a:prstTxWarp prst="textNoShape">
              <a:avLst/>
            </a:prstTxWarp>
            <a:noAutofit/>
          </a:bodyPr>
          <a:lstStyle>
            <a:lvl1pPr marL="257175" indent="-257175" algn="l" rtl="0" eaLnBrk="0" fontAlgn="base" hangingPunct="0">
              <a:spcBef>
                <a:spcPct val="20000"/>
              </a:spcBef>
              <a:spcAft>
                <a:spcPct val="0"/>
              </a:spcAft>
              <a:buFont typeface="Arial" panose="020B0604020202020204" pitchFamily="34" charset="0"/>
              <a:buChar char="•"/>
              <a:defRPr sz="1500" b="1">
                <a:solidFill>
                  <a:srgbClr val="4E455D"/>
                </a:solidFill>
                <a:latin typeface="+mn-lt"/>
                <a:ea typeface="+mn-ea"/>
                <a:cs typeface="ＭＳ Ｐゴシック" charset="0"/>
              </a:defRPr>
            </a:lvl1pPr>
            <a:lvl2pPr marL="762000" indent="-285750" algn="l" rtl="0" eaLnBrk="0" fontAlgn="base" hangingPunct="0">
              <a:spcBef>
                <a:spcPct val="20000"/>
              </a:spcBef>
              <a:spcAft>
                <a:spcPct val="0"/>
              </a:spcAft>
              <a:buSzPct val="110000"/>
              <a:buBlip>
                <a:blip r:embed="rId2"/>
              </a:buBlip>
              <a:defRPr sz="1500">
                <a:solidFill>
                  <a:srgbClr val="4E455D"/>
                </a:solidFill>
                <a:latin typeface="+mn-lt"/>
                <a:ea typeface="+mn-ea"/>
              </a:defRPr>
            </a:lvl2pPr>
            <a:lvl3pPr marL="1143000" indent="-190500" algn="l" rtl="0" eaLnBrk="0" fontAlgn="base" hangingPunct="0">
              <a:spcBef>
                <a:spcPct val="20000"/>
              </a:spcBef>
              <a:spcAft>
                <a:spcPct val="0"/>
              </a:spcAft>
              <a:buBlip>
                <a:blip r:embed="rId3"/>
              </a:buBlip>
              <a:defRPr sz="1350">
                <a:solidFill>
                  <a:srgbClr val="4E455D"/>
                </a:solidFill>
                <a:latin typeface="+mn-lt"/>
                <a:ea typeface="+mn-ea"/>
              </a:defRPr>
            </a:lvl3pPr>
            <a:lvl4pPr marL="1619250" indent="-190500" algn="l" rtl="0" eaLnBrk="0" fontAlgn="base" hangingPunct="0">
              <a:spcBef>
                <a:spcPct val="20000"/>
              </a:spcBef>
              <a:spcAft>
                <a:spcPct val="0"/>
              </a:spcAft>
              <a:buBlip>
                <a:blip r:embed="rId4"/>
              </a:buBlip>
              <a:defRPr sz="1200">
                <a:solidFill>
                  <a:srgbClr val="4E455D"/>
                </a:solidFill>
                <a:latin typeface="+mn-lt"/>
                <a:ea typeface="+mn-ea"/>
              </a:defRPr>
            </a:lvl4pPr>
            <a:lvl5pPr marL="2000250" indent="-190500" algn="l" rtl="0" eaLnBrk="0" fontAlgn="base" hangingPunct="0">
              <a:spcBef>
                <a:spcPct val="20000"/>
              </a:spcBef>
              <a:spcAft>
                <a:spcPct val="0"/>
              </a:spcAft>
              <a:buBlip>
                <a:blip r:embed="rId2"/>
              </a:buBlip>
              <a:defRPr sz="1200">
                <a:solidFill>
                  <a:srgbClr val="4E455D"/>
                </a:solidFill>
                <a:latin typeface="+mn-lt"/>
                <a:ea typeface="+mn-ea"/>
              </a:defRPr>
            </a:lvl5pPr>
            <a:lvl6pPr marL="2457450" indent="-190500" algn="l" rtl="0" eaLnBrk="1" fontAlgn="base" hangingPunct="1">
              <a:spcBef>
                <a:spcPct val="20000"/>
              </a:spcBef>
              <a:spcAft>
                <a:spcPct val="0"/>
              </a:spcAft>
              <a:buBlip>
                <a:blip r:embed="rId2"/>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2"/>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2"/>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2"/>
              </a:buBlip>
              <a:defRPr sz="1500">
                <a:solidFill>
                  <a:srgbClr val="4E455D"/>
                </a:solidFill>
                <a:latin typeface="+mn-lt"/>
                <a:ea typeface="+mn-ea"/>
              </a:defRPr>
            </a:lvl9pPr>
          </a:lstStyle>
          <a:p>
            <a:pPr algn="just"/>
            <a:r>
              <a:rPr lang="fr-FR" sz="1200" kern="0" dirty="0"/>
              <a:t>Obligatoire pour référencer les données de santé depuis le 1</a:t>
            </a:r>
            <a:r>
              <a:rPr lang="fr-FR" sz="1200" kern="0" baseline="30000" dirty="0"/>
              <a:t>er</a:t>
            </a:r>
            <a:r>
              <a:rPr lang="fr-FR" sz="1200" kern="0" dirty="0"/>
              <a:t> janvier 2021, le recueil de l’INS sera possible en 2022 dans tous les fichiers suivants, :</a:t>
            </a:r>
          </a:p>
        </p:txBody>
      </p:sp>
      <p:sp>
        <p:nvSpPr>
          <p:cNvPr id="2" name="Titre 1">
            <a:extLst>
              <a:ext uri="{FF2B5EF4-FFF2-40B4-BE49-F238E27FC236}">
                <a16:creationId xmlns:a16="http://schemas.microsoft.com/office/drawing/2014/main" id="{62F6030E-E1F6-4B0F-BA1B-27FD0F43D435}"/>
              </a:ext>
            </a:extLst>
          </p:cNvPr>
          <p:cNvSpPr>
            <a:spLocks noGrp="1"/>
          </p:cNvSpPr>
          <p:nvPr>
            <p:ph type="title"/>
          </p:nvPr>
        </p:nvSpPr>
        <p:spPr/>
        <p:txBody>
          <a:bodyPr/>
          <a:lstStyle/>
          <a:p>
            <a:r>
              <a:rPr lang="fr-FR" dirty="0"/>
              <a:t>Recueil de l’INS</a:t>
            </a:r>
          </a:p>
        </p:txBody>
      </p:sp>
      <p:graphicFrame>
        <p:nvGraphicFramePr>
          <p:cNvPr id="5" name="Espace réservé du contenu 4">
            <a:extLst>
              <a:ext uri="{FF2B5EF4-FFF2-40B4-BE49-F238E27FC236}">
                <a16:creationId xmlns:a16="http://schemas.microsoft.com/office/drawing/2014/main" id="{B38761BD-82AB-49A0-9B71-4B9E63E8067F}"/>
              </a:ext>
            </a:extLst>
          </p:cNvPr>
          <p:cNvGraphicFramePr>
            <a:graphicFrameLocks noGrp="1"/>
          </p:cNvGraphicFramePr>
          <p:nvPr>
            <p:ph idx="1"/>
            <p:extLst>
              <p:ext uri="{D42A27DB-BD31-4B8C-83A1-F6EECF244321}">
                <p14:modId xmlns:p14="http://schemas.microsoft.com/office/powerpoint/2010/main" val="2432825539"/>
              </p:ext>
            </p:extLst>
          </p:nvPr>
        </p:nvGraphicFramePr>
        <p:xfrm>
          <a:off x="409541" y="2924944"/>
          <a:ext cx="2838058" cy="3153129"/>
        </p:xfrm>
        <a:graphic>
          <a:graphicData uri="http://schemas.openxmlformats.org/drawingml/2006/table">
            <a:tbl>
              <a:tblPr firstRow="1" firstCol="1" bandRow="1">
                <a:tableStyleId>{F5AB1C69-6EDB-4FF4-983F-18BD219EF322}</a:tableStyleId>
              </a:tblPr>
              <a:tblGrid>
                <a:gridCol w="683763">
                  <a:extLst>
                    <a:ext uri="{9D8B030D-6E8A-4147-A177-3AD203B41FA5}">
                      <a16:colId xmlns:a16="http://schemas.microsoft.com/office/drawing/2014/main" val="1874741613"/>
                    </a:ext>
                  </a:extLst>
                </a:gridCol>
                <a:gridCol w="2154295">
                  <a:extLst>
                    <a:ext uri="{9D8B030D-6E8A-4147-A177-3AD203B41FA5}">
                      <a16:colId xmlns:a16="http://schemas.microsoft.com/office/drawing/2014/main" val="761258485"/>
                    </a:ext>
                  </a:extLst>
                </a:gridCol>
              </a:tblGrid>
              <a:tr h="252068">
                <a:tc>
                  <a:txBody>
                    <a:bodyPr/>
                    <a:lstStyle/>
                    <a:p>
                      <a:pPr algn="ctr">
                        <a:lnSpc>
                          <a:spcPct val="107000"/>
                        </a:lnSpc>
                        <a:spcAft>
                          <a:spcPts val="0"/>
                        </a:spcAft>
                      </a:pPr>
                      <a:r>
                        <a:rPr lang="fr-FR" sz="1200" dirty="0">
                          <a:effectLst/>
                        </a:rPr>
                        <a:t>Champ</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Aft>
                          <a:spcPts val="0"/>
                        </a:spcAft>
                      </a:pPr>
                      <a:r>
                        <a:rPr lang="fr-FR" sz="1200" dirty="0">
                          <a:effectLst/>
                        </a:rPr>
                        <a:t>Campagne 2022</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249097081"/>
                  </a:ext>
                </a:extLst>
              </a:tr>
              <a:tr h="1184292">
                <a:tc>
                  <a:txBody>
                    <a:bodyPr/>
                    <a:lstStyle/>
                    <a:p>
                      <a:pPr algn="ctr">
                        <a:lnSpc>
                          <a:spcPct val="107000"/>
                        </a:lnSpc>
                        <a:spcAft>
                          <a:spcPts val="0"/>
                        </a:spcAft>
                      </a:pPr>
                      <a:r>
                        <a:rPr lang="fr-FR" sz="1200" dirty="0">
                          <a:effectLst/>
                        </a:rPr>
                        <a:t>MCO</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342900" lvl="0" indent="-342900">
                        <a:lnSpc>
                          <a:spcPct val="107000"/>
                        </a:lnSpc>
                        <a:spcAft>
                          <a:spcPts val="0"/>
                        </a:spcAft>
                        <a:buFont typeface="Symbol" panose="05050102010706020507" pitchFamily="18" charset="2"/>
                        <a:buChar char=""/>
                      </a:pPr>
                      <a:r>
                        <a:rPr lang="fr-FR" sz="1200" b="1" i="0" dirty="0" err="1">
                          <a:effectLst/>
                          <a:latin typeface="Calibri" panose="020F0502020204030204" pitchFamily="34" charset="0"/>
                          <a:cs typeface="Calibri" panose="020F0502020204030204" pitchFamily="34" charset="0"/>
                        </a:rPr>
                        <a:t>Vid-Hosp</a:t>
                      </a:r>
                      <a:endParaRPr lang="fr-FR" sz="1200" b="1" i="0" dirty="0">
                        <a:effectLst/>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200" b="1" i="0" dirty="0">
                          <a:effectLst/>
                          <a:latin typeface="Calibri" panose="020F0502020204030204" pitchFamily="34" charset="0"/>
                          <a:cs typeface="Calibri" panose="020F0502020204030204" pitchFamily="34" charset="0"/>
                        </a:rPr>
                        <a:t>RSF_A</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200" i="0" dirty="0" err="1">
                          <a:effectLst/>
                          <a:latin typeface="Calibri" panose="020F0502020204030204" pitchFamily="34" charset="0"/>
                          <a:cs typeface="Calibri" panose="020F0502020204030204" pitchFamily="34" charset="0"/>
                        </a:rPr>
                        <a:t>Datexp</a:t>
                      </a:r>
                      <a:r>
                        <a:rPr lang="fr-FR" sz="1200" i="0" dirty="0">
                          <a:effectLst/>
                          <a:latin typeface="Calibri" panose="020F0502020204030204" pitchFamily="34" charset="0"/>
                          <a:cs typeface="Calibri" panose="020F0502020204030204" pitchFamily="34" charset="0"/>
                        </a:rPr>
                        <a:t> MRC</a:t>
                      </a:r>
                    </a:p>
                    <a:p>
                      <a:pPr marL="342900" lvl="0" indent="-342900">
                        <a:lnSpc>
                          <a:spcPct val="107000"/>
                        </a:lnSpc>
                        <a:spcAft>
                          <a:spcPts val="0"/>
                        </a:spcAft>
                        <a:buFont typeface="Symbol" panose="05050102010706020507" pitchFamily="18" charset="2"/>
                        <a:buChar char=""/>
                      </a:pPr>
                      <a:r>
                        <a:rPr lang="fr-FR" sz="1200" i="0" dirty="0" err="1">
                          <a:effectLst/>
                          <a:latin typeface="Calibri" panose="020F0502020204030204" pitchFamily="34" charset="0"/>
                          <a:cs typeface="Calibri" panose="020F0502020204030204" pitchFamily="34" charset="0"/>
                        </a:rPr>
                        <a:t>Datexp</a:t>
                      </a:r>
                      <a:r>
                        <a:rPr lang="fr-FR" sz="1200" i="0" dirty="0">
                          <a:effectLst/>
                          <a:latin typeface="Calibri" panose="020F0502020204030204" pitchFamily="34" charset="0"/>
                          <a:cs typeface="Calibri" panose="020F0502020204030204" pitchFamily="34" charset="0"/>
                        </a:rPr>
                        <a:t> anticancéreux</a:t>
                      </a:r>
                    </a:p>
                    <a:p>
                      <a:pPr marL="342900" lvl="0" indent="-342900">
                        <a:lnSpc>
                          <a:spcPct val="107000"/>
                        </a:lnSpc>
                        <a:spcAft>
                          <a:spcPts val="0"/>
                        </a:spcAft>
                        <a:buFont typeface="Symbol" panose="05050102010706020507" pitchFamily="18" charset="2"/>
                        <a:buChar char=""/>
                      </a:pPr>
                      <a:r>
                        <a:rPr lang="fr-FR" sz="1200" i="0" dirty="0" err="1">
                          <a:effectLst/>
                          <a:latin typeface="Calibri" panose="020F0502020204030204" pitchFamily="34" charset="0"/>
                          <a:cs typeface="Calibri" panose="020F0502020204030204" pitchFamily="34" charset="0"/>
                        </a:rPr>
                        <a:t>Datexp</a:t>
                      </a:r>
                      <a:r>
                        <a:rPr lang="fr-FR" sz="1200" i="0" dirty="0">
                          <a:effectLst/>
                          <a:latin typeface="Calibri" panose="020F0502020204030204" pitchFamily="34" charset="0"/>
                          <a:cs typeface="Calibri" panose="020F0502020204030204" pitchFamily="34" charset="0"/>
                        </a:rPr>
                        <a:t> Car T-</a:t>
                      </a:r>
                      <a:r>
                        <a:rPr lang="fr-FR" sz="1200" i="0" dirty="0" err="1">
                          <a:effectLst/>
                          <a:latin typeface="Calibri" panose="020F0502020204030204" pitchFamily="34" charset="0"/>
                          <a:cs typeface="Calibri" panose="020F0502020204030204" pitchFamily="34" charset="0"/>
                        </a:rPr>
                        <a:t>Cells</a:t>
                      </a:r>
                      <a:endParaRPr lang="fr-FR" sz="1200" i="0" dirty="0">
                        <a:effectLst/>
                        <a:latin typeface="Calibri" panose="020F0502020204030204" pitchFamily="34" charset="0"/>
                        <a:cs typeface="Calibri" panose="020F0502020204030204" pitchFamily="34" charset="0"/>
                      </a:endParaRPr>
                    </a:p>
                    <a:p>
                      <a:pPr marL="342900" lvl="0" indent="-342900">
                        <a:lnSpc>
                          <a:spcPct val="107000"/>
                        </a:lnSpc>
                        <a:spcAft>
                          <a:spcPts val="0"/>
                        </a:spcAft>
                        <a:buFont typeface="Symbol" panose="05050102010706020507" pitchFamily="18" charset="2"/>
                        <a:buChar char=""/>
                      </a:pPr>
                      <a:r>
                        <a:rPr lang="fr-FR" sz="1200" i="0" dirty="0" err="1">
                          <a:effectLst/>
                          <a:latin typeface="Calibri" panose="020F0502020204030204" pitchFamily="34" charset="0"/>
                          <a:cs typeface="Calibri" panose="020F0502020204030204" pitchFamily="34" charset="0"/>
                        </a:rPr>
                        <a:t>Fichcomp</a:t>
                      </a:r>
                      <a:r>
                        <a:rPr lang="fr-FR" sz="1200" i="0" dirty="0">
                          <a:effectLst/>
                          <a:latin typeface="Calibri" panose="020F0502020204030204" pitchFamily="34" charset="0"/>
                          <a:cs typeface="Calibri" panose="020F0502020204030204" pitchFamily="34" charset="0"/>
                        </a:rPr>
                        <a:t> HTNM /EM</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200" i="0" dirty="0">
                          <a:effectLst/>
                          <a:latin typeface="Calibri" panose="020F0502020204030204" pitchFamily="34" charset="0"/>
                          <a:cs typeface="Calibri" panose="020F0502020204030204" pitchFamily="34" charset="0"/>
                        </a:rPr>
                        <a:t>RSF_ACE_A</a:t>
                      </a:r>
                    </a:p>
                  </a:txBody>
                  <a:tcPr marL="51435" marR="51435" marT="0" marB="0" anchor="ctr"/>
                </a:tc>
                <a:extLst>
                  <a:ext uri="{0D108BD9-81ED-4DB2-BD59-A6C34878D82A}">
                    <a16:rowId xmlns:a16="http://schemas.microsoft.com/office/drawing/2014/main" val="2845475355"/>
                  </a:ext>
                </a:extLst>
              </a:tr>
              <a:tr h="531247">
                <a:tc>
                  <a:txBody>
                    <a:bodyPr/>
                    <a:lstStyle/>
                    <a:p>
                      <a:pPr algn="ctr">
                        <a:lnSpc>
                          <a:spcPct val="107000"/>
                        </a:lnSpc>
                        <a:spcAft>
                          <a:spcPts val="0"/>
                        </a:spcAft>
                      </a:pPr>
                      <a:r>
                        <a:rPr lang="fr-FR" sz="1200">
                          <a:effectLst/>
                        </a:rPr>
                        <a:t>SSR</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200" b="1" i="0" dirty="0" err="1">
                          <a:effectLst/>
                          <a:latin typeface="Calibri" panose="020F0502020204030204" pitchFamily="34" charset="0"/>
                          <a:cs typeface="Calibri" panose="020F0502020204030204" pitchFamily="34" charset="0"/>
                        </a:rPr>
                        <a:t>Vid-Hosp</a:t>
                      </a:r>
                      <a:endParaRPr lang="fr-FR" sz="1200" b="1" i="0" dirty="0">
                        <a:effectLst/>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200" b="1" i="0" dirty="0">
                          <a:effectLst/>
                          <a:latin typeface="Calibri" panose="020F0502020204030204" pitchFamily="34" charset="0"/>
                          <a:cs typeface="Calibri" panose="020F0502020204030204" pitchFamily="34" charset="0"/>
                        </a:rPr>
                        <a:t>RSF_A</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200" i="0" dirty="0">
                          <a:effectLst/>
                          <a:latin typeface="Calibri" panose="020F0502020204030204" pitchFamily="34" charset="0"/>
                          <a:cs typeface="Calibri" panose="020F0502020204030204" pitchFamily="34" charset="0"/>
                        </a:rPr>
                        <a:t>RSF_ACE_A</a:t>
                      </a:r>
                    </a:p>
                  </a:txBody>
                  <a:tcPr marL="51435" marR="51435" marT="0" marB="0" anchor="ctr"/>
                </a:tc>
                <a:extLst>
                  <a:ext uri="{0D108BD9-81ED-4DB2-BD59-A6C34878D82A}">
                    <a16:rowId xmlns:a16="http://schemas.microsoft.com/office/drawing/2014/main" val="3689433405"/>
                  </a:ext>
                </a:extLst>
              </a:tr>
              <a:tr h="531247">
                <a:tc>
                  <a:txBody>
                    <a:bodyPr/>
                    <a:lstStyle/>
                    <a:p>
                      <a:pPr algn="ctr">
                        <a:lnSpc>
                          <a:spcPct val="107000"/>
                        </a:lnSpc>
                        <a:spcAft>
                          <a:spcPts val="0"/>
                        </a:spcAft>
                      </a:pPr>
                      <a:r>
                        <a:rPr lang="fr-FR" sz="1200">
                          <a:effectLst/>
                        </a:rPr>
                        <a:t>Psy</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200" b="1" i="0" dirty="0" err="1">
                          <a:effectLst/>
                          <a:latin typeface="Calibri" panose="020F0502020204030204" pitchFamily="34" charset="0"/>
                          <a:cs typeface="Calibri" panose="020F0502020204030204" pitchFamily="34" charset="0"/>
                        </a:rPr>
                        <a:t>Vid-Hosp</a:t>
                      </a:r>
                      <a:endParaRPr lang="fr-FR" sz="1200" b="1" i="0" dirty="0">
                        <a:effectLst/>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200" b="1" i="0" dirty="0">
                          <a:effectLst/>
                          <a:latin typeface="Calibri" panose="020F0502020204030204" pitchFamily="34" charset="0"/>
                          <a:cs typeface="Calibri" panose="020F0502020204030204" pitchFamily="34" charset="0"/>
                        </a:rPr>
                        <a:t>RSF_A</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200" i="0" dirty="0" err="1">
                          <a:effectLst/>
                          <a:latin typeface="Calibri" panose="020F0502020204030204" pitchFamily="34" charset="0"/>
                          <a:cs typeface="Calibri" panose="020F0502020204030204" pitchFamily="34" charset="0"/>
                        </a:rPr>
                        <a:t>Vid</a:t>
                      </a:r>
                      <a:r>
                        <a:rPr lang="fr-FR" sz="1200" i="0" dirty="0">
                          <a:effectLst/>
                          <a:latin typeface="Calibri" panose="020F0502020204030204" pitchFamily="34" charset="0"/>
                          <a:cs typeface="Calibri" panose="020F0502020204030204" pitchFamily="34" charset="0"/>
                        </a:rPr>
                        <a:t>-IPP</a:t>
                      </a:r>
                    </a:p>
                  </a:txBody>
                  <a:tcPr marL="51435" marR="51435" marT="0" marB="0" anchor="ctr"/>
                </a:tc>
                <a:extLst>
                  <a:ext uri="{0D108BD9-81ED-4DB2-BD59-A6C34878D82A}">
                    <a16:rowId xmlns:a16="http://schemas.microsoft.com/office/drawing/2014/main" val="3869720437"/>
                  </a:ext>
                </a:extLst>
              </a:tr>
              <a:tr h="332954">
                <a:tc>
                  <a:txBody>
                    <a:bodyPr/>
                    <a:lstStyle/>
                    <a:p>
                      <a:pPr algn="ctr">
                        <a:lnSpc>
                          <a:spcPct val="107000"/>
                        </a:lnSpc>
                        <a:spcAft>
                          <a:spcPts val="0"/>
                        </a:spcAft>
                      </a:pPr>
                      <a:r>
                        <a:rPr lang="fr-FR" sz="1200">
                          <a:effectLst/>
                        </a:rPr>
                        <a:t>HAD</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200" b="1" i="0" dirty="0" err="1">
                          <a:effectLst/>
                          <a:latin typeface="Calibri" panose="020F0502020204030204" pitchFamily="34" charset="0"/>
                          <a:cs typeface="Calibri" panose="020F0502020204030204" pitchFamily="34" charset="0"/>
                        </a:rPr>
                        <a:t>Vid-Hosp</a:t>
                      </a:r>
                      <a:endParaRPr lang="fr-FR" sz="1200" b="1" i="0" dirty="0">
                        <a:effectLst/>
                        <a:latin typeface="Calibri" panose="020F0502020204030204" pitchFamily="34" charset="0"/>
                        <a:cs typeface="Calibri" panose="020F0502020204030204" pitchFamily="34"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fr-FR" sz="1200" b="1" i="0" dirty="0">
                          <a:effectLst/>
                          <a:latin typeface="Calibri" panose="020F0502020204030204" pitchFamily="34" charset="0"/>
                          <a:cs typeface="Calibri" panose="020F0502020204030204" pitchFamily="34" charset="0"/>
                        </a:rPr>
                        <a:t>RSF_A</a:t>
                      </a:r>
                      <a:endParaRPr lang="fr-FR" sz="1200" b="1" i="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450464876"/>
                  </a:ext>
                </a:extLst>
              </a:tr>
            </a:tbl>
          </a:graphicData>
        </a:graphic>
      </p:graphicFrame>
      <p:sp>
        <p:nvSpPr>
          <p:cNvPr id="7" name="ZoneTexte 6">
            <a:extLst>
              <a:ext uri="{FF2B5EF4-FFF2-40B4-BE49-F238E27FC236}">
                <a16:creationId xmlns:a16="http://schemas.microsoft.com/office/drawing/2014/main" id="{1A3C53DC-17F2-4259-A895-FC0A2D4DB864}"/>
              </a:ext>
            </a:extLst>
          </p:cNvPr>
          <p:cNvSpPr txBox="1"/>
          <p:nvPr/>
        </p:nvSpPr>
        <p:spPr>
          <a:xfrm>
            <a:off x="683568" y="6334295"/>
            <a:ext cx="5211683" cy="369332"/>
          </a:xfrm>
          <a:prstGeom prst="rect">
            <a:avLst/>
          </a:prstGeom>
          <a:noFill/>
        </p:spPr>
        <p:txBody>
          <a:bodyPr wrap="none" rtlCol="0">
            <a:spAutoFit/>
          </a:bodyPr>
          <a:lstStyle/>
          <a:p>
            <a:r>
              <a:rPr lang="fr-FR" b="1" i="1" dirty="0"/>
              <a:t>Plus d’infos dans la notice PMSI de décembre</a:t>
            </a:r>
          </a:p>
        </p:txBody>
      </p:sp>
      <p:sp>
        <p:nvSpPr>
          <p:cNvPr id="8" name="Espace réservé du contenu 2">
            <a:extLst>
              <a:ext uri="{FF2B5EF4-FFF2-40B4-BE49-F238E27FC236}">
                <a16:creationId xmlns:a16="http://schemas.microsoft.com/office/drawing/2014/main" id="{60E4F72B-C82B-43E5-9DD2-996231544ED1}"/>
              </a:ext>
            </a:extLst>
          </p:cNvPr>
          <p:cNvSpPr txBox="1">
            <a:spLocks/>
          </p:cNvSpPr>
          <p:nvPr/>
        </p:nvSpPr>
        <p:spPr bwMode="auto">
          <a:xfrm>
            <a:off x="3520758" y="2056499"/>
            <a:ext cx="5226089" cy="414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68580" tIns="34290" rIns="68580" bIns="34290" numCol="1" anchor="t" anchorCtr="0" compatLnSpc="1">
            <a:prstTxWarp prst="textNoShape">
              <a:avLst/>
            </a:prstTxWarp>
            <a:noAutofit/>
          </a:bodyPr>
          <a:lstStyle>
            <a:lvl1pPr marL="257175" indent="-257175" algn="l" rtl="0" eaLnBrk="0" fontAlgn="base" hangingPunct="0">
              <a:spcBef>
                <a:spcPct val="20000"/>
              </a:spcBef>
              <a:spcAft>
                <a:spcPct val="0"/>
              </a:spcAft>
              <a:buFont typeface="Arial" panose="020B0604020202020204" pitchFamily="34" charset="0"/>
              <a:buChar char="•"/>
              <a:defRPr sz="1500" b="1">
                <a:solidFill>
                  <a:srgbClr val="4E455D"/>
                </a:solidFill>
                <a:latin typeface="+mn-lt"/>
                <a:ea typeface="+mn-ea"/>
                <a:cs typeface="ＭＳ Ｐゴシック" charset="0"/>
              </a:defRPr>
            </a:lvl1pPr>
            <a:lvl2pPr marL="762000" indent="-285750" algn="l" rtl="0" eaLnBrk="0" fontAlgn="base" hangingPunct="0">
              <a:spcBef>
                <a:spcPct val="20000"/>
              </a:spcBef>
              <a:spcAft>
                <a:spcPct val="0"/>
              </a:spcAft>
              <a:buSzPct val="110000"/>
              <a:buBlip>
                <a:blip r:embed="rId2"/>
              </a:buBlip>
              <a:defRPr sz="1500">
                <a:solidFill>
                  <a:srgbClr val="4E455D"/>
                </a:solidFill>
                <a:latin typeface="+mn-lt"/>
                <a:ea typeface="+mn-ea"/>
              </a:defRPr>
            </a:lvl2pPr>
            <a:lvl3pPr marL="1143000" indent="-190500" algn="l" rtl="0" eaLnBrk="0" fontAlgn="base" hangingPunct="0">
              <a:spcBef>
                <a:spcPct val="20000"/>
              </a:spcBef>
              <a:spcAft>
                <a:spcPct val="0"/>
              </a:spcAft>
              <a:buBlip>
                <a:blip r:embed="rId3"/>
              </a:buBlip>
              <a:defRPr sz="1350">
                <a:solidFill>
                  <a:srgbClr val="4E455D"/>
                </a:solidFill>
                <a:latin typeface="+mn-lt"/>
                <a:ea typeface="+mn-ea"/>
              </a:defRPr>
            </a:lvl3pPr>
            <a:lvl4pPr marL="1619250" indent="-190500" algn="l" rtl="0" eaLnBrk="0" fontAlgn="base" hangingPunct="0">
              <a:spcBef>
                <a:spcPct val="20000"/>
              </a:spcBef>
              <a:spcAft>
                <a:spcPct val="0"/>
              </a:spcAft>
              <a:buBlip>
                <a:blip r:embed="rId4"/>
              </a:buBlip>
              <a:defRPr sz="1200">
                <a:solidFill>
                  <a:srgbClr val="4E455D"/>
                </a:solidFill>
                <a:latin typeface="+mn-lt"/>
                <a:ea typeface="+mn-ea"/>
              </a:defRPr>
            </a:lvl4pPr>
            <a:lvl5pPr marL="2000250" indent="-190500" algn="l" rtl="0" eaLnBrk="0" fontAlgn="base" hangingPunct="0">
              <a:spcBef>
                <a:spcPct val="20000"/>
              </a:spcBef>
              <a:spcAft>
                <a:spcPct val="0"/>
              </a:spcAft>
              <a:buBlip>
                <a:blip r:embed="rId2"/>
              </a:buBlip>
              <a:defRPr sz="1200">
                <a:solidFill>
                  <a:srgbClr val="4E455D"/>
                </a:solidFill>
                <a:latin typeface="+mn-lt"/>
                <a:ea typeface="+mn-ea"/>
              </a:defRPr>
            </a:lvl5pPr>
            <a:lvl6pPr marL="2457450" indent="-190500" algn="l" rtl="0" eaLnBrk="1" fontAlgn="base" hangingPunct="1">
              <a:spcBef>
                <a:spcPct val="20000"/>
              </a:spcBef>
              <a:spcAft>
                <a:spcPct val="0"/>
              </a:spcAft>
              <a:buBlip>
                <a:blip r:embed="rId2"/>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2"/>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2"/>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2"/>
              </a:buBlip>
              <a:defRPr sz="1500">
                <a:solidFill>
                  <a:srgbClr val="4E455D"/>
                </a:solidFill>
                <a:latin typeface="+mn-lt"/>
                <a:ea typeface="+mn-ea"/>
              </a:defRPr>
            </a:lvl9pPr>
          </a:lstStyle>
          <a:p>
            <a:pPr algn="just"/>
            <a:r>
              <a:rPr lang="fr-FR" sz="1200" kern="0" dirty="0"/>
              <a:t>Les remontées démarreront à partir de M3 en cumulatif des séjours depuis janvier 2022.</a:t>
            </a:r>
          </a:p>
          <a:p>
            <a:pPr algn="just"/>
            <a:endParaRPr lang="fr-FR" sz="1200" dirty="0"/>
          </a:p>
          <a:p>
            <a:pPr algn="just"/>
            <a:r>
              <a:rPr lang="fr-FR" sz="1200" dirty="0"/>
              <a:t>Suivi du remplissage de cette information :</a:t>
            </a:r>
          </a:p>
          <a:p>
            <a:pPr lvl="1" algn="just"/>
            <a:r>
              <a:rPr lang="fr-FR" sz="1200" dirty="0"/>
              <a:t>A partir de 2022, des contrôles du remplissage de la variable </a:t>
            </a:r>
            <a:r>
              <a:rPr lang="fr-FR" sz="1200" kern="0" dirty="0"/>
              <a:t>sur le format ou la clé </a:t>
            </a:r>
            <a:r>
              <a:rPr lang="fr-FR" sz="1200" dirty="0"/>
              <a:t>non bloquants seront réalisés</a:t>
            </a:r>
            <a:r>
              <a:rPr lang="fr-FR" sz="1200" kern="0" dirty="0"/>
              <a:t>.</a:t>
            </a:r>
          </a:p>
          <a:p>
            <a:pPr lvl="1" algn="just"/>
            <a:r>
              <a:rPr lang="fr-FR" sz="1200" dirty="0"/>
              <a:t>Un tableau </a:t>
            </a:r>
            <a:r>
              <a:rPr lang="fr-FR" sz="1200" dirty="0" err="1"/>
              <a:t>Ovalide</a:t>
            </a:r>
            <a:r>
              <a:rPr lang="fr-FR" sz="1200" dirty="0"/>
              <a:t> du taux de remplissage de la variable par fichier sera constitué.</a:t>
            </a:r>
          </a:p>
          <a:p>
            <a:pPr lvl="1" algn="just"/>
            <a:r>
              <a:rPr lang="fr-FR" sz="1200" dirty="0"/>
              <a:t>Compte tenu des contraintes liées à la sécurisation des circuits d’identitovigilance, le suivi sera principalement axé en 2022 sur le recueil dans les fichiers correspondants aux séjours hospitaliers (</a:t>
            </a:r>
            <a:r>
              <a:rPr lang="fr-FR" sz="1200" dirty="0" err="1"/>
              <a:t>Vid-Hosp</a:t>
            </a:r>
            <a:r>
              <a:rPr lang="fr-FR" sz="1200" dirty="0"/>
              <a:t> et RSF_A).</a:t>
            </a:r>
          </a:p>
          <a:p>
            <a:pPr algn="just"/>
            <a:endParaRPr lang="fr-FR" sz="1200" dirty="0"/>
          </a:p>
          <a:p>
            <a:pPr algn="just"/>
            <a:r>
              <a:rPr lang="fr-FR" sz="1200" dirty="0"/>
              <a:t>Le recueil sera organisé en lien étroit avec les établissements:</a:t>
            </a:r>
          </a:p>
          <a:p>
            <a:pPr lvl="1" algn="just"/>
            <a:r>
              <a:rPr lang="fr-FR" sz="1200" dirty="0"/>
              <a:t>Des échanges semestriels entre l’ATIH et les établissements seront mis en place pour prendre en compte les difficultés de recueil, permettant d’affiner la politique de recueil de cette variable pour les campagnes suivantes et d’aider les établissements à orienter au mieux leurs efforts pour améliorer le recueil de cette variable.</a:t>
            </a:r>
          </a:p>
        </p:txBody>
      </p:sp>
    </p:spTree>
    <p:extLst>
      <p:ext uri="{BB962C8B-B14F-4D97-AF65-F5344CB8AC3E}">
        <p14:creationId xmlns:p14="http://schemas.microsoft.com/office/powerpoint/2010/main" val="7268042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3. Evolutions des recueils</a:t>
            </a:r>
          </a:p>
        </p:txBody>
      </p:sp>
      <p:sp>
        <p:nvSpPr>
          <p:cNvPr id="4" name="Espace réservé du numéro de diapositive 3"/>
          <p:cNvSpPr>
            <a:spLocks noGrp="1"/>
          </p:cNvSpPr>
          <p:nvPr>
            <p:ph type="sldNum" sz="quarter" idx="10"/>
          </p:nvPr>
        </p:nvSpPr>
        <p:spPr/>
        <p:txBody>
          <a:bodyPr/>
          <a:lstStyle/>
          <a:p>
            <a:fld id="{CF4668DC-857F-487D-BFFA-8C0CA5037977}" type="slidenum">
              <a:rPr lang="fr-BE" smtClean="0"/>
              <a:t>106</a:t>
            </a:fld>
            <a:endParaRPr lang="fr-BE"/>
          </a:p>
        </p:txBody>
      </p:sp>
      <p:sp>
        <p:nvSpPr>
          <p:cNvPr id="5" name="Espace réservé du pied de page 4"/>
          <p:cNvSpPr>
            <a:spLocks noGrp="1"/>
          </p:cNvSpPr>
          <p:nvPr>
            <p:ph type="ftr" sz="quarter" idx="12"/>
          </p:nvPr>
        </p:nvSpPr>
        <p:spPr/>
        <p:txBody>
          <a:bodyPr/>
          <a:lstStyle/>
          <a:p>
            <a:r>
              <a:rPr lang="fr-FR" sz="800"/>
              <a:t>Session d'information PMSI 2022 - ATIH</a:t>
            </a:r>
            <a:endParaRPr lang="fr-BE" sz="800" dirty="0"/>
          </a:p>
        </p:txBody>
      </p:sp>
      <p:sp>
        <p:nvSpPr>
          <p:cNvPr id="3" name="Espace réservé de la date 2">
            <a:extLst>
              <a:ext uri="{FF2B5EF4-FFF2-40B4-BE49-F238E27FC236}">
                <a16:creationId xmlns:a16="http://schemas.microsoft.com/office/drawing/2014/main" id="{A9B84397-3D0D-4ACE-97C4-44A16E6CBC4B}"/>
              </a:ext>
            </a:extLst>
          </p:cNvPr>
          <p:cNvSpPr>
            <a:spLocks noGrp="1"/>
          </p:cNvSpPr>
          <p:nvPr>
            <p:ph type="dt" sz="half" idx="11"/>
          </p:nvPr>
        </p:nvSpPr>
        <p:spPr/>
        <p:txBody>
          <a:bodyPr/>
          <a:lstStyle/>
          <a:p>
            <a:r>
              <a:rPr lang="fr-FR"/>
              <a:t>08 novembre 2021</a:t>
            </a:r>
            <a:endParaRPr lang="fr-FR" dirty="0"/>
          </a:p>
        </p:txBody>
      </p:sp>
      <p:sp>
        <p:nvSpPr>
          <p:cNvPr id="7" name="Sous-titre 6">
            <a:extLst>
              <a:ext uri="{FF2B5EF4-FFF2-40B4-BE49-F238E27FC236}">
                <a16:creationId xmlns:a16="http://schemas.microsoft.com/office/drawing/2014/main" id="{A59483CF-D749-4C40-B530-93BC74975255}"/>
              </a:ext>
            </a:extLst>
          </p:cNvPr>
          <p:cNvSpPr>
            <a:spLocks noGrp="1"/>
          </p:cNvSpPr>
          <p:nvPr>
            <p:ph type="subTitle" idx="1"/>
          </p:nvPr>
        </p:nvSpPr>
        <p:spPr>
          <a:xfrm>
            <a:off x="2362200" y="3886200"/>
            <a:ext cx="5450160" cy="1752600"/>
          </a:xfrm>
        </p:spPr>
        <p:txBody>
          <a:bodyPr/>
          <a:lstStyle/>
          <a:p>
            <a:r>
              <a:rPr lang="fr-FR" dirty="0"/>
              <a:t>2. Identification des séjours, actes et consultations relevant d’expérimentations article 51          (MCO, SSR, Psy)</a:t>
            </a:r>
          </a:p>
          <a:p>
            <a:endParaRPr lang="fr-FR" dirty="0"/>
          </a:p>
          <a:p>
            <a:r>
              <a:rPr lang="fr-FR" dirty="0"/>
              <a:t>Etienne Joubert</a:t>
            </a:r>
          </a:p>
        </p:txBody>
      </p:sp>
    </p:spTree>
    <p:extLst>
      <p:ext uri="{BB962C8B-B14F-4D97-AF65-F5344CB8AC3E}">
        <p14:creationId xmlns:p14="http://schemas.microsoft.com/office/powerpoint/2010/main" val="144055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CDD81-509A-48E0-802D-2289F16C8B37}"/>
              </a:ext>
            </a:extLst>
          </p:cNvPr>
          <p:cNvSpPr>
            <a:spLocks noGrp="1"/>
          </p:cNvSpPr>
          <p:nvPr>
            <p:ph type="title"/>
          </p:nvPr>
        </p:nvSpPr>
        <p:spPr/>
        <p:txBody>
          <a:bodyPr/>
          <a:lstStyle/>
          <a:p>
            <a:r>
              <a:rPr lang="fr-FR" dirty="0"/>
              <a:t>Quels objectifs ?</a:t>
            </a:r>
          </a:p>
        </p:txBody>
      </p:sp>
      <p:sp>
        <p:nvSpPr>
          <p:cNvPr id="3" name="Espace réservé du contenu 2">
            <a:extLst>
              <a:ext uri="{FF2B5EF4-FFF2-40B4-BE49-F238E27FC236}">
                <a16:creationId xmlns:a16="http://schemas.microsoft.com/office/drawing/2014/main" id="{8C9601B0-DD0C-4E15-A83C-08868F38148A}"/>
              </a:ext>
            </a:extLst>
          </p:cNvPr>
          <p:cNvSpPr>
            <a:spLocks noGrp="1"/>
          </p:cNvSpPr>
          <p:nvPr>
            <p:ph idx="1"/>
          </p:nvPr>
        </p:nvSpPr>
        <p:spPr/>
        <p:txBody>
          <a:bodyPr>
            <a:normAutofit fontScale="55000" lnSpcReduction="20000"/>
          </a:bodyPr>
          <a:lstStyle/>
          <a:p>
            <a:pPr algn="just"/>
            <a:r>
              <a:rPr lang="fr-FR" dirty="0"/>
              <a:t>Dans le cadre de la mise en œuvre des expérimentations prévues dans l’article 51 de la loi de finances de la santé sociale 2018, l’équipe nationale d’appui article 51 du Ministère des Solidarités et de la Santé a demandé à l’ATIH d’identifier les séjours, actes et consultations en question dans le PMSI, qu’ils soient ou non financés par des enveloppes dédiées – et donc éligibles ou non à un financement de l’assurance maladie via le PMSI ou en facturation directe.</a:t>
            </a:r>
          </a:p>
          <a:p>
            <a:pPr algn="just"/>
            <a:endParaRPr lang="fr-FR" dirty="0"/>
          </a:p>
          <a:p>
            <a:pPr algn="just"/>
            <a:r>
              <a:rPr lang="fr-FR" dirty="0"/>
              <a:t>Deux objectifs :</a:t>
            </a:r>
          </a:p>
          <a:p>
            <a:pPr lvl="1" algn="just"/>
            <a:r>
              <a:rPr lang="fr-FR" sz="2500" b="1" dirty="0"/>
              <a:t>Identifier les séjours et actes et consultations externes relevant des expérimentations de l’article 51 ;</a:t>
            </a:r>
            <a:endParaRPr lang="fr-FR" sz="1700" dirty="0"/>
          </a:p>
          <a:p>
            <a:pPr lvl="1" algn="just"/>
            <a:r>
              <a:rPr lang="fr-FR" sz="2500" b="1" dirty="0"/>
              <a:t>Identifier pour ces séjours et actes et consultations externes ceux faisant l’objet d’une facturation à l’assurance maladie autre que directe ou déclarée dans le PMSI, dans le cadre de ces expérimentations.</a:t>
            </a:r>
            <a:endParaRPr lang="fr-FR" dirty="0"/>
          </a:p>
          <a:p>
            <a:pPr algn="just"/>
            <a:endParaRPr lang="fr-FR" dirty="0"/>
          </a:p>
          <a:p>
            <a:pPr algn="just"/>
            <a:r>
              <a:rPr lang="fr-FR" dirty="0"/>
              <a:t>Sont concernées toutes les prestations réalisées ou closes après le 1</a:t>
            </a:r>
            <a:r>
              <a:rPr lang="fr-FR" baseline="30000" dirty="0"/>
              <a:t>er</a:t>
            </a:r>
            <a:r>
              <a:rPr lang="fr-FR" dirty="0"/>
              <a:t> janvier 2022 (respectivement actes/consultations et séjours)</a:t>
            </a:r>
          </a:p>
        </p:txBody>
      </p:sp>
      <p:sp>
        <p:nvSpPr>
          <p:cNvPr id="4" name="Espace réservé du numéro de diapositive 3">
            <a:extLst>
              <a:ext uri="{FF2B5EF4-FFF2-40B4-BE49-F238E27FC236}">
                <a16:creationId xmlns:a16="http://schemas.microsoft.com/office/drawing/2014/main" id="{3F62DD4A-1A11-41FF-8601-06C86581F607}"/>
              </a:ext>
            </a:extLst>
          </p:cNvPr>
          <p:cNvSpPr>
            <a:spLocks noGrp="1"/>
          </p:cNvSpPr>
          <p:nvPr>
            <p:ph type="sldNum" sz="quarter" idx="10"/>
          </p:nvPr>
        </p:nvSpPr>
        <p:spPr/>
        <p:txBody>
          <a:bodyPr/>
          <a:lstStyle/>
          <a:p>
            <a:fld id="{E5369045-A61C-425D-88C5-655E2D52834C}" type="slidenum">
              <a:rPr lang="fr-FR" smtClean="0"/>
              <a:pPr/>
              <a:t>107</a:t>
            </a:fld>
            <a:endParaRPr lang="fr-FR" dirty="0"/>
          </a:p>
        </p:txBody>
      </p:sp>
      <p:sp>
        <p:nvSpPr>
          <p:cNvPr id="5" name="Espace réservé de la date 4">
            <a:extLst>
              <a:ext uri="{FF2B5EF4-FFF2-40B4-BE49-F238E27FC236}">
                <a16:creationId xmlns:a16="http://schemas.microsoft.com/office/drawing/2014/main" id="{BCBDEA27-2713-4711-9001-35EB6EFAEC82}"/>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6FAAA4AB-243C-4C74-81EC-C3FFBF6C5043}"/>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29279545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2A3906-E2F5-4A42-BE7A-1D04465DE9EF}"/>
              </a:ext>
            </a:extLst>
          </p:cNvPr>
          <p:cNvSpPr>
            <a:spLocks noGrp="1"/>
          </p:cNvSpPr>
          <p:nvPr>
            <p:ph type="title"/>
          </p:nvPr>
        </p:nvSpPr>
        <p:spPr/>
        <p:txBody>
          <a:bodyPr>
            <a:noAutofit/>
          </a:bodyPr>
          <a:lstStyle/>
          <a:p>
            <a:r>
              <a:rPr lang="fr-FR" sz="2000" dirty="0"/>
              <a:t>Identifier les séjours et actes et consultations externes relevant des expérimentations de l’article 51 : consignes</a:t>
            </a:r>
          </a:p>
        </p:txBody>
      </p:sp>
      <p:sp>
        <p:nvSpPr>
          <p:cNvPr id="4" name="Espace réservé du numéro de diapositive 3">
            <a:extLst>
              <a:ext uri="{FF2B5EF4-FFF2-40B4-BE49-F238E27FC236}">
                <a16:creationId xmlns:a16="http://schemas.microsoft.com/office/drawing/2014/main" id="{C5810DCD-E8DE-41F5-A8DD-B59FF8960EEB}"/>
              </a:ext>
            </a:extLst>
          </p:cNvPr>
          <p:cNvSpPr>
            <a:spLocks noGrp="1"/>
          </p:cNvSpPr>
          <p:nvPr>
            <p:ph type="sldNum" sz="quarter" idx="10"/>
          </p:nvPr>
        </p:nvSpPr>
        <p:spPr/>
        <p:txBody>
          <a:bodyPr/>
          <a:lstStyle/>
          <a:p>
            <a:fld id="{E5369045-A61C-425D-88C5-655E2D52834C}" type="slidenum">
              <a:rPr lang="fr-FR" smtClean="0"/>
              <a:pPr/>
              <a:t>108</a:t>
            </a:fld>
            <a:endParaRPr lang="fr-FR" dirty="0"/>
          </a:p>
        </p:txBody>
      </p:sp>
      <p:sp>
        <p:nvSpPr>
          <p:cNvPr id="5" name="Espace réservé de la date 4">
            <a:extLst>
              <a:ext uri="{FF2B5EF4-FFF2-40B4-BE49-F238E27FC236}">
                <a16:creationId xmlns:a16="http://schemas.microsoft.com/office/drawing/2014/main" id="{59402C7F-0E4A-40D6-9D13-8EADC984FA5C}"/>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B9733810-317A-4332-AB28-9654B199C523}"/>
              </a:ext>
            </a:extLst>
          </p:cNvPr>
          <p:cNvSpPr>
            <a:spLocks noGrp="1"/>
          </p:cNvSpPr>
          <p:nvPr>
            <p:ph type="ftr" sz="quarter" idx="12"/>
          </p:nvPr>
        </p:nvSpPr>
        <p:spPr/>
        <p:txBody>
          <a:bodyPr/>
          <a:lstStyle/>
          <a:p>
            <a:r>
              <a:rPr lang="fr-FR"/>
              <a:t>Session d'information PMSI 2022 - ATIH</a:t>
            </a:r>
            <a:endParaRPr lang="fr-FR" dirty="0"/>
          </a:p>
        </p:txBody>
      </p:sp>
      <p:sp>
        <p:nvSpPr>
          <p:cNvPr id="9" name="ZoneTexte 8">
            <a:extLst>
              <a:ext uri="{FF2B5EF4-FFF2-40B4-BE49-F238E27FC236}">
                <a16:creationId xmlns:a16="http://schemas.microsoft.com/office/drawing/2014/main" id="{D6183223-70F5-4851-8EC5-8B10BCF30CB9}"/>
              </a:ext>
            </a:extLst>
          </p:cNvPr>
          <p:cNvSpPr txBox="1"/>
          <p:nvPr/>
        </p:nvSpPr>
        <p:spPr>
          <a:xfrm>
            <a:off x="1187624" y="2007912"/>
            <a:ext cx="2505814" cy="369332"/>
          </a:xfrm>
          <a:prstGeom prst="rect">
            <a:avLst/>
          </a:prstGeom>
          <a:noFill/>
        </p:spPr>
        <p:txBody>
          <a:bodyPr wrap="none" rtlCol="0">
            <a:spAutoFit/>
          </a:bodyPr>
          <a:lstStyle/>
          <a:p>
            <a:r>
              <a:rPr lang="fr-FR" b="1" dirty="0"/>
              <a:t>Champs MCO et SSR</a:t>
            </a:r>
          </a:p>
        </p:txBody>
      </p:sp>
      <p:sp>
        <p:nvSpPr>
          <p:cNvPr id="10" name="ZoneTexte 9">
            <a:extLst>
              <a:ext uri="{FF2B5EF4-FFF2-40B4-BE49-F238E27FC236}">
                <a16:creationId xmlns:a16="http://schemas.microsoft.com/office/drawing/2014/main" id="{B86224E5-7753-473A-85E2-4077485F35D7}"/>
              </a:ext>
            </a:extLst>
          </p:cNvPr>
          <p:cNvSpPr txBox="1"/>
          <p:nvPr/>
        </p:nvSpPr>
        <p:spPr>
          <a:xfrm>
            <a:off x="5556468" y="2007912"/>
            <a:ext cx="2249334" cy="369332"/>
          </a:xfrm>
          <a:prstGeom prst="rect">
            <a:avLst/>
          </a:prstGeom>
          <a:noFill/>
        </p:spPr>
        <p:txBody>
          <a:bodyPr wrap="none" rtlCol="0">
            <a:spAutoFit/>
          </a:bodyPr>
          <a:lstStyle/>
          <a:p>
            <a:r>
              <a:rPr lang="fr-FR" b="1" dirty="0"/>
              <a:t>Champ psychiatrie</a:t>
            </a:r>
          </a:p>
        </p:txBody>
      </p:sp>
      <p:pic>
        <p:nvPicPr>
          <p:cNvPr id="19" name="Image 18">
            <a:extLst>
              <a:ext uri="{FF2B5EF4-FFF2-40B4-BE49-F238E27FC236}">
                <a16:creationId xmlns:a16="http://schemas.microsoft.com/office/drawing/2014/main" id="{6A7514B6-259D-4C6C-AF49-56BA9925BA14}"/>
              </a:ext>
            </a:extLst>
          </p:cNvPr>
          <p:cNvPicPr>
            <a:picLocks noChangeAspect="1"/>
          </p:cNvPicPr>
          <p:nvPr/>
        </p:nvPicPr>
        <p:blipFill>
          <a:blip r:embed="rId2"/>
          <a:stretch>
            <a:fillRect/>
          </a:stretch>
        </p:blipFill>
        <p:spPr>
          <a:xfrm>
            <a:off x="35496" y="2468372"/>
            <a:ext cx="4566598" cy="3480908"/>
          </a:xfrm>
          <a:prstGeom prst="rect">
            <a:avLst/>
          </a:prstGeom>
        </p:spPr>
      </p:pic>
      <p:pic>
        <p:nvPicPr>
          <p:cNvPr id="3" name="Image 2">
            <a:extLst>
              <a:ext uri="{FF2B5EF4-FFF2-40B4-BE49-F238E27FC236}">
                <a16:creationId xmlns:a16="http://schemas.microsoft.com/office/drawing/2014/main" id="{B19071DE-3493-4F49-854B-E93EE2EB5980}"/>
              </a:ext>
            </a:extLst>
          </p:cNvPr>
          <p:cNvPicPr>
            <a:picLocks noChangeAspect="1"/>
          </p:cNvPicPr>
          <p:nvPr/>
        </p:nvPicPr>
        <p:blipFill>
          <a:blip r:embed="rId3"/>
          <a:stretch>
            <a:fillRect/>
          </a:stretch>
        </p:blipFill>
        <p:spPr>
          <a:xfrm>
            <a:off x="4612007" y="2468372"/>
            <a:ext cx="4280473" cy="3408900"/>
          </a:xfrm>
          <a:prstGeom prst="rect">
            <a:avLst/>
          </a:prstGeom>
        </p:spPr>
      </p:pic>
      <p:sp>
        <p:nvSpPr>
          <p:cNvPr id="11" name="ZoneTexte 10">
            <a:extLst>
              <a:ext uri="{FF2B5EF4-FFF2-40B4-BE49-F238E27FC236}">
                <a16:creationId xmlns:a16="http://schemas.microsoft.com/office/drawing/2014/main" id="{E982CFCD-05A6-46F6-AD87-B85F8BDBC65D}"/>
              </a:ext>
            </a:extLst>
          </p:cNvPr>
          <p:cNvSpPr txBox="1"/>
          <p:nvPr/>
        </p:nvSpPr>
        <p:spPr>
          <a:xfrm>
            <a:off x="3266891" y="3976652"/>
            <a:ext cx="243978" cy="276999"/>
          </a:xfrm>
          <a:prstGeom prst="rect">
            <a:avLst/>
          </a:prstGeom>
          <a:noFill/>
        </p:spPr>
        <p:txBody>
          <a:bodyPr wrap="none" rtlCol="0">
            <a:spAutoFit/>
          </a:bodyPr>
          <a:lstStyle/>
          <a:p>
            <a:r>
              <a:rPr lang="fr-FR" sz="1200" dirty="0"/>
              <a:t>*</a:t>
            </a:r>
          </a:p>
        </p:txBody>
      </p:sp>
      <p:sp>
        <p:nvSpPr>
          <p:cNvPr id="12" name="ZoneTexte 11">
            <a:extLst>
              <a:ext uri="{FF2B5EF4-FFF2-40B4-BE49-F238E27FC236}">
                <a16:creationId xmlns:a16="http://schemas.microsoft.com/office/drawing/2014/main" id="{A3ADE49B-00DC-4170-8C18-EDFF62C96E56}"/>
              </a:ext>
            </a:extLst>
          </p:cNvPr>
          <p:cNvSpPr txBox="1"/>
          <p:nvPr/>
        </p:nvSpPr>
        <p:spPr>
          <a:xfrm>
            <a:off x="2874391" y="5920032"/>
            <a:ext cx="2057650" cy="369332"/>
          </a:xfrm>
          <a:prstGeom prst="rect">
            <a:avLst/>
          </a:prstGeom>
          <a:noFill/>
        </p:spPr>
        <p:txBody>
          <a:bodyPr wrap="square" rtlCol="0">
            <a:spAutoFit/>
          </a:bodyPr>
          <a:lstStyle/>
          <a:p>
            <a:r>
              <a:rPr lang="fr-FR" sz="900" dirty="0"/>
              <a:t>*Pas d’info pour les consultations de médecins libéraux</a:t>
            </a:r>
          </a:p>
        </p:txBody>
      </p:sp>
    </p:spTree>
    <p:extLst>
      <p:ext uri="{BB962C8B-B14F-4D97-AF65-F5344CB8AC3E}">
        <p14:creationId xmlns:p14="http://schemas.microsoft.com/office/powerpoint/2010/main" val="2918449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A51272-1735-4E45-8C5F-23D4F44D7C36}"/>
              </a:ext>
            </a:extLst>
          </p:cNvPr>
          <p:cNvSpPr>
            <a:spLocks noGrp="1"/>
          </p:cNvSpPr>
          <p:nvPr>
            <p:ph type="title"/>
          </p:nvPr>
        </p:nvSpPr>
        <p:spPr/>
        <p:txBody>
          <a:bodyPr>
            <a:noAutofit/>
          </a:bodyPr>
          <a:lstStyle/>
          <a:p>
            <a:r>
              <a:rPr lang="fr-FR" sz="1600" dirty="0"/>
              <a:t>Identifier pour ces séjours et actes et consultations externes ceux faisant l’objet d’une facturation à l’assurance maladie autre que directe ou déclarée dans le PMSI, dans le cadre de ces expérimentations : consignes</a:t>
            </a:r>
          </a:p>
        </p:txBody>
      </p:sp>
      <p:sp>
        <p:nvSpPr>
          <p:cNvPr id="4" name="Espace réservé du numéro de diapositive 3">
            <a:extLst>
              <a:ext uri="{FF2B5EF4-FFF2-40B4-BE49-F238E27FC236}">
                <a16:creationId xmlns:a16="http://schemas.microsoft.com/office/drawing/2014/main" id="{EA1F5B3C-1938-44A1-82F0-53614308731B}"/>
              </a:ext>
            </a:extLst>
          </p:cNvPr>
          <p:cNvSpPr>
            <a:spLocks noGrp="1"/>
          </p:cNvSpPr>
          <p:nvPr>
            <p:ph type="sldNum" sz="quarter" idx="10"/>
          </p:nvPr>
        </p:nvSpPr>
        <p:spPr/>
        <p:txBody>
          <a:bodyPr/>
          <a:lstStyle/>
          <a:p>
            <a:fld id="{E5369045-A61C-425D-88C5-655E2D52834C}" type="slidenum">
              <a:rPr lang="fr-FR" smtClean="0"/>
              <a:pPr/>
              <a:t>109</a:t>
            </a:fld>
            <a:endParaRPr lang="fr-FR" dirty="0"/>
          </a:p>
        </p:txBody>
      </p:sp>
      <p:sp>
        <p:nvSpPr>
          <p:cNvPr id="5" name="Espace réservé de la date 4">
            <a:extLst>
              <a:ext uri="{FF2B5EF4-FFF2-40B4-BE49-F238E27FC236}">
                <a16:creationId xmlns:a16="http://schemas.microsoft.com/office/drawing/2014/main" id="{5C8D0666-E920-4731-93BD-4FFC4EEBFEDD}"/>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0C5C8298-3A53-4644-8430-92523925B8A5}"/>
              </a:ext>
            </a:extLst>
          </p:cNvPr>
          <p:cNvSpPr>
            <a:spLocks noGrp="1"/>
          </p:cNvSpPr>
          <p:nvPr>
            <p:ph type="ftr" sz="quarter" idx="12"/>
          </p:nvPr>
        </p:nvSpPr>
        <p:spPr/>
        <p:txBody>
          <a:bodyPr/>
          <a:lstStyle/>
          <a:p>
            <a:r>
              <a:rPr lang="fr-FR"/>
              <a:t>Session d'information PMSI 2022 - ATIH</a:t>
            </a:r>
            <a:endParaRPr lang="fr-FR" dirty="0"/>
          </a:p>
        </p:txBody>
      </p:sp>
      <p:sp>
        <p:nvSpPr>
          <p:cNvPr id="8" name="ZoneTexte 7">
            <a:extLst>
              <a:ext uri="{FF2B5EF4-FFF2-40B4-BE49-F238E27FC236}">
                <a16:creationId xmlns:a16="http://schemas.microsoft.com/office/drawing/2014/main" id="{7A3F9A50-AD6A-4169-9E5F-B6F1370D644A}"/>
              </a:ext>
            </a:extLst>
          </p:cNvPr>
          <p:cNvSpPr txBox="1"/>
          <p:nvPr/>
        </p:nvSpPr>
        <p:spPr>
          <a:xfrm>
            <a:off x="993437" y="1821273"/>
            <a:ext cx="2505814" cy="369332"/>
          </a:xfrm>
          <a:prstGeom prst="rect">
            <a:avLst/>
          </a:prstGeom>
          <a:noFill/>
        </p:spPr>
        <p:txBody>
          <a:bodyPr wrap="none" rtlCol="0">
            <a:spAutoFit/>
          </a:bodyPr>
          <a:lstStyle/>
          <a:p>
            <a:r>
              <a:rPr lang="fr-FR" b="1" dirty="0"/>
              <a:t>Champs MCO et SSR</a:t>
            </a:r>
          </a:p>
        </p:txBody>
      </p:sp>
      <p:sp>
        <p:nvSpPr>
          <p:cNvPr id="9" name="ZoneTexte 8">
            <a:extLst>
              <a:ext uri="{FF2B5EF4-FFF2-40B4-BE49-F238E27FC236}">
                <a16:creationId xmlns:a16="http://schemas.microsoft.com/office/drawing/2014/main" id="{41B84C4D-2F09-4CD3-BEAD-FB615AC08821}"/>
              </a:ext>
            </a:extLst>
          </p:cNvPr>
          <p:cNvSpPr txBox="1"/>
          <p:nvPr/>
        </p:nvSpPr>
        <p:spPr>
          <a:xfrm>
            <a:off x="5809533" y="1807607"/>
            <a:ext cx="2249334" cy="369332"/>
          </a:xfrm>
          <a:prstGeom prst="rect">
            <a:avLst/>
          </a:prstGeom>
          <a:noFill/>
        </p:spPr>
        <p:txBody>
          <a:bodyPr wrap="none" rtlCol="0">
            <a:spAutoFit/>
          </a:bodyPr>
          <a:lstStyle/>
          <a:p>
            <a:r>
              <a:rPr lang="fr-FR" b="1" dirty="0"/>
              <a:t>Champ psychiatrie</a:t>
            </a:r>
          </a:p>
        </p:txBody>
      </p:sp>
      <p:pic>
        <p:nvPicPr>
          <p:cNvPr id="7" name="Image 6">
            <a:extLst>
              <a:ext uri="{FF2B5EF4-FFF2-40B4-BE49-F238E27FC236}">
                <a16:creationId xmlns:a16="http://schemas.microsoft.com/office/drawing/2014/main" id="{146B43FA-81D7-4AE7-9CCE-7ABBBEE156F5}"/>
              </a:ext>
            </a:extLst>
          </p:cNvPr>
          <p:cNvPicPr>
            <a:picLocks noChangeAspect="1"/>
          </p:cNvPicPr>
          <p:nvPr/>
        </p:nvPicPr>
        <p:blipFill>
          <a:blip r:embed="rId2"/>
          <a:stretch>
            <a:fillRect/>
          </a:stretch>
        </p:blipFill>
        <p:spPr>
          <a:xfrm>
            <a:off x="-2167" y="2381260"/>
            <a:ext cx="4574167" cy="3568019"/>
          </a:xfrm>
          <a:prstGeom prst="rect">
            <a:avLst/>
          </a:prstGeom>
        </p:spPr>
      </p:pic>
      <p:pic>
        <p:nvPicPr>
          <p:cNvPr id="10" name="Image 9">
            <a:extLst>
              <a:ext uri="{FF2B5EF4-FFF2-40B4-BE49-F238E27FC236}">
                <a16:creationId xmlns:a16="http://schemas.microsoft.com/office/drawing/2014/main" id="{7E5E31D6-04CD-4D0C-A642-97AC3D3AF830}"/>
              </a:ext>
            </a:extLst>
          </p:cNvPr>
          <p:cNvPicPr>
            <a:picLocks noChangeAspect="1"/>
          </p:cNvPicPr>
          <p:nvPr/>
        </p:nvPicPr>
        <p:blipFill>
          <a:blip r:embed="rId3"/>
          <a:stretch>
            <a:fillRect/>
          </a:stretch>
        </p:blipFill>
        <p:spPr>
          <a:xfrm>
            <a:off x="4427984" y="2375309"/>
            <a:ext cx="4574167" cy="3568391"/>
          </a:xfrm>
          <a:prstGeom prst="rect">
            <a:avLst/>
          </a:prstGeom>
        </p:spPr>
      </p:pic>
    </p:spTree>
    <p:extLst>
      <p:ext uri="{BB962C8B-B14F-4D97-AF65-F5344CB8AC3E}">
        <p14:creationId xmlns:p14="http://schemas.microsoft.com/office/powerpoint/2010/main" val="939691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65566" y="2324748"/>
            <a:ext cx="7812868" cy="3234832"/>
          </a:xfrm>
        </p:spPr>
        <p:txBody>
          <a:bodyPr>
            <a:noAutofit/>
          </a:bodyPr>
          <a:lstStyle/>
          <a:p>
            <a:pPr marL="641350" indent="-457200">
              <a:lnSpc>
                <a:spcPct val="110000"/>
              </a:lnSpc>
              <a:spcBef>
                <a:spcPts val="600"/>
              </a:spcBef>
              <a:spcAft>
                <a:spcPts val="600"/>
              </a:spcAft>
              <a:buFont typeface="+mj-lt"/>
              <a:buAutoNum type="arabicPeriod"/>
            </a:pPr>
            <a:r>
              <a:rPr lang="fr-FR" dirty="0">
                <a:solidFill>
                  <a:schemeClr val="tx1"/>
                </a:solidFill>
              </a:rPr>
              <a:t>Constats sur la CMD09 chirurgicale</a:t>
            </a:r>
          </a:p>
          <a:p>
            <a:pPr marL="641350" indent="-457200">
              <a:lnSpc>
                <a:spcPct val="110000"/>
              </a:lnSpc>
              <a:spcBef>
                <a:spcPts val="600"/>
              </a:spcBef>
              <a:spcAft>
                <a:spcPts val="600"/>
              </a:spcAft>
              <a:buFont typeface="+mj-lt"/>
              <a:buAutoNum type="arabicPeriod"/>
            </a:pPr>
            <a:endParaRPr lang="fr-FR" dirty="0">
              <a:solidFill>
                <a:schemeClr val="tx1"/>
              </a:solidFill>
            </a:endParaRPr>
          </a:p>
          <a:p>
            <a:pPr marL="641350" indent="-457200">
              <a:lnSpc>
                <a:spcPct val="110000"/>
              </a:lnSpc>
              <a:spcBef>
                <a:spcPts val="600"/>
              </a:spcBef>
              <a:spcAft>
                <a:spcPts val="600"/>
              </a:spcAft>
              <a:buFont typeface="+mj-lt"/>
              <a:buAutoNum type="arabicPeriod"/>
            </a:pPr>
            <a:r>
              <a:rPr lang="fr-FR" dirty="0">
                <a:solidFill>
                  <a:schemeClr val="tx1"/>
                </a:solidFill>
              </a:rPr>
              <a:t>Présentation des évolutions</a:t>
            </a:r>
          </a:p>
          <a:p>
            <a:pPr marL="641350" indent="-457200">
              <a:lnSpc>
                <a:spcPct val="110000"/>
              </a:lnSpc>
              <a:spcBef>
                <a:spcPts val="600"/>
              </a:spcBef>
              <a:spcAft>
                <a:spcPts val="600"/>
              </a:spcAft>
              <a:buFont typeface="+mj-lt"/>
              <a:buAutoNum type="arabicPeriod"/>
            </a:pPr>
            <a:endParaRPr lang="fr-FR" dirty="0">
              <a:solidFill>
                <a:schemeClr val="tx1"/>
              </a:solidFill>
            </a:endParaRPr>
          </a:p>
          <a:p>
            <a:pPr marL="641350" indent="-457200">
              <a:lnSpc>
                <a:spcPct val="110000"/>
              </a:lnSpc>
              <a:spcBef>
                <a:spcPts val="600"/>
              </a:spcBef>
              <a:spcAft>
                <a:spcPts val="600"/>
              </a:spcAft>
              <a:buFont typeface="+mj-lt"/>
              <a:buAutoNum type="arabicPeriod"/>
            </a:pPr>
            <a:r>
              <a:rPr lang="fr-FR" dirty="0">
                <a:solidFill>
                  <a:schemeClr val="tx1"/>
                </a:solidFill>
              </a:rPr>
              <a:t>Présentation du nouvel arbre de groupage</a:t>
            </a:r>
          </a:p>
        </p:txBody>
      </p:sp>
      <p:sp>
        <p:nvSpPr>
          <p:cNvPr id="4" name="Titre 3"/>
          <p:cNvSpPr>
            <a:spLocks noGrp="1"/>
          </p:cNvSpPr>
          <p:nvPr>
            <p:ph type="title"/>
          </p:nvPr>
        </p:nvSpPr>
        <p:spPr/>
        <p:txBody>
          <a:bodyPr/>
          <a:lstStyle/>
          <a:p>
            <a:r>
              <a:rPr lang="fr-FR" dirty="0">
                <a:solidFill>
                  <a:schemeClr val="tx1"/>
                </a:solidFill>
              </a:rPr>
              <a:t>Plan</a:t>
            </a:r>
          </a:p>
        </p:txBody>
      </p:sp>
      <p:sp>
        <p:nvSpPr>
          <p:cNvPr id="10" name="Espace réservé du numéro de diapositive 9"/>
          <p:cNvSpPr>
            <a:spLocks noGrp="1"/>
          </p:cNvSpPr>
          <p:nvPr>
            <p:ph type="sldNum" sz="quarter" idx="10"/>
          </p:nvPr>
        </p:nvSpPr>
        <p:spPr/>
        <p:txBody>
          <a:bodyPr/>
          <a:lstStyle/>
          <a:p>
            <a:pPr>
              <a:defRPr/>
            </a:pPr>
            <a:fld id="{DCF0FE79-DE73-43CB-BCBB-32A609205783}" type="slidenum">
              <a:rPr lang="fr-FR" smtClean="0"/>
              <a:pPr>
                <a:defRPr/>
              </a:pPr>
              <a:t>11</a:t>
            </a:fld>
            <a:endParaRPr lang="fr-FR"/>
          </a:p>
        </p:txBody>
      </p:sp>
      <p:sp>
        <p:nvSpPr>
          <p:cNvPr id="3" name="Espace réservé de la date 2"/>
          <p:cNvSpPr>
            <a:spLocks noGrp="1"/>
          </p:cNvSpPr>
          <p:nvPr>
            <p:ph type="dt" sz="half" idx="11"/>
          </p:nvPr>
        </p:nvSpPr>
        <p:spPr/>
        <p:txBody>
          <a:bodyPr/>
          <a:lstStyle/>
          <a:p>
            <a:pPr>
              <a:defRPr/>
            </a:pPr>
            <a:r>
              <a:rPr lang="fr-FR"/>
              <a:t>08 novembre 2021</a:t>
            </a:r>
            <a:endParaRPr lang="fr-FR" dirty="0"/>
          </a:p>
        </p:txBody>
      </p:sp>
      <p:sp>
        <p:nvSpPr>
          <p:cNvPr id="5" name="Espace réservé du pied de page 4">
            <a:extLst>
              <a:ext uri="{FF2B5EF4-FFF2-40B4-BE49-F238E27FC236}">
                <a16:creationId xmlns:a16="http://schemas.microsoft.com/office/drawing/2014/main" id="{BEFB3220-F33C-422E-9913-B79E11170D7B}"/>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14403500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50E2F1-8693-4527-9D1F-BBB0F702AF49}"/>
              </a:ext>
            </a:extLst>
          </p:cNvPr>
          <p:cNvSpPr>
            <a:spLocks noGrp="1"/>
          </p:cNvSpPr>
          <p:nvPr>
            <p:ph type="title"/>
          </p:nvPr>
        </p:nvSpPr>
        <p:spPr/>
        <p:txBody>
          <a:bodyPr/>
          <a:lstStyle/>
          <a:p>
            <a:r>
              <a:rPr lang="fr-FR" dirty="0"/>
              <a:t>Eléments complémentaires</a:t>
            </a:r>
          </a:p>
        </p:txBody>
      </p:sp>
      <p:sp>
        <p:nvSpPr>
          <p:cNvPr id="3" name="Espace réservé du contenu 2">
            <a:extLst>
              <a:ext uri="{FF2B5EF4-FFF2-40B4-BE49-F238E27FC236}">
                <a16:creationId xmlns:a16="http://schemas.microsoft.com/office/drawing/2014/main" id="{441D983C-12E8-4A14-938F-BA6462B6D2B0}"/>
              </a:ext>
            </a:extLst>
          </p:cNvPr>
          <p:cNvSpPr>
            <a:spLocks noGrp="1"/>
          </p:cNvSpPr>
          <p:nvPr>
            <p:ph idx="1"/>
          </p:nvPr>
        </p:nvSpPr>
        <p:spPr>
          <a:xfrm>
            <a:off x="762000" y="1988840"/>
            <a:ext cx="7416800" cy="4104456"/>
          </a:xfrm>
        </p:spPr>
        <p:txBody>
          <a:bodyPr>
            <a:normAutofit/>
          </a:bodyPr>
          <a:lstStyle/>
          <a:p>
            <a:pPr algn="just"/>
            <a:r>
              <a:rPr lang="fr-FR" sz="1800" dirty="0"/>
              <a:t>Les établissements ex-OQN devront s’assurer que la facture de la prestation ne sera pas transmise au patient. Le codage conjoint des variables « article 51 » et « code de prise en charge » permettra d’éviter cet effet indésirable.</a:t>
            </a:r>
          </a:p>
          <a:p>
            <a:pPr algn="just"/>
            <a:endParaRPr lang="fr-FR" sz="1800" dirty="0"/>
          </a:p>
          <a:p>
            <a:pPr algn="just"/>
            <a:r>
              <a:rPr lang="fr-FR" sz="1800" dirty="0"/>
              <a:t>Un tableau </a:t>
            </a:r>
            <a:r>
              <a:rPr lang="fr-FR" sz="1800" dirty="0" err="1"/>
              <a:t>Ovalide</a:t>
            </a:r>
            <a:r>
              <a:rPr lang="fr-FR" sz="1800" dirty="0"/>
              <a:t> restituera les volumes de séjours, actes et consultations concernés par la mesure pour chacun des champs de l’établissement et recensera les montants de recettes d’activité non perçues du fait du financement par une enveloppe article 51.</a:t>
            </a:r>
          </a:p>
          <a:p>
            <a:pPr algn="just"/>
            <a:endParaRPr lang="fr-FR" sz="1800" dirty="0"/>
          </a:p>
          <a:p>
            <a:pPr algn="just"/>
            <a:r>
              <a:rPr lang="fr-FR" sz="1800" dirty="0"/>
              <a:t>Début de remontée à partir de M3 2022 en cumulatif des séjours depuis janvier 2022.</a:t>
            </a:r>
          </a:p>
        </p:txBody>
      </p:sp>
      <p:sp>
        <p:nvSpPr>
          <p:cNvPr id="4" name="Espace réservé du numéro de diapositive 3">
            <a:extLst>
              <a:ext uri="{FF2B5EF4-FFF2-40B4-BE49-F238E27FC236}">
                <a16:creationId xmlns:a16="http://schemas.microsoft.com/office/drawing/2014/main" id="{3B996672-103E-4063-96A3-3205CE8C03AE}"/>
              </a:ext>
            </a:extLst>
          </p:cNvPr>
          <p:cNvSpPr>
            <a:spLocks noGrp="1"/>
          </p:cNvSpPr>
          <p:nvPr>
            <p:ph type="sldNum" sz="quarter" idx="10"/>
          </p:nvPr>
        </p:nvSpPr>
        <p:spPr/>
        <p:txBody>
          <a:bodyPr/>
          <a:lstStyle/>
          <a:p>
            <a:fld id="{E5369045-A61C-425D-88C5-655E2D52834C}" type="slidenum">
              <a:rPr lang="fr-FR" smtClean="0"/>
              <a:pPr/>
              <a:t>110</a:t>
            </a:fld>
            <a:endParaRPr lang="fr-FR" dirty="0"/>
          </a:p>
        </p:txBody>
      </p:sp>
      <p:sp>
        <p:nvSpPr>
          <p:cNvPr id="5" name="Espace réservé de la date 4">
            <a:extLst>
              <a:ext uri="{FF2B5EF4-FFF2-40B4-BE49-F238E27FC236}">
                <a16:creationId xmlns:a16="http://schemas.microsoft.com/office/drawing/2014/main" id="{49F4EC16-2D64-4585-AF7D-FB869FFFB6E5}"/>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340D3DF8-9910-43BC-A7BB-E1AE986A07EB}"/>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37261522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3. Evolutions des recueils</a:t>
            </a:r>
          </a:p>
        </p:txBody>
      </p:sp>
      <p:sp>
        <p:nvSpPr>
          <p:cNvPr id="4" name="Espace réservé du numéro de diapositive 3"/>
          <p:cNvSpPr>
            <a:spLocks noGrp="1"/>
          </p:cNvSpPr>
          <p:nvPr>
            <p:ph type="sldNum" sz="quarter" idx="10"/>
          </p:nvPr>
        </p:nvSpPr>
        <p:spPr/>
        <p:txBody>
          <a:bodyPr/>
          <a:lstStyle/>
          <a:p>
            <a:fld id="{CF4668DC-857F-487D-BFFA-8C0CA5037977}" type="slidenum">
              <a:rPr lang="fr-BE" smtClean="0"/>
              <a:t>111</a:t>
            </a:fld>
            <a:endParaRPr lang="fr-BE"/>
          </a:p>
        </p:txBody>
      </p:sp>
      <p:sp>
        <p:nvSpPr>
          <p:cNvPr id="5" name="Espace réservé du pied de page 4"/>
          <p:cNvSpPr>
            <a:spLocks noGrp="1"/>
          </p:cNvSpPr>
          <p:nvPr>
            <p:ph type="ftr" sz="quarter" idx="12"/>
          </p:nvPr>
        </p:nvSpPr>
        <p:spPr/>
        <p:txBody>
          <a:bodyPr/>
          <a:lstStyle/>
          <a:p>
            <a:r>
              <a:rPr lang="fr-FR" sz="800"/>
              <a:t>Session d'information PMSI 2022 - ATIH</a:t>
            </a:r>
            <a:endParaRPr lang="fr-BE" sz="800" dirty="0"/>
          </a:p>
        </p:txBody>
      </p:sp>
      <p:sp>
        <p:nvSpPr>
          <p:cNvPr id="3" name="Espace réservé de la date 2">
            <a:extLst>
              <a:ext uri="{FF2B5EF4-FFF2-40B4-BE49-F238E27FC236}">
                <a16:creationId xmlns:a16="http://schemas.microsoft.com/office/drawing/2014/main" id="{A9B84397-3D0D-4ACE-97C4-44A16E6CBC4B}"/>
              </a:ext>
            </a:extLst>
          </p:cNvPr>
          <p:cNvSpPr>
            <a:spLocks noGrp="1"/>
          </p:cNvSpPr>
          <p:nvPr>
            <p:ph type="dt" sz="half" idx="11"/>
          </p:nvPr>
        </p:nvSpPr>
        <p:spPr/>
        <p:txBody>
          <a:bodyPr/>
          <a:lstStyle/>
          <a:p>
            <a:r>
              <a:rPr lang="fr-FR"/>
              <a:t>08 novembre 2021</a:t>
            </a:r>
            <a:endParaRPr lang="fr-FR" dirty="0"/>
          </a:p>
        </p:txBody>
      </p:sp>
      <p:sp>
        <p:nvSpPr>
          <p:cNvPr id="7" name="Sous-titre 6">
            <a:extLst>
              <a:ext uri="{FF2B5EF4-FFF2-40B4-BE49-F238E27FC236}">
                <a16:creationId xmlns:a16="http://schemas.microsoft.com/office/drawing/2014/main" id="{A59483CF-D749-4C40-B530-93BC74975255}"/>
              </a:ext>
            </a:extLst>
          </p:cNvPr>
          <p:cNvSpPr>
            <a:spLocks noGrp="1"/>
          </p:cNvSpPr>
          <p:nvPr>
            <p:ph type="subTitle" idx="1"/>
          </p:nvPr>
        </p:nvSpPr>
        <p:spPr>
          <a:xfrm>
            <a:off x="2362200" y="3886200"/>
            <a:ext cx="5450160" cy="1752600"/>
          </a:xfrm>
        </p:spPr>
        <p:txBody>
          <a:bodyPr/>
          <a:lstStyle/>
          <a:p>
            <a:r>
              <a:rPr lang="fr-FR" dirty="0"/>
              <a:t>3. FICHSUP tests COVID</a:t>
            </a:r>
          </a:p>
          <a:p>
            <a:endParaRPr lang="fr-FR" dirty="0"/>
          </a:p>
          <a:p>
            <a:r>
              <a:rPr lang="fr-FR" dirty="0"/>
              <a:t>Dr Pascal </a:t>
            </a:r>
            <a:r>
              <a:rPr lang="fr-FR" dirty="0" err="1"/>
              <a:t>POtier</a:t>
            </a:r>
            <a:endParaRPr lang="fr-FR" dirty="0"/>
          </a:p>
        </p:txBody>
      </p:sp>
    </p:spTree>
    <p:extLst>
      <p:ext uri="{BB962C8B-B14F-4D97-AF65-F5344CB8AC3E}">
        <p14:creationId xmlns:p14="http://schemas.microsoft.com/office/powerpoint/2010/main" val="23179477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5999" y="404664"/>
            <a:ext cx="5552345" cy="744141"/>
          </a:xfrm>
        </p:spPr>
        <p:txBody>
          <a:bodyPr/>
          <a:lstStyle/>
          <a:p>
            <a:r>
              <a:rPr lang="fr-FR" sz="2400" dirty="0"/>
              <a:t>Nouveautés FICHSUP tests COVID</a:t>
            </a:r>
          </a:p>
        </p:txBody>
      </p:sp>
      <p:graphicFrame>
        <p:nvGraphicFramePr>
          <p:cNvPr id="6" name="Diagramme 5">
            <a:extLst>
              <a:ext uri="{FF2B5EF4-FFF2-40B4-BE49-F238E27FC236}">
                <a16:creationId xmlns:a16="http://schemas.microsoft.com/office/drawing/2014/main" id="{128C849F-6424-41E6-842E-34473526D2B9}"/>
              </a:ext>
            </a:extLst>
          </p:cNvPr>
          <p:cNvGraphicFramePr/>
          <p:nvPr>
            <p:extLst>
              <p:ext uri="{D42A27DB-BD31-4B8C-83A1-F6EECF244321}">
                <p14:modId xmlns:p14="http://schemas.microsoft.com/office/powerpoint/2010/main" val="1394246678"/>
              </p:ext>
            </p:extLst>
          </p:nvPr>
        </p:nvGraphicFramePr>
        <p:xfrm>
          <a:off x="0" y="1844824"/>
          <a:ext cx="903649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a:extLst>
              <a:ext uri="{FF2B5EF4-FFF2-40B4-BE49-F238E27FC236}">
                <a16:creationId xmlns:a16="http://schemas.microsoft.com/office/drawing/2014/main" id="{ACF79B11-6F6A-4CBF-A219-197B24E69462}"/>
              </a:ext>
            </a:extLst>
          </p:cNvPr>
          <p:cNvSpPr>
            <a:spLocks noGrp="1"/>
          </p:cNvSpPr>
          <p:nvPr>
            <p:ph type="sldNum" sz="quarter" idx="10"/>
          </p:nvPr>
        </p:nvSpPr>
        <p:spPr/>
        <p:txBody>
          <a:bodyPr/>
          <a:lstStyle/>
          <a:p>
            <a:fld id="{E5369045-A61C-425D-88C5-655E2D52834C}" type="slidenum">
              <a:rPr lang="fr-FR" smtClean="0"/>
              <a:pPr/>
              <a:t>112</a:t>
            </a:fld>
            <a:endParaRPr lang="fr-FR" dirty="0"/>
          </a:p>
        </p:txBody>
      </p:sp>
    </p:spTree>
    <p:extLst>
      <p:ext uri="{BB962C8B-B14F-4D97-AF65-F5344CB8AC3E}">
        <p14:creationId xmlns:p14="http://schemas.microsoft.com/office/powerpoint/2010/main" val="4801019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5999" y="404664"/>
            <a:ext cx="6560457" cy="744141"/>
          </a:xfrm>
        </p:spPr>
        <p:txBody>
          <a:bodyPr/>
          <a:lstStyle/>
          <a:p>
            <a:r>
              <a:rPr lang="fr-FR" sz="2400" dirty="0"/>
              <a:t>Nouveautés FICHSUP vaccination COVID</a:t>
            </a:r>
          </a:p>
        </p:txBody>
      </p:sp>
      <p:graphicFrame>
        <p:nvGraphicFramePr>
          <p:cNvPr id="6" name="Diagramme 5">
            <a:extLst>
              <a:ext uri="{FF2B5EF4-FFF2-40B4-BE49-F238E27FC236}">
                <a16:creationId xmlns:a16="http://schemas.microsoft.com/office/drawing/2014/main" id="{128C849F-6424-41E6-842E-34473526D2B9}"/>
              </a:ext>
            </a:extLst>
          </p:cNvPr>
          <p:cNvGraphicFramePr/>
          <p:nvPr>
            <p:extLst>
              <p:ext uri="{D42A27DB-BD31-4B8C-83A1-F6EECF244321}">
                <p14:modId xmlns:p14="http://schemas.microsoft.com/office/powerpoint/2010/main" val="2631624577"/>
              </p:ext>
            </p:extLst>
          </p:nvPr>
        </p:nvGraphicFramePr>
        <p:xfrm>
          <a:off x="0" y="1772816"/>
          <a:ext cx="903649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e la date 2">
            <a:extLst>
              <a:ext uri="{FF2B5EF4-FFF2-40B4-BE49-F238E27FC236}">
                <a16:creationId xmlns:a16="http://schemas.microsoft.com/office/drawing/2014/main" id="{EF622389-5F07-4A90-9B7A-61D5FB6DDD5F}"/>
              </a:ext>
            </a:extLst>
          </p:cNvPr>
          <p:cNvSpPr>
            <a:spLocks noGrp="1"/>
          </p:cNvSpPr>
          <p:nvPr>
            <p:ph type="dt" sz="half" idx="11"/>
          </p:nvPr>
        </p:nvSpPr>
        <p:spPr/>
        <p:txBody>
          <a:bodyPr/>
          <a:lstStyle/>
          <a:p>
            <a:r>
              <a:rPr lang="fr-FR"/>
              <a:t>08 novembre 2021</a:t>
            </a:r>
            <a:endParaRPr lang="fr-FR" dirty="0"/>
          </a:p>
        </p:txBody>
      </p:sp>
      <p:sp>
        <p:nvSpPr>
          <p:cNvPr id="4" name="Espace réservé du pied de page 3">
            <a:extLst>
              <a:ext uri="{FF2B5EF4-FFF2-40B4-BE49-F238E27FC236}">
                <a16:creationId xmlns:a16="http://schemas.microsoft.com/office/drawing/2014/main" id="{2AC05225-C971-4142-9B59-1AA52B6359EB}"/>
              </a:ext>
            </a:extLst>
          </p:cNvPr>
          <p:cNvSpPr>
            <a:spLocks noGrp="1"/>
          </p:cNvSpPr>
          <p:nvPr>
            <p:ph type="ftr" sz="quarter" idx="12"/>
          </p:nvPr>
        </p:nvSpPr>
        <p:spPr/>
        <p:txBody>
          <a:bodyPr/>
          <a:lstStyle/>
          <a:p>
            <a:r>
              <a:rPr lang="fr-FR"/>
              <a:t>Session d'information PMSI 2022 - ATIH</a:t>
            </a:r>
            <a:endParaRPr lang="fr-FR" dirty="0"/>
          </a:p>
        </p:txBody>
      </p:sp>
      <p:sp>
        <p:nvSpPr>
          <p:cNvPr id="5" name="Espace réservé du numéro de diapositive 4">
            <a:extLst>
              <a:ext uri="{FF2B5EF4-FFF2-40B4-BE49-F238E27FC236}">
                <a16:creationId xmlns:a16="http://schemas.microsoft.com/office/drawing/2014/main" id="{A393898C-2BE0-48BC-AD55-718406631525}"/>
              </a:ext>
            </a:extLst>
          </p:cNvPr>
          <p:cNvSpPr>
            <a:spLocks noGrp="1"/>
          </p:cNvSpPr>
          <p:nvPr>
            <p:ph type="sldNum" sz="quarter" idx="10"/>
          </p:nvPr>
        </p:nvSpPr>
        <p:spPr/>
        <p:txBody>
          <a:bodyPr/>
          <a:lstStyle/>
          <a:p>
            <a:fld id="{E5369045-A61C-425D-88C5-655E2D52834C}" type="slidenum">
              <a:rPr lang="fr-FR" smtClean="0"/>
              <a:pPr/>
              <a:t>113</a:t>
            </a:fld>
            <a:endParaRPr lang="fr-FR" dirty="0"/>
          </a:p>
        </p:txBody>
      </p:sp>
    </p:spTree>
    <p:extLst>
      <p:ext uri="{BB962C8B-B14F-4D97-AF65-F5344CB8AC3E}">
        <p14:creationId xmlns:p14="http://schemas.microsoft.com/office/powerpoint/2010/main" val="15433979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4. Druides</a:t>
            </a:r>
          </a:p>
        </p:txBody>
      </p:sp>
      <p:sp>
        <p:nvSpPr>
          <p:cNvPr id="4" name="Espace réservé du numéro de diapositive 3"/>
          <p:cNvSpPr>
            <a:spLocks noGrp="1"/>
          </p:cNvSpPr>
          <p:nvPr>
            <p:ph type="sldNum" sz="quarter" idx="10"/>
          </p:nvPr>
        </p:nvSpPr>
        <p:spPr/>
        <p:txBody>
          <a:bodyPr/>
          <a:lstStyle/>
          <a:p>
            <a:fld id="{CF4668DC-857F-487D-BFFA-8C0CA5037977}" type="slidenum">
              <a:rPr lang="fr-BE" smtClean="0"/>
              <a:t>114</a:t>
            </a:fld>
            <a:endParaRPr lang="fr-BE"/>
          </a:p>
        </p:txBody>
      </p:sp>
      <p:sp>
        <p:nvSpPr>
          <p:cNvPr id="5" name="Espace réservé du pied de page 4"/>
          <p:cNvSpPr>
            <a:spLocks noGrp="1"/>
          </p:cNvSpPr>
          <p:nvPr>
            <p:ph type="ftr" sz="quarter" idx="12"/>
          </p:nvPr>
        </p:nvSpPr>
        <p:spPr/>
        <p:txBody>
          <a:bodyPr/>
          <a:lstStyle/>
          <a:p>
            <a:r>
              <a:rPr lang="fr-FR" sz="800"/>
              <a:t>Session d'information PMSI 2022 - ATIH</a:t>
            </a:r>
            <a:endParaRPr lang="fr-BE" sz="800" dirty="0"/>
          </a:p>
        </p:txBody>
      </p:sp>
      <p:sp>
        <p:nvSpPr>
          <p:cNvPr id="3" name="Espace réservé de la date 2">
            <a:extLst>
              <a:ext uri="{FF2B5EF4-FFF2-40B4-BE49-F238E27FC236}">
                <a16:creationId xmlns:a16="http://schemas.microsoft.com/office/drawing/2014/main" id="{A9B84397-3D0D-4ACE-97C4-44A16E6CBC4B}"/>
              </a:ext>
            </a:extLst>
          </p:cNvPr>
          <p:cNvSpPr>
            <a:spLocks noGrp="1"/>
          </p:cNvSpPr>
          <p:nvPr>
            <p:ph type="dt" sz="half" idx="11"/>
          </p:nvPr>
        </p:nvSpPr>
        <p:spPr/>
        <p:txBody>
          <a:bodyPr/>
          <a:lstStyle/>
          <a:p>
            <a:r>
              <a:rPr lang="fr-FR"/>
              <a:t>08 novembre 2021</a:t>
            </a:r>
            <a:endParaRPr lang="fr-FR" dirty="0"/>
          </a:p>
        </p:txBody>
      </p:sp>
      <p:sp>
        <p:nvSpPr>
          <p:cNvPr id="7" name="Sous-titre 6">
            <a:extLst>
              <a:ext uri="{FF2B5EF4-FFF2-40B4-BE49-F238E27FC236}">
                <a16:creationId xmlns:a16="http://schemas.microsoft.com/office/drawing/2014/main" id="{A59483CF-D749-4C40-B530-93BC74975255}"/>
              </a:ext>
            </a:extLst>
          </p:cNvPr>
          <p:cNvSpPr>
            <a:spLocks noGrp="1"/>
          </p:cNvSpPr>
          <p:nvPr>
            <p:ph type="subTitle" idx="1"/>
          </p:nvPr>
        </p:nvSpPr>
        <p:spPr>
          <a:xfrm>
            <a:off x="2362200" y="3886200"/>
            <a:ext cx="5450160" cy="1752600"/>
          </a:xfrm>
        </p:spPr>
        <p:txBody>
          <a:bodyPr/>
          <a:lstStyle/>
          <a:p>
            <a:endParaRPr lang="fr-FR" dirty="0"/>
          </a:p>
          <a:p>
            <a:r>
              <a:rPr lang="fr-FR" dirty="0"/>
              <a:t>Dr Anis </a:t>
            </a:r>
            <a:r>
              <a:rPr lang="fr-FR" dirty="0" err="1"/>
              <a:t>Ellini</a:t>
            </a:r>
            <a:endParaRPr lang="fr-FR" dirty="0"/>
          </a:p>
        </p:txBody>
      </p:sp>
    </p:spTree>
    <p:extLst>
      <p:ext uri="{BB962C8B-B14F-4D97-AF65-F5344CB8AC3E}">
        <p14:creationId xmlns:p14="http://schemas.microsoft.com/office/powerpoint/2010/main" val="22076048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1FF16FD-D88E-4F2D-859B-EAD100E016C9}"/>
              </a:ext>
            </a:extLst>
          </p:cNvPr>
          <p:cNvSpPr>
            <a:spLocks noGrp="1"/>
          </p:cNvSpPr>
          <p:nvPr>
            <p:ph type="ctrTitle"/>
          </p:nvPr>
        </p:nvSpPr>
        <p:spPr>
          <a:xfrm>
            <a:off x="2123728" y="3140968"/>
            <a:ext cx="5162128" cy="1752600"/>
          </a:xfrm>
        </p:spPr>
        <p:txBody>
          <a:bodyPr/>
          <a:lstStyle/>
          <a:p>
            <a:pPr algn="ctr"/>
            <a:br>
              <a:rPr lang="fr-FR" sz="3000" b="1" dirty="0"/>
            </a:br>
            <a:r>
              <a:rPr lang="fr-FR" sz="4800" b="1" dirty="0"/>
              <a:t>Druides</a:t>
            </a:r>
            <a:br>
              <a:rPr lang="fr-FR" sz="3000" b="1" dirty="0"/>
            </a:br>
            <a:r>
              <a:rPr lang="fr-FR" sz="3000" dirty="0"/>
              <a:t>Dispositif de Remontée </a:t>
            </a:r>
            <a:r>
              <a:rPr lang="fr-FR" sz="3000" b="1" dirty="0"/>
              <a:t>Unifié et Intégré </a:t>
            </a:r>
            <a:br>
              <a:rPr lang="fr-FR" sz="3000" b="1" dirty="0"/>
            </a:br>
            <a:r>
              <a:rPr lang="fr-FR" sz="3000" dirty="0"/>
              <a:t>des données des</a:t>
            </a:r>
            <a:r>
              <a:rPr lang="fr-FR" sz="3000" b="1" dirty="0"/>
              <a:t> </a:t>
            </a:r>
            <a:r>
              <a:rPr lang="fr-FR" sz="3000" dirty="0"/>
              <a:t>Etablissements de santé</a:t>
            </a:r>
          </a:p>
        </p:txBody>
      </p:sp>
    </p:spTree>
    <p:extLst>
      <p:ext uri="{BB962C8B-B14F-4D97-AF65-F5344CB8AC3E}">
        <p14:creationId xmlns:p14="http://schemas.microsoft.com/office/powerpoint/2010/main" val="229487580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8F40B-751E-4936-BEAF-4449E426933E}"/>
              </a:ext>
            </a:extLst>
          </p:cNvPr>
          <p:cNvSpPr>
            <a:spLocks noGrp="1"/>
          </p:cNvSpPr>
          <p:nvPr>
            <p:ph type="title"/>
          </p:nvPr>
        </p:nvSpPr>
        <p:spPr>
          <a:xfrm>
            <a:off x="2057400" y="304800"/>
            <a:ext cx="6096000" cy="963960"/>
          </a:xfrm>
        </p:spPr>
        <p:txBody>
          <a:bodyPr/>
          <a:lstStyle/>
          <a:p>
            <a:r>
              <a:rPr lang="fr-FR" dirty="0"/>
              <a:t>Rappel et points d’avancement</a:t>
            </a:r>
          </a:p>
        </p:txBody>
      </p:sp>
      <p:sp>
        <p:nvSpPr>
          <p:cNvPr id="3" name="Espace réservé du contenu 2">
            <a:extLst>
              <a:ext uri="{FF2B5EF4-FFF2-40B4-BE49-F238E27FC236}">
                <a16:creationId xmlns:a16="http://schemas.microsoft.com/office/drawing/2014/main" id="{7C789F23-5639-4443-9DEE-5D3149F5C823}"/>
              </a:ext>
            </a:extLst>
          </p:cNvPr>
          <p:cNvSpPr>
            <a:spLocks noGrp="1"/>
          </p:cNvSpPr>
          <p:nvPr>
            <p:ph idx="1"/>
          </p:nvPr>
        </p:nvSpPr>
        <p:spPr>
          <a:xfrm>
            <a:off x="107504" y="1809090"/>
            <a:ext cx="8928992" cy="4968552"/>
          </a:xfrm>
        </p:spPr>
        <p:txBody>
          <a:bodyPr/>
          <a:lstStyle/>
          <a:p>
            <a:r>
              <a:rPr lang="fr-FR" sz="2000" b="0" dirty="0"/>
              <a:t>Dispositif de Remontée </a:t>
            </a:r>
            <a:r>
              <a:rPr lang="fr-FR" sz="2000" dirty="0"/>
              <a:t>Unifié</a:t>
            </a:r>
            <a:r>
              <a:rPr lang="fr-FR" sz="2000" b="0" dirty="0"/>
              <a:t> et </a:t>
            </a:r>
            <a:r>
              <a:rPr lang="fr-FR" sz="2000" dirty="0"/>
              <a:t>Intégré</a:t>
            </a:r>
            <a:r>
              <a:rPr lang="fr-FR" sz="2000" b="0" dirty="0"/>
              <a:t> des données des Etablissements de santé</a:t>
            </a:r>
          </a:p>
          <a:p>
            <a:pPr lvl="1"/>
            <a:r>
              <a:rPr lang="fr-FR" sz="2000" dirty="0"/>
              <a:t>Remplacer tous les outils de transmissions des établissements, de tous les champs d’activité  par </a:t>
            </a:r>
            <a:r>
              <a:rPr lang="fr-FR" sz="2000" b="1" dirty="0"/>
              <a:t>1 seul Outil</a:t>
            </a:r>
          </a:p>
          <a:p>
            <a:pPr lvl="1"/>
            <a:r>
              <a:rPr lang="fr-FR" sz="2000" b="1" dirty="0"/>
              <a:t>« Commander à distance » </a:t>
            </a:r>
            <a:r>
              <a:rPr lang="fr-FR" sz="2000" dirty="0"/>
              <a:t>la plateforme e-</a:t>
            </a:r>
            <a:r>
              <a:rPr lang="fr-FR" sz="2000" dirty="0" err="1"/>
              <a:t>pmsi</a:t>
            </a:r>
            <a:r>
              <a:rPr lang="fr-FR" sz="2000" dirty="0"/>
              <a:t> (Génération des tableaux </a:t>
            </a:r>
            <a:r>
              <a:rPr lang="fr-FR" sz="2000" dirty="0" err="1"/>
              <a:t>Ovalide</a:t>
            </a:r>
            <a:r>
              <a:rPr lang="fr-FR" sz="2000" dirty="0"/>
              <a:t> et récupération, Validation) </a:t>
            </a:r>
          </a:p>
          <a:p>
            <a:pPr lvl="1"/>
            <a:r>
              <a:rPr lang="fr-FR" sz="2000" b="0" dirty="0"/>
              <a:t>Architecture en </a:t>
            </a:r>
            <a:r>
              <a:rPr lang="fr-FR" sz="2000" b="1" dirty="0"/>
              <a:t>modules</a:t>
            </a:r>
          </a:p>
          <a:p>
            <a:pPr lvl="1"/>
            <a:endParaRPr lang="fr-FR" sz="2000" dirty="0"/>
          </a:p>
          <a:p>
            <a:r>
              <a:rPr lang="fr-FR" sz="2000" b="0" dirty="0"/>
              <a:t>2 produits :</a:t>
            </a:r>
          </a:p>
          <a:p>
            <a:pPr lvl="1"/>
            <a:r>
              <a:rPr lang="fr-FR" sz="2000" dirty="0"/>
              <a:t>Basés sur les mêmes modules</a:t>
            </a:r>
            <a:endParaRPr lang="fr-FR" sz="2000" b="0" dirty="0"/>
          </a:p>
          <a:p>
            <a:pPr lvl="1"/>
            <a:r>
              <a:rPr lang="fr-FR" sz="2000" b="1" u="sng" dirty="0"/>
              <a:t>Druides</a:t>
            </a:r>
            <a:r>
              <a:rPr lang="fr-FR" sz="2000" dirty="0"/>
              <a:t> : (anciennement : Client minimal ATIH)</a:t>
            </a:r>
          </a:p>
          <a:p>
            <a:pPr lvl="1"/>
            <a:r>
              <a:rPr lang="fr-FR" sz="2000" dirty="0"/>
              <a:t>Druides API : destiné aux éditeurs pour intégration dans le SIH</a:t>
            </a:r>
          </a:p>
          <a:p>
            <a:pPr marL="476250" lvl="1" indent="0">
              <a:buNone/>
            </a:pPr>
            <a:endParaRPr lang="fr-FR" sz="2000" b="0" dirty="0"/>
          </a:p>
        </p:txBody>
      </p:sp>
      <p:sp>
        <p:nvSpPr>
          <p:cNvPr id="5" name="Espace réservé de la date 4">
            <a:extLst>
              <a:ext uri="{FF2B5EF4-FFF2-40B4-BE49-F238E27FC236}">
                <a16:creationId xmlns:a16="http://schemas.microsoft.com/office/drawing/2014/main" id="{E416916D-12C0-46AD-BBBD-0765B923311E}"/>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pied de page 5">
            <a:extLst>
              <a:ext uri="{FF2B5EF4-FFF2-40B4-BE49-F238E27FC236}">
                <a16:creationId xmlns:a16="http://schemas.microsoft.com/office/drawing/2014/main" id="{DDA2C06C-83A1-4A94-9E8E-CD410E19AC04}"/>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4" name="Espace réservé du numéro de diapositive 3">
            <a:extLst>
              <a:ext uri="{FF2B5EF4-FFF2-40B4-BE49-F238E27FC236}">
                <a16:creationId xmlns:a16="http://schemas.microsoft.com/office/drawing/2014/main" id="{5203B5FF-3535-4E7B-BCA8-52CEDE445E5B}"/>
              </a:ext>
            </a:extLst>
          </p:cNvPr>
          <p:cNvSpPr>
            <a:spLocks noGrp="1"/>
          </p:cNvSpPr>
          <p:nvPr>
            <p:ph type="sldNum" sz="quarter" idx="10"/>
          </p:nvPr>
        </p:nvSpPr>
        <p:spPr/>
        <p:txBody>
          <a:bodyPr/>
          <a:lstStyle/>
          <a:p>
            <a:fld id="{E5369045-A61C-425D-88C5-655E2D52834C}" type="slidenum">
              <a:rPr lang="fr-FR" smtClean="0"/>
              <a:pPr/>
              <a:t>116</a:t>
            </a:fld>
            <a:endParaRPr lang="fr-FR" dirty="0"/>
          </a:p>
        </p:txBody>
      </p:sp>
    </p:spTree>
    <p:extLst>
      <p:ext uri="{BB962C8B-B14F-4D97-AF65-F5344CB8AC3E}">
        <p14:creationId xmlns:p14="http://schemas.microsoft.com/office/powerpoint/2010/main" val="8889253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8F40B-751E-4936-BEAF-4449E426933E}"/>
              </a:ext>
            </a:extLst>
          </p:cNvPr>
          <p:cNvSpPr>
            <a:spLocks noGrp="1"/>
          </p:cNvSpPr>
          <p:nvPr>
            <p:ph type="title"/>
          </p:nvPr>
        </p:nvSpPr>
        <p:spPr>
          <a:xfrm>
            <a:off x="2057400" y="304800"/>
            <a:ext cx="6096000" cy="963960"/>
          </a:xfrm>
        </p:spPr>
        <p:txBody>
          <a:bodyPr/>
          <a:lstStyle/>
          <a:p>
            <a:r>
              <a:rPr lang="fr-FR" dirty="0"/>
              <a:t>Points d’avancement</a:t>
            </a:r>
          </a:p>
        </p:txBody>
      </p:sp>
      <p:sp>
        <p:nvSpPr>
          <p:cNvPr id="3" name="Espace réservé du contenu 2">
            <a:extLst>
              <a:ext uri="{FF2B5EF4-FFF2-40B4-BE49-F238E27FC236}">
                <a16:creationId xmlns:a16="http://schemas.microsoft.com/office/drawing/2014/main" id="{7C789F23-5639-4443-9DEE-5D3149F5C823}"/>
              </a:ext>
            </a:extLst>
          </p:cNvPr>
          <p:cNvSpPr>
            <a:spLocks noGrp="1"/>
          </p:cNvSpPr>
          <p:nvPr>
            <p:ph idx="1"/>
          </p:nvPr>
        </p:nvSpPr>
        <p:spPr>
          <a:xfrm>
            <a:off x="107504" y="1809090"/>
            <a:ext cx="8928992" cy="4968552"/>
          </a:xfrm>
        </p:spPr>
        <p:txBody>
          <a:bodyPr/>
          <a:lstStyle/>
          <a:p>
            <a:r>
              <a:rPr lang="fr-FR" sz="2000" b="0" dirty="0"/>
              <a:t>Depuis la dernière présentation </a:t>
            </a:r>
            <a:r>
              <a:rPr lang="fr-FR" sz="2000" dirty="0"/>
              <a:t>(</a:t>
            </a:r>
            <a:r>
              <a:rPr lang="fr-FR" sz="2000" b="0" dirty="0"/>
              <a:t>Comité technique MCO - 30/06/2020)</a:t>
            </a:r>
          </a:p>
          <a:p>
            <a:endParaRPr lang="fr-FR" sz="2000" dirty="0"/>
          </a:p>
          <a:p>
            <a:r>
              <a:rPr lang="fr-FR" sz="2000" dirty="0"/>
              <a:t>Test en établissement de 2 versions : </a:t>
            </a:r>
            <a:r>
              <a:rPr lang="fr-FR" sz="2000" b="1" dirty="0"/>
              <a:t>Druides 0.4.4.0 et 0.4.4.1</a:t>
            </a:r>
          </a:p>
          <a:p>
            <a:pPr lvl="1"/>
            <a:r>
              <a:rPr lang="fr-FR" dirty="0"/>
              <a:t>Versions limitées au traitement des données MCO, Ex-DG, sans RSF-ACE ni </a:t>
            </a:r>
            <a:r>
              <a:rPr lang="fr-FR" dirty="0" err="1"/>
              <a:t>Lamda</a:t>
            </a:r>
            <a:r>
              <a:rPr lang="fr-FR" dirty="0"/>
              <a:t>, ni </a:t>
            </a:r>
            <a:r>
              <a:rPr lang="fr-FR" dirty="0" err="1"/>
              <a:t>Datexp</a:t>
            </a:r>
            <a:endParaRPr lang="fr-FR" dirty="0"/>
          </a:p>
          <a:p>
            <a:pPr lvl="1"/>
            <a:r>
              <a:rPr lang="fr-FR" dirty="0"/>
              <a:t>Résultats de la phase de test :</a:t>
            </a:r>
          </a:p>
          <a:p>
            <a:pPr lvl="2"/>
            <a:r>
              <a:rPr lang="fr-FR" sz="2000" dirty="0"/>
              <a:t>Globalement satisfaisant</a:t>
            </a:r>
          </a:p>
          <a:p>
            <a:pPr lvl="2"/>
            <a:r>
              <a:rPr lang="fr-FR" sz="2000" dirty="0"/>
              <a:t>Des divergences entre les résultats M12 2020 </a:t>
            </a:r>
            <a:r>
              <a:rPr lang="fr-FR" sz="2000" dirty="0" err="1"/>
              <a:t>GenRSA</a:t>
            </a:r>
            <a:r>
              <a:rPr lang="fr-FR" sz="2000" dirty="0"/>
              <a:t> et Druides</a:t>
            </a:r>
          </a:p>
          <a:p>
            <a:pPr lvl="2"/>
            <a:r>
              <a:rPr lang="fr-FR" sz="2000" dirty="0"/>
              <a:t>moins de performance si :</a:t>
            </a:r>
          </a:p>
          <a:p>
            <a:pPr lvl="3"/>
            <a:r>
              <a:rPr lang="fr-FR" sz="2000" dirty="0"/>
              <a:t>les fichiers de travail sont le réseau </a:t>
            </a:r>
          </a:p>
          <a:p>
            <a:pPr lvl="3"/>
            <a:r>
              <a:rPr lang="fr-FR" sz="2000" dirty="0"/>
              <a:t>versions de Windows non maintenues par Microsoft (&lt; W10)</a:t>
            </a:r>
          </a:p>
        </p:txBody>
      </p:sp>
      <p:sp>
        <p:nvSpPr>
          <p:cNvPr id="5" name="Espace réservé de la date 4">
            <a:extLst>
              <a:ext uri="{FF2B5EF4-FFF2-40B4-BE49-F238E27FC236}">
                <a16:creationId xmlns:a16="http://schemas.microsoft.com/office/drawing/2014/main" id="{E416916D-12C0-46AD-BBBD-0765B923311E}"/>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pied de page 5">
            <a:extLst>
              <a:ext uri="{FF2B5EF4-FFF2-40B4-BE49-F238E27FC236}">
                <a16:creationId xmlns:a16="http://schemas.microsoft.com/office/drawing/2014/main" id="{DDA2C06C-83A1-4A94-9E8E-CD410E19AC04}"/>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4" name="Espace réservé du numéro de diapositive 3">
            <a:extLst>
              <a:ext uri="{FF2B5EF4-FFF2-40B4-BE49-F238E27FC236}">
                <a16:creationId xmlns:a16="http://schemas.microsoft.com/office/drawing/2014/main" id="{C480D385-95E1-4834-81A2-B77AE5B22708}"/>
              </a:ext>
            </a:extLst>
          </p:cNvPr>
          <p:cNvSpPr>
            <a:spLocks noGrp="1"/>
          </p:cNvSpPr>
          <p:nvPr>
            <p:ph type="sldNum" sz="quarter" idx="10"/>
          </p:nvPr>
        </p:nvSpPr>
        <p:spPr/>
        <p:txBody>
          <a:bodyPr/>
          <a:lstStyle/>
          <a:p>
            <a:fld id="{E5369045-A61C-425D-88C5-655E2D52834C}" type="slidenum">
              <a:rPr lang="fr-FR" smtClean="0"/>
              <a:pPr/>
              <a:t>117</a:t>
            </a:fld>
            <a:endParaRPr lang="fr-FR" dirty="0"/>
          </a:p>
        </p:txBody>
      </p:sp>
    </p:spTree>
    <p:extLst>
      <p:ext uri="{BB962C8B-B14F-4D97-AF65-F5344CB8AC3E}">
        <p14:creationId xmlns:p14="http://schemas.microsoft.com/office/powerpoint/2010/main" val="14645365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68F40B-751E-4936-BEAF-4449E426933E}"/>
              </a:ext>
            </a:extLst>
          </p:cNvPr>
          <p:cNvSpPr>
            <a:spLocks noGrp="1"/>
          </p:cNvSpPr>
          <p:nvPr>
            <p:ph type="title"/>
          </p:nvPr>
        </p:nvSpPr>
        <p:spPr>
          <a:xfrm>
            <a:off x="2057400" y="304800"/>
            <a:ext cx="6096000" cy="963960"/>
          </a:xfrm>
        </p:spPr>
        <p:txBody>
          <a:bodyPr/>
          <a:lstStyle/>
          <a:p>
            <a:r>
              <a:rPr lang="fr-FR" dirty="0"/>
              <a:t>Prochaines étapes</a:t>
            </a:r>
          </a:p>
        </p:txBody>
      </p:sp>
      <p:sp>
        <p:nvSpPr>
          <p:cNvPr id="3" name="Espace réservé du contenu 2">
            <a:extLst>
              <a:ext uri="{FF2B5EF4-FFF2-40B4-BE49-F238E27FC236}">
                <a16:creationId xmlns:a16="http://schemas.microsoft.com/office/drawing/2014/main" id="{7C789F23-5639-4443-9DEE-5D3149F5C823}"/>
              </a:ext>
            </a:extLst>
          </p:cNvPr>
          <p:cNvSpPr>
            <a:spLocks noGrp="1"/>
          </p:cNvSpPr>
          <p:nvPr>
            <p:ph idx="1"/>
          </p:nvPr>
        </p:nvSpPr>
        <p:spPr>
          <a:xfrm>
            <a:off x="11156" y="1756098"/>
            <a:ext cx="8928992" cy="4968552"/>
          </a:xfrm>
        </p:spPr>
        <p:txBody>
          <a:bodyPr/>
          <a:lstStyle/>
          <a:p>
            <a:r>
              <a:rPr lang="fr-FR" sz="2000" dirty="0"/>
              <a:t>Nouvelle version 0.5.x.x</a:t>
            </a:r>
          </a:p>
          <a:p>
            <a:pPr lvl="1"/>
            <a:r>
              <a:rPr lang="fr-FR" sz="2000" dirty="0"/>
              <a:t>Périmètre enrichi avec nouveaux modules : </a:t>
            </a:r>
          </a:p>
          <a:p>
            <a:pPr lvl="2"/>
            <a:r>
              <a:rPr lang="fr-FR" sz="2000" dirty="0"/>
              <a:t>Ex-DGF et Ex-OQN</a:t>
            </a:r>
          </a:p>
          <a:p>
            <a:pPr lvl="2"/>
            <a:r>
              <a:rPr lang="fr-FR" sz="2000" dirty="0"/>
              <a:t>Tous les </a:t>
            </a:r>
            <a:r>
              <a:rPr lang="fr-FR" sz="2000" dirty="0" err="1"/>
              <a:t>Fichcomp</a:t>
            </a:r>
            <a:r>
              <a:rPr lang="fr-FR" sz="2000" dirty="0"/>
              <a:t>, </a:t>
            </a:r>
            <a:r>
              <a:rPr lang="fr-FR" sz="2000" dirty="0" err="1"/>
              <a:t>Fichsup</a:t>
            </a:r>
            <a:r>
              <a:rPr lang="fr-FR" sz="2000" dirty="0"/>
              <a:t>, ACE, </a:t>
            </a:r>
            <a:r>
              <a:rPr lang="fr-FR" sz="2000" dirty="0" err="1"/>
              <a:t>Lamda</a:t>
            </a:r>
            <a:r>
              <a:rPr lang="fr-FR" sz="2000" dirty="0"/>
              <a:t>, </a:t>
            </a:r>
            <a:r>
              <a:rPr lang="fr-FR" sz="2000" dirty="0" err="1"/>
              <a:t>Datexp</a:t>
            </a:r>
            <a:endParaRPr lang="fr-FR" sz="2000" dirty="0"/>
          </a:p>
          <a:p>
            <a:pPr lvl="2"/>
            <a:r>
              <a:rPr lang="fr-FR" sz="2000" dirty="0"/>
              <a:t>Correction des référentiels, Ergonomie et Affichage</a:t>
            </a:r>
          </a:p>
          <a:p>
            <a:pPr lvl="1"/>
            <a:r>
              <a:rPr lang="fr-FR" sz="2000" dirty="0"/>
              <a:t>Test en cours en interne ATIH : comparaison données 2021 (remontées classique vs Remontées Druides)</a:t>
            </a:r>
          </a:p>
          <a:p>
            <a:endParaRPr lang="fr-FR" sz="2000" dirty="0"/>
          </a:p>
          <a:p>
            <a:r>
              <a:rPr lang="fr-FR" sz="2000" dirty="0"/>
              <a:t>Nouvelle phase de test :</a:t>
            </a:r>
          </a:p>
          <a:p>
            <a:pPr lvl="1"/>
            <a:r>
              <a:rPr lang="fr-FR" sz="2000" dirty="0"/>
              <a:t>Inclusion de 2 à 3 Établissements Ex-OQN +++ </a:t>
            </a:r>
          </a:p>
          <a:p>
            <a:pPr lvl="1"/>
            <a:r>
              <a:rPr lang="fr-FR" sz="2000" dirty="0"/>
              <a:t>Reconduite des établissements Ex-DGF +/- </a:t>
            </a:r>
            <a:r>
              <a:rPr lang="fr-FR" sz="2000" dirty="0" err="1"/>
              <a:t>nvx</a:t>
            </a:r>
            <a:endParaRPr lang="fr-FR" sz="2000" dirty="0"/>
          </a:p>
          <a:p>
            <a:pPr lvl="1"/>
            <a:r>
              <a:rPr lang="fr-FR" sz="2000" dirty="0"/>
              <a:t>Début de la phase de test en novembre 2021, Données M6/M7 2021</a:t>
            </a:r>
          </a:p>
          <a:p>
            <a:pPr lvl="1"/>
            <a:r>
              <a:rPr lang="fr-FR" sz="2000" dirty="0"/>
              <a:t>Test installation, Temps de traitement et </a:t>
            </a:r>
            <a:r>
              <a:rPr lang="fr-FR" sz="2000" b="1" dirty="0"/>
              <a:t>Résultats ++++</a:t>
            </a:r>
          </a:p>
          <a:p>
            <a:pPr lvl="1"/>
            <a:endParaRPr lang="fr-FR" sz="2000" dirty="0"/>
          </a:p>
        </p:txBody>
      </p:sp>
      <p:sp>
        <p:nvSpPr>
          <p:cNvPr id="5" name="Espace réservé de la date 4">
            <a:extLst>
              <a:ext uri="{FF2B5EF4-FFF2-40B4-BE49-F238E27FC236}">
                <a16:creationId xmlns:a16="http://schemas.microsoft.com/office/drawing/2014/main" id="{E416916D-12C0-46AD-BBBD-0765B923311E}"/>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pied de page 5">
            <a:extLst>
              <a:ext uri="{FF2B5EF4-FFF2-40B4-BE49-F238E27FC236}">
                <a16:creationId xmlns:a16="http://schemas.microsoft.com/office/drawing/2014/main" id="{DDA2C06C-83A1-4A94-9E8E-CD410E19AC04}"/>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4" name="Espace réservé du numéro de diapositive 3">
            <a:extLst>
              <a:ext uri="{FF2B5EF4-FFF2-40B4-BE49-F238E27FC236}">
                <a16:creationId xmlns:a16="http://schemas.microsoft.com/office/drawing/2014/main" id="{1E627850-B167-4D2C-A6F5-5A7B84A79C66}"/>
              </a:ext>
            </a:extLst>
          </p:cNvPr>
          <p:cNvSpPr>
            <a:spLocks noGrp="1"/>
          </p:cNvSpPr>
          <p:nvPr>
            <p:ph type="sldNum" sz="quarter" idx="10"/>
          </p:nvPr>
        </p:nvSpPr>
        <p:spPr/>
        <p:txBody>
          <a:bodyPr/>
          <a:lstStyle/>
          <a:p>
            <a:fld id="{E5369045-A61C-425D-88C5-655E2D52834C}" type="slidenum">
              <a:rPr lang="fr-FR" smtClean="0"/>
              <a:pPr/>
              <a:t>118</a:t>
            </a:fld>
            <a:endParaRPr lang="fr-FR" dirty="0"/>
          </a:p>
        </p:txBody>
      </p:sp>
    </p:spTree>
    <p:extLst>
      <p:ext uri="{BB962C8B-B14F-4D97-AF65-F5344CB8AC3E}">
        <p14:creationId xmlns:p14="http://schemas.microsoft.com/office/powerpoint/2010/main" val="7206102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147FA-3746-48C8-B3CE-ABB88627B073}"/>
              </a:ext>
            </a:extLst>
          </p:cNvPr>
          <p:cNvSpPr>
            <a:spLocks noGrp="1"/>
          </p:cNvSpPr>
          <p:nvPr>
            <p:ph type="title"/>
          </p:nvPr>
        </p:nvSpPr>
        <p:spPr/>
        <p:txBody>
          <a:bodyPr/>
          <a:lstStyle/>
          <a:p>
            <a:r>
              <a:rPr lang="fr-FR" dirty="0"/>
              <a:t>Prochaines étapes</a:t>
            </a:r>
          </a:p>
        </p:txBody>
      </p:sp>
      <p:sp>
        <p:nvSpPr>
          <p:cNvPr id="3" name="Espace réservé du contenu 2">
            <a:extLst>
              <a:ext uri="{FF2B5EF4-FFF2-40B4-BE49-F238E27FC236}">
                <a16:creationId xmlns:a16="http://schemas.microsoft.com/office/drawing/2014/main" id="{14801EF5-DCFF-4253-A97E-1E6F3EB860E7}"/>
              </a:ext>
            </a:extLst>
          </p:cNvPr>
          <p:cNvSpPr>
            <a:spLocks noGrp="1"/>
          </p:cNvSpPr>
          <p:nvPr>
            <p:ph idx="1"/>
          </p:nvPr>
        </p:nvSpPr>
        <p:spPr>
          <a:xfrm>
            <a:off x="179512" y="1936347"/>
            <a:ext cx="8574359" cy="4762782"/>
          </a:xfrm>
        </p:spPr>
        <p:txBody>
          <a:bodyPr/>
          <a:lstStyle/>
          <a:p>
            <a:r>
              <a:rPr lang="fr-FR" sz="2000" dirty="0"/>
              <a:t>Version 0.6.x.x :</a:t>
            </a:r>
          </a:p>
          <a:p>
            <a:pPr lvl="1"/>
            <a:r>
              <a:rPr lang="fr-FR" b="0" dirty="0"/>
              <a:t>Périmètre : rajouter les </a:t>
            </a:r>
            <a:r>
              <a:rPr lang="fr-FR" dirty="0"/>
              <a:t>modules </a:t>
            </a:r>
            <a:r>
              <a:rPr lang="fr-FR" b="0" dirty="0"/>
              <a:t>Visua</a:t>
            </a:r>
            <a:r>
              <a:rPr lang="fr-FR" dirty="0"/>
              <a:t>l (Valo, qualité, etc…)</a:t>
            </a:r>
          </a:p>
          <a:p>
            <a:pPr lvl="1"/>
            <a:r>
              <a:rPr lang="fr-FR" dirty="0"/>
              <a:t>Module de Monitorage et de suivi des traitements en cours</a:t>
            </a:r>
          </a:p>
          <a:p>
            <a:pPr lvl="1"/>
            <a:r>
              <a:rPr lang="fr-FR" dirty="0"/>
              <a:t>Mode de fonctionnement « hors-ligne »</a:t>
            </a:r>
          </a:p>
          <a:p>
            <a:pPr lvl="1"/>
            <a:r>
              <a:rPr lang="fr-FR" dirty="0"/>
              <a:t>Finalisation Avant Fin 2021</a:t>
            </a:r>
          </a:p>
          <a:p>
            <a:pPr lvl="1"/>
            <a:r>
              <a:rPr lang="fr-FR" dirty="0"/>
              <a:t>Nouvelle phase de test de cette version Janvier 2022 (?)</a:t>
            </a:r>
          </a:p>
        </p:txBody>
      </p:sp>
      <p:sp>
        <p:nvSpPr>
          <p:cNvPr id="5" name="Espace réservé de la date 4">
            <a:extLst>
              <a:ext uri="{FF2B5EF4-FFF2-40B4-BE49-F238E27FC236}">
                <a16:creationId xmlns:a16="http://schemas.microsoft.com/office/drawing/2014/main" id="{7B762794-7565-44DD-A012-F5FBB3CA1C6B}"/>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pied de page 5">
            <a:extLst>
              <a:ext uri="{FF2B5EF4-FFF2-40B4-BE49-F238E27FC236}">
                <a16:creationId xmlns:a16="http://schemas.microsoft.com/office/drawing/2014/main" id="{EA4C216E-D6EA-4DA0-B9C7-D2C5E8B6927F}"/>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4" name="Espace réservé du numéro de diapositive 3">
            <a:extLst>
              <a:ext uri="{FF2B5EF4-FFF2-40B4-BE49-F238E27FC236}">
                <a16:creationId xmlns:a16="http://schemas.microsoft.com/office/drawing/2014/main" id="{7BBEFD55-5654-46A9-A106-D9EA2871DF53}"/>
              </a:ext>
            </a:extLst>
          </p:cNvPr>
          <p:cNvSpPr>
            <a:spLocks noGrp="1"/>
          </p:cNvSpPr>
          <p:nvPr>
            <p:ph type="sldNum" sz="quarter" idx="10"/>
          </p:nvPr>
        </p:nvSpPr>
        <p:spPr/>
        <p:txBody>
          <a:bodyPr/>
          <a:lstStyle/>
          <a:p>
            <a:fld id="{E5369045-A61C-425D-88C5-655E2D52834C}" type="slidenum">
              <a:rPr lang="fr-FR" smtClean="0"/>
              <a:pPr/>
              <a:t>119</a:t>
            </a:fld>
            <a:endParaRPr lang="fr-FR" dirty="0"/>
          </a:p>
        </p:txBody>
      </p:sp>
    </p:spTree>
    <p:extLst>
      <p:ext uri="{BB962C8B-B14F-4D97-AF65-F5344CB8AC3E}">
        <p14:creationId xmlns:p14="http://schemas.microsoft.com/office/powerpoint/2010/main" val="216755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7400" y="304800"/>
            <a:ext cx="6331024" cy="992188"/>
          </a:xfrm>
        </p:spPr>
        <p:txBody>
          <a:bodyPr/>
          <a:lstStyle/>
          <a:p>
            <a:r>
              <a:rPr lang="fr-FR" dirty="0"/>
              <a:t>Une sous-CMD perfectible</a:t>
            </a:r>
            <a:endParaRPr lang="fr-FR" dirty="0">
              <a:solidFill>
                <a:srgbClr val="00B0F0"/>
              </a:solidFill>
            </a:endParaRPr>
          </a:p>
        </p:txBody>
      </p:sp>
      <p:sp>
        <p:nvSpPr>
          <p:cNvPr id="3" name="Espace réservé du contenu 2"/>
          <p:cNvSpPr>
            <a:spLocks noGrp="1"/>
          </p:cNvSpPr>
          <p:nvPr>
            <p:ph idx="1"/>
          </p:nvPr>
        </p:nvSpPr>
        <p:spPr>
          <a:xfrm>
            <a:off x="196984" y="1916832"/>
            <a:ext cx="8695496" cy="4536504"/>
          </a:xfrm>
        </p:spPr>
        <p:txBody>
          <a:bodyPr/>
          <a:lstStyle/>
          <a:p>
            <a:r>
              <a:rPr lang="fr-FR" sz="1800" dirty="0"/>
              <a:t>Une hétérogénéité par nature : « Affections de la peau, des tissus sous-cutanés et des seins »</a:t>
            </a:r>
          </a:p>
          <a:p>
            <a:pPr lvl="1"/>
            <a:r>
              <a:rPr lang="fr-FR" sz="1600" dirty="0"/>
              <a:t>6 zones : « sein », « anale », « curage », « greffe », « </a:t>
            </a:r>
            <a:r>
              <a:rPr lang="fr-FR" sz="1600" dirty="0" err="1"/>
              <a:t>chir</a:t>
            </a:r>
            <a:r>
              <a:rPr lang="fr-FR" sz="1600" dirty="0"/>
              <a:t> plastique », «autre»</a:t>
            </a:r>
          </a:p>
          <a:p>
            <a:endParaRPr lang="fr-FR" sz="1800" dirty="0"/>
          </a:p>
          <a:p>
            <a:r>
              <a:rPr lang="fr-FR" sz="1800" dirty="0"/>
              <a:t>Des séjours avec des actes multiples non pris en compte (« sein »)</a:t>
            </a:r>
          </a:p>
          <a:p>
            <a:endParaRPr lang="fr-FR" sz="1800" dirty="0"/>
          </a:p>
          <a:p>
            <a:r>
              <a:rPr lang="fr-FR" sz="1800" dirty="0"/>
              <a:t>De nombreuses racines hétérogènes pour les actes et/ou pour les DP : « sein », « greffe », « autre »</a:t>
            </a:r>
          </a:p>
          <a:p>
            <a:endParaRPr lang="fr-FR" sz="1800" dirty="0"/>
          </a:p>
          <a:p>
            <a:r>
              <a:rPr lang="fr-FR" sz="1800" dirty="0"/>
              <a:t>Hiérarchisation des racines à revoir : la racine curage en bas de l’arbre au milieu de la zone « autre »</a:t>
            </a:r>
          </a:p>
          <a:p>
            <a:endParaRPr lang="fr-FR" sz="1800" dirty="0"/>
          </a:p>
          <a:p>
            <a:r>
              <a:rPr lang="fr-FR" sz="1800" dirty="0"/>
              <a:t>Une zone « autre » pléthorique</a:t>
            </a:r>
          </a:p>
          <a:p>
            <a:pPr lvl="1"/>
            <a:r>
              <a:rPr lang="fr-FR" sz="1600" dirty="0">
                <a:solidFill>
                  <a:srgbClr val="000000"/>
                </a:solidFill>
              </a:rPr>
              <a:t>Racine 09C10 compte 100 000 séjours</a:t>
            </a:r>
          </a:p>
          <a:p>
            <a:endParaRPr lang="fr-FR" sz="1800" dirty="0"/>
          </a:p>
          <a:p>
            <a:endParaRPr lang="fr-FR" sz="1200" dirty="0">
              <a:solidFill>
                <a:srgbClr val="FF0000"/>
              </a:solidFill>
            </a:endParaRPr>
          </a:p>
        </p:txBody>
      </p:sp>
      <p:sp>
        <p:nvSpPr>
          <p:cNvPr id="7" name="Espace réservé du numéro de diapositive 6"/>
          <p:cNvSpPr>
            <a:spLocks noGrp="1"/>
          </p:cNvSpPr>
          <p:nvPr>
            <p:ph type="sldNum" sz="quarter" idx="10"/>
          </p:nvPr>
        </p:nvSpPr>
        <p:spPr/>
        <p:txBody>
          <a:bodyPr/>
          <a:lstStyle/>
          <a:p>
            <a:pPr>
              <a:defRPr/>
            </a:pPr>
            <a:fld id="{DCF0FE79-DE73-43CB-BCBB-32A609205783}" type="slidenum">
              <a:rPr lang="fr-FR" smtClean="0"/>
              <a:pPr>
                <a:defRPr/>
              </a:pPr>
              <a:t>12</a:t>
            </a:fld>
            <a:endParaRPr lang="fr-FR"/>
          </a:p>
        </p:txBody>
      </p:sp>
      <p:sp>
        <p:nvSpPr>
          <p:cNvPr id="9" name="Espace réservé de la date 3"/>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10" name="Espace réservé du pied de page 4"/>
          <p:cNvSpPr>
            <a:spLocks noGrp="1"/>
          </p:cNvSpPr>
          <p:nvPr>
            <p:ph type="ftr" sz="quarter" idx="12"/>
          </p:nvPr>
        </p:nvSpPr>
        <p:spPr>
          <a:xfrm>
            <a:off x="3131840" y="6547560"/>
            <a:ext cx="3456384" cy="265816"/>
          </a:xfrm>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329324547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147FA-3746-48C8-B3CE-ABB88627B073}"/>
              </a:ext>
            </a:extLst>
          </p:cNvPr>
          <p:cNvSpPr>
            <a:spLocks noGrp="1"/>
          </p:cNvSpPr>
          <p:nvPr>
            <p:ph type="title"/>
          </p:nvPr>
        </p:nvSpPr>
        <p:spPr/>
        <p:txBody>
          <a:bodyPr/>
          <a:lstStyle/>
          <a:p>
            <a:r>
              <a:rPr lang="fr-FR" dirty="0"/>
              <a:t>Prochaines étapes</a:t>
            </a:r>
          </a:p>
        </p:txBody>
      </p:sp>
      <p:sp>
        <p:nvSpPr>
          <p:cNvPr id="3" name="Espace réservé du contenu 2">
            <a:extLst>
              <a:ext uri="{FF2B5EF4-FFF2-40B4-BE49-F238E27FC236}">
                <a16:creationId xmlns:a16="http://schemas.microsoft.com/office/drawing/2014/main" id="{14801EF5-DCFF-4253-A97E-1E6F3EB860E7}"/>
              </a:ext>
            </a:extLst>
          </p:cNvPr>
          <p:cNvSpPr>
            <a:spLocks noGrp="1"/>
          </p:cNvSpPr>
          <p:nvPr>
            <p:ph idx="1"/>
          </p:nvPr>
        </p:nvSpPr>
        <p:spPr>
          <a:xfrm>
            <a:off x="179512" y="1936347"/>
            <a:ext cx="8574359" cy="4762782"/>
          </a:xfrm>
        </p:spPr>
        <p:txBody>
          <a:bodyPr/>
          <a:lstStyle/>
          <a:p>
            <a:r>
              <a:rPr lang="fr-FR" sz="2000" dirty="0"/>
              <a:t>Objectif : </a:t>
            </a:r>
            <a:r>
              <a:rPr lang="fr-FR" sz="2000" b="0" dirty="0"/>
              <a:t>Mise en œuvre nationale et publication en mode big bang pour le M3 2022</a:t>
            </a:r>
          </a:p>
          <a:p>
            <a:endParaRPr lang="fr-FR" sz="2000" dirty="0"/>
          </a:p>
          <a:p>
            <a:r>
              <a:rPr lang="fr-FR" sz="2000" dirty="0"/>
              <a:t>Réflexion et étude en cours :</a:t>
            </a:r>
          </a:p>
          <a:p>
            <a:pPr lvl="1"/>
            <a:r>
              <a:rPr lang="fr-FR" dirty="0"/>
              <a:t>Pour préparer la bascule, se familiariser avec  Druides et repérer les éventuelles difficultés non repérées en amont, mise à disposition :</a:t>
            </a:r>
            <a:endParaRPr lang="fr-FR" sz="2000" dirty="0"/>
          </a:p>
          <a:p>
            <a:pPr lvl="2"/>
            <a:r>
              <a:rPr lang="fr-FR" sz="2000" dirty="0"/>
              <a:t>Une Version Druides  de Test/apprentissage</a:t>
            </a:r>
          </a:p>
          <a:p>
            <a:pPr lvl="2"/>
            <a:r>
              <a:rPr lang="fr-FR" sz="2000" dirty="0"/>
              <a:t>Une plateforme e-</a:t>
            </a:r>
            <a:r>
              <a:rPr lang="fr-FR" sz="2000" dirty="0" err="1"/>
              <a:t>pmsi</a:t>
            </a:r>
            <a:r>
              <a:rPr lang="fr-FR" sz="2000" dirty="0"/>
              <a:t>  de « Test/Apprentissage » </a:t>
            </a:r>
          </a:p>
          <a:p>
            <a:pPr lvl="2"/>
            <a:r>
              <a:rPr lang="fr-FR" sz="2000" dirty="0"/>
              <a:t>Pour tous les établissements </a:t>
            </a:r>
          </a:p>
          <a:p>
            <a:pPr lvl="1"/>
            <a:endParaRPr lang="fr-FR" dirty="0"/>
          </a:p>
          <a:p>
            <a:pPr lvl="1"/>
            <a:r>
              <a:rPr lang="fr-FR" dirty="0"/>
              <a:t>A partir de Février 2022</a:t>
            </a:r>
          </a:p>
          <a:p>
            <a:pPr lvl="1"/>
            <a:endParaRPr lang="fr-FR" dirty="0"/>
          </a:p>
          <a:p>
            <a:pPr lvl="1"/>
            <a:endParaRPr lang="fr-FR" dirty="0"/>
          </a:p>
        </p:txBody>
      </p:sp>
      <p:sp>
        <p:nvSpPr>
          <p:cNvPr id="5" name="Espace réservé de la date 4">
            <a:extLst>
              <a:ext uri="{FF2B5EF4-FFF2-40B4-BE49-F238E27FC236}">
                <a16:creationId xmlns:a16="http://schemas.microsoft.com/office/drawing/2014/main" id="{7B762794-7565-44DD-A012-F5FBB3CA1C6B}"/>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pied de page 5">
            <a:extLst>
              <a:ext uri="{FF2B5EF4-FFF2-40B4-BE49-F238E27FC236}">
                <a16:creationId xmlns:a16="http://schemas.microsoft.com/office/drawing/2014/main" id="{EA4C216E-D6EA-4DA0-B9C7-D2C5E8B6927F}"/>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4" name="Espace réservé du numéro de diapositive 3">
            <a:extLst>
              <a:ext uri="{FF2B5EF4-FFF2-40B4-BE49-F238E27FC236}">
                <a16:creationId xmlns:a16="http://schemas.microsoft.com/office/drawing/2014/main" id="{DEC896AC-77C4-4E2E-8033-6123121AC961}"/>
              </a:ext>
            </a:extLst>
          </p:cNvPr>
          <p:cNvSpPr>
            <a:spLocks noGrp="1"/>
          </p:cNvSpPr>
          <p:nvPr>
            <p:ph type="sldNum" sz="quarter" idx="10"/>
          </p:nvPr>
        </p:nvSpPr>
        <p:spPr/>
        <p:txBody>
          <a:bodyPr/>
          <a:lstStyle/>
          <a:p>
            <a:fld id="{E5369045-A61C-425D-88C5-655E2D52834C}" type="slidenum">
              <a:rPr lang="fr-FR" smtClean="0"/>
              <a:pPr/>
              <a:t>120</a:t>
            </a:fld>
            <a:endParaRPr lang="fr-FR" dirty="0"/>
          </a:p>
        </p:txBody>
      </p:sp>
    </p:spTree>
    <p:extLst>
      <p:ext uri="{BB962C8B-B14F-4D97-AF65-F5344CB8AC3E}">
        <p14:creationId xmlns:p14="http://schemas.microsoft.com/office/powerpoint/2010/main" val="22029748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6E680-ADD7-4AFE-9E57-57DA38247EDD}"/>
              </a:ext>
            </a:extLst>
          </p:cNvPr>
          <p:cNvSpPr>
            <a:spLocks noGrp="1"/>
          </p:cNvSpPr>
          <p:nvPr>
            <p:ph type="title"/>
          </p:nvPr>
        </p:nvSpPr>
        <p:spPr/>
        <p:txBody>
          <a:bodyPr/>
          <a:lstStyle/>
          <a:p>
            <a:r>
              <a:rPr lang="fr-FR" dirty="0"/>
              <a:t>Druides : Ecran de connexion</a:t>
            </a:r>
          </a:p>
        </p:txBody>
      </p:sp>
      <p:sp>
        <p:nvSpPr>
          <p:cNvPr id="3" name="Espace réservé du contenu 2">
            <a:extLst>
              <a:ext uri="{FF2B5EF4-FFF2-40B4-BE49-F238E27FC236}">
                <a16:creationId xmlns:a16="http://schemas.microsoft.com/office/drawing/2014/main" id="{186B0A52-3866-4157-9FA6-F7F1BEB6EC0C}"/>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8A4C4A2-66A1-40EA-814D-6D3E8B484598}"/>
              </a:ext>
            </a:extLst>
          </p:cNvPr>
          <p:cNvSpPr>
            <a:spLocks noGrp="1"/>
          </p:cNvSpPr>
          <p:nvPr>
            <p:ph type="sldNum" sz="quarter" idx="10"/>
          </p:nvPr>
        </p:nvSpPr>
        <p:spPr/>
        <p:txBody>
          <a:bodyPr/>
          <a:lstStyle/>
          <a:p>
            <a:pPr>
              <a:defRPr/>
            </a:pPr>
            <a:fld id="{DCF0FE79-DE73-43CB-BCBB-32A609205783}" type="slidenum">
              <a:rPr lang="fr-FR" smtClean="0"/>
              <a:pPr>
                <a:defRPr/>
              </a:pPr>
              <a:t>121</a:t>
            </a:fld>
            <a:endParaRPr lang="fr-FR"/>
          </a:p>
        </p:txBody>
      </p:sp>
      <p:sp>
        <p:nvSpPr>
          <p:cNvPr id="5" name="Espace réservé de la date 4">
            <a:extLst>
              <a:ext uri="{FF2B5EF4-FFF2-40B4-BE49-F238E27FC236}">
                <a16:creationId xmlns:a16="http://schemas.microsoft.com/office/drawing/2014/main" id="{B0B5B14C-B34A-4D1E-A376-D7BE773B045D}"/>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pied de page 5">
            <a:extLst>
              <a:ext uri="{FF2B5EF4-FFF2-40B4-BE49-F238E27FC236}">
                <a16:creationId xmlns:a16="http://schemas.microsoft.com/office/drawing/2014/main" id="{4B73EE89-C766-4E29-8871-2D5E9477099A}"/>
              </a:ext>
            </a:extLst>
          </p:cNvPr>
          <p:cNvSpPr>
            <a:spLocks noGrp="1"/>
          </p:cNvSpPr>
          <p:nvPr>
            <p:ph type="ftr" sz="quarter" idx="12"/>
          </p:nvPr>
        </p:nvSpPr>
        <p:spPr/>
        <p:txBody>
          <a:bodyPr/>
          <a:lstStyle/>
          <a:p>
            <a:pPr>
              <a:defRPr/>
            </a:pPr>
            <a:r>
              <a:rPr lang="fr-FR"/>
              <a:t>Session d'information PMSI 2022 - ATIH</a:t>
            </a:r>
            <a:endParaRPr lang="fr-FR" dirty="0"/>
          </a:p>
        </p:txBody>
      </p:sp>
      <p:pic>
        <p:nvPicPr>
          <p:cNvPr id="7" name="Image 6">
            <a:extLst>
              <a:ext uri="{FF2B5EF4-FFF2-40B4-BE49-F238E27FC236}">
                <a16:creationId xmlns:a16="http://schemas.microsoft.com/office/drawing/2014/main" id="{7BC9EDFC-80AE-4385-B261-B89F3163759D}"/>
              </a:ext>
            </a:extLst>
          </p:cNvPr>
          <p:cNvPicPr>
            <a:picLocks noChangeAspect="1"/>
          </p:cNvPicPr>
          <p:nvPr/>
        </p:nvPicPr>
        <p:blipFill>
          <a:blip r:embed="rId2"/>
          <a:stretch>
            <a:fillRect/>
          </a:stretch>
        </p:blipFill>
        <p:spPr>
          <a:xfrm>
            <a:off x="1243012" y="1700808"/>
            <a:ext cx="6657975" cy="4305300"/>
          </a:xfrm>
          <a:prstGeom prst="rect">
            <a:avLst/>
          </a:prstGeom>
        </p:spPr>
      </p:pic>
    </p:spTree>
    <p:extLst>
      <p:ext uri="{BB962C8B-B14F-4D97-AF65-F5344CB8AC3E}">
        <p14:creationId xmlns:p14="http://schemas.microsoft.com/office/powerpoint/2010/main" val="23672128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C7D92-F303-435E-B358-F282310498D0}"/>
              </a:ext>
            </a:extLst>
          </p:cNvPr>
          <p:cNvSpPr>
            <a:spLocks noGrp="1"/>
          </p:cNvSpPr>
          <p:nvPr>
            <p:ph type="title"/>
          </p:nvPr>
        </p:nvSpPr>
        <p:spPr/>
        <p:txBody>
          <a:bodyPr/>
          <a:lstStyle/>
          <a:p>
            <a:r>
              <a:rPr lang="fr-FR" dirty="0"/>
              <a:t>Druides : Séjours</a:t>
            </a:r>
          </a:p>
        </p:txBody>
      </p:sp>
      <p:sp>
        <p:nvSpPr>
          <p:cNvPr id="3" name="Espace réservé du contenu 2">
            <a:extLst>
              <a:ext uri="{FF2B5EF4-FFF2-40B4-BE49-F238E27FC236}">
                <a16:creationId xmlns:a16="http://schemas.microsoft.com/office/drawing/2014/main" id="{6D3A0D62-3598-424E-8BB5-B2375080FB50}"/>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DF422C7-5535-47F2-8A77-43F8ADFF5DF3}"/>
              </a:ext>
            </a:extLst>
          </p:cNvPr>
          <p:cNvSpPr>
            <a:spLocks noGrp="1"/>
          </p:cNvSpPr>
          <p:nvPr>
            <p:ph type="sldNum" sz="quarter" idx="10"/>
          </p:nvPr>
        </p:nvSpPr>
        <p:spPr/>
        <p:txBody>
          <a:bodyPr/>
          <a:lstStyle/>
          <a:p>
            <a:pPr>
              <a:defRPr/>
            </a:pPr>
            <a:fld id="{DCF0FE79-DE73-43CB-BCBB-32A609205783}" type="slidenum">
              <a:rPr lang="fr-FR" smtClean="0"/>
              <a:pPr>
                <a:defRPr/>
              </a:pPr>
              <a:t>122</a:t>
            </a:fld>
            <a:endParaRPr lang="fr-FR"/>
          </a:p>
        </p:txBody>
      </p:sp>
      <p:sp>
        <p:nvSpPr>
          <p:cNvPr id="5" name="Espace réservé de la date 4">
            <a:extLst>
              <a:ext uri="{FF2B5EF4-FFF2-40B4-BE49-F238E27FC236}">
                <a16:creationId xmlns:a16="http://schemas.microsoft.com/office/drawing/2014/main" id="{2F09F0BF-AB3C-4BFD-9FCC-599F8CDFDDA9}"/>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pied de page 5">
            <a:extLst>
              <a:ext uri="{FF2B5EF4-FFF2-40B4-BE49-F238E27FC236}">
                <a16:creationId xmlns:a16="http://schemas.microsoft.com/office/drawing/2014/main" id="{B82F45C7-7A68-4974-BE62-B8326E9271B9}"/>
              </a:ext>
            </a:extLst>
          </p:cNvPr>
          <p:cNvSpPr>
            <a:spLocks noGrp="1"/>
          </p:cNvSpPr>
          <p:nvPr>
            <p:ph type="ftr" sz="quarter" idx="12"/>
          </p:nvPr>
        </p:nvSpPr>
        <p:spPr/>
        <p:txBody>
          <a:bodyPr/>
          <a:lstStyle/>
          <a:p>
            <a:pPr>
              <a:defRPr/>
            </a:pPr>
            <a:r>
              <a:rPr lang="fr-FR"/>
              <a:t>Session d'information PMSI 2022 - ATIH</a:t>
            </a:r>
            <a:endParaRPr lang="fr-FR" dirty="0"/>
          </a:p>
        </p:txBody>
      </p:sp>
      <p:pic>
        <p:nvPicPr>
          <p:cNvPr id="7" name="Image 6">
            <a:extLst>
              <a:ext uri="{FF2B5EF4-FFF2-40B4-BE49-F238E27FC236}">
                <a16:creationId xmlns:a16="http://schemas.microsoft.com/office/drawing/2014/main" id="{B7747CE0-25D4-4B76-92EB-948A03308BDA}"/>
              </a:ext>
            </a:extLst>
          </p:cNvPr>
          <p:cNvPicPr>
            <a:picLocks noChangeAspect="1"/>
          </p:cNvPicPr>
          <p:nvPr/>
        </p:nvPicPr>
        <p:blipFill>
          <a:blip r:embed="rId2"/>
          <a:stretch>
            <a:fillRect/>
          </a:stretch>
        </p:blipFill>
        <p:spPr>
          <a:xfrm>
            <a:off x="0" y="1375934"/>
            <a:ext cx="9144000" cy="5482066"/>
          </a:xfrm>
          <a:prstGeom prst="rect">
            <a:avLst/>
          </a:prstGeom>
        </p:spPr>
      </p:pic>
    </p:spTree>
    <p:extLst>
      <p:ext uri="{BB962C8B-B14F-4D97-AF65-F5344CB8AC3E}">
        <p14:creationId xmlns:p14="http://schemas.microsoft.com/office/powerpoint/2010/main" val="14689211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A0A45-A312-4C91-9EF5-1EC4EE1CD5BA}"/>
              </a:ext>
            </a:extLst>
          </p:cNvPr>
          <p:cNvSpPr>
            <a:spLocks noGrp="1"/>
          </p:cNvSpPr>
          <p:nvPr>
            <p:ph type="title"/>
          </p:nvPr>
        </p:nvSpPr>
        <p:spPr/>
        <p:txBody>
          <a:bodyPr/>
          <a:lstStyle/>
          <a:p>
            <a:r>
              <a:rPr lang="fr-FR" dirty="0"/>
              <a:t>Druides : Module de gestion du fichier des UM</a:t>
            </a:r>
          </a:p>
        </p:txBody>
      </p:sp>
      <p:sp>
        <p:nvSpPr>
          <p:cNvPr id="3" name="Espace réservé du contenu 2">
            <a:extLst>
              <a:ext uri="{FF2B5EF4-FFF2-40B4-BE49-F238E27FC236}">
                <a16:creationId xmlns:a16="http://schemas.microsoft.com/office/drawing/2014/main" id="{2CEC00E9-26EE-47E9-9F84-44253A3F2ED9}"/>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8C9D45F-60F6-4463-9439-F457B4B61C7A}"/>
              </a:ext>
            </a:extLst>
          </p:cNvPr>
          <p:cNvSpPr>
            <a:spLocks noGrp="1"/>
          </p:cNvSpPr>
          <p:nvPr>
            <p:ph type="sldNum" sz="quarter" idx="10"/>
          </p:nvPr>
        </p:nvSpPr>
        <p:spPr/>
        <p:txBody>
          <a:bodyPr/>
          <a:lstStyle/>
          <a:p>
            <a:pPr>
              <a:defRPr/>
            </a:pPr>
            <a:fld id="{DCF0FE79-DE73-43CB-BCBB-32A609205783}" type="slidenum">
              <a:rPr lang="fr-FR" smtClean="0"/>
              <a:pPr>
                <a:defRPr/>
              </a:pPr>
              <a:t>123</a:t>
            </a:fld>
            <a:endParaRPr lang="fr-FR"/>
          </a:p>
        </p:txBody>
      </p:sp>
      <p:sp>
        <p:nvSpPr>
          <p:cNvPr id="5" name="Espace réservé de la date 4">
            <a:extLst>
              <a:ext uri="{FF2B5EF4-FFF2-40B4-BE49-F238E27FC236}">
                <a16:creationId xmlns:a16="http://schemas.microsoft.com/office/drawing/2014/main" id="{28CC5F1C-1AF8-4BA3-9D30-E85814A6C9AE}"/>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pied de page 5">
            <a:extLst>
              <a:ext uri="{FF2B5EF4-FFF2-40B4-BE49-F238E27FC236}">
                <a16:creationId xmlns:a16="http://schemas.microsoft.com/office/drawing/2014/main" id="{315199AF-7B67-4DA9-91A1-3C886C70DF6D}"/>
              </a:ext>
            </a:extLst>
          </p:cNvPr>
          <p:cNvSpPr>
            <a:spLocks noGrp="1"/>
          </p:cNvSpPr>
          <p:nvPr>
            <p:ph type="ftr" sz="quarter" idx="12"/>
          </p:nvPr>
        </p:nvSpPr>
        <p:spPr/>
        <p:txBody>
          <a:bodyPr/>
          <a:lstStyle/>
          <a:p>
            <a:pPr>
              <a:defRPr/>
            </a:pPr>
            <a:r>
              <a:rPr lang="fr-FR"/>
              <a:t>Session d'information PMSI 2022 - ATIH</a:t>
            </a:r>
            <a:endParaRPr lang="fr-FR" dirty="0"/>
          </a:p>
        </p:txBody>
      </p:sp>
      <p:pic>
        <p:nvPicPr>
          <p:cNvPr id="7" name="Image 6">
            <a:extLst>
              <a:ext uri="{FF2B5EF4-FFF2-40B4-BE49-F238E27FC236}">
                <a16:creationId xmlns:a16="http://schemas.microsoft.com/office/drawing/2014/main" id="{F8E33DD6-B903-4C09-841F-835357515C25}"/>
              </a:ext>
            </a:extLst>
          </p:cNvPr>
          <p:cNvPicPr>
            <a:picLocks noChangeAspect="1"/>
          </p:cNvPicPr>
          <p:nvPr/>
        </p:nvPicPr>
        <p:blipFill>
          <a:blip r:embed="rId2"/>
          <a:stretch>
            <a:fillRect/>
          </a:stretch>
        </p:blipFill>
        <p:spPr>
          <a:xfrm>
            <a:off x="239688" y="1844824"/>
            <a:ext cx="8664624" cy="4968552"/>
          </a:xfrm>
          <a:prstGeom prst="rect">
            <a:avLst/>
          </a:prstGeom>
        </p:spPr>
      </p:pic>
    </p:spTree>
    <p:extLst>
      <p:ext uri="{BB962C8B-B14F-4D97-AF65-F5344CB8AC3E}">
        <p14:creationId xmlns:p14="http://schemas.microsoft.com/office/powerpoint/2010/main" val="20325372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F547D5-18A9-47B3-AC4D-6EE6EF73BEA8}"/>
              </a:ext>
            </a:extLst>
          </p:cNvPr>
          <p:cNvSpPr>
            <a:spLocks noGrp="1"/>
          </p:cNvSpPr>
          <p:nvPr>
            <p:ph type="title"/>
          </p:nvPr>
        </p:nvSpPr>
        <p:spPr/>
        <p:txBody>
          <a:bodyPr/>
          <a:lstStyle/>
          <a:p>
            <a:r>
              <a:rPr lang="fr-FR" dirty="0"/>
              <a:t>Communication</a:t>
            </a:r>
          </a:p>
        </p:txBody>
      </p:sp>
      <p:sp>
        <p:nvSpPr>
          <p:cNvPr id="3" name="Espace réservé du contenu 2">
            <a:extLst>
              <a:ext uri="{FF2B5EF4-FFF2-40B4-BE49-F238E27FC236}">
                <a16:creationId xmlns:a16="http://schemas.microsoft.com/office/drawing/2014/main" id="{5D9DABF5-6B77-4E96-833B-EA8F8582B0D6}"/>
              </a:ext>
            </a:extLst>
          </p:cNvPr>
          <p:cNvSpPr>
            <a:spLocks noGrp="1"/>
          </p:cNvSpPr>
          <p:nvPr>
            <p:ph idx="1"/>
          </p:nvPr>
        </p:nvSpPr>
        <p:spPr/>
        <p:txBody>
          <a:bodyPr/>
          <a:lstStyle/>
          <a:p>
            <a:r>
              <a:rPr lang="fr-FR" sz="2000" b="0" dirty="0"/>
              <a:t>Prochain(s) Comité technique plénier MCO</a:t>
            </a:r>
          </a:p>
          <a:p>
            <a:pPr lvl="1"/>
            <a:r>
              <a:rPr lang="fr-FR" sz="2000" dirty="0"/>
              <a:t>Publication compte rendu</a:t>
            </a:r>
          </a:p>
          <a:p>
            <a:pPr marL="476250" lvl="1" indent="0">
              <a:buNone/>
            </a:pPr>
            <a:endParaRPr lang="fr-FR" sz="2000" dirty="0"/>
          </a:p>
          <a:p>
            <a:r>
              <a:rPr lang="fr-FR" sz="2000" b="0" dirty="0"/>
              <a:t>Réunion annuelle avec les DIM puis avec les Editeurs de logiciels  (nouveautés PMSI)</a:t>
            </a:r>
          </a:p>
          <a:p>
            <a:pPr marL="184150" indent="0">
              <a:buNone/>
            </a:pPr>
            <a:endParaRPr lang="fr-FR" sz="2000" b="0" dirty="0"/>
          </a:p>
          <a:p>
            <a:r>
              <a:rPr lang="fr-FR" sz="2000" b="0" dirty="0"/>
              <a:t>Site internet (Actualités) et e-PMSI</a:t>
            </a:r>
          </a:p>
          <a:p>
            <a:pPr marL="184150" indent="0">
              <a:buNone/>
            </a:pPr>
            <a:endParaRPr lang="fr-FR" sz="2000" b="0" dirty="0"/>
          </a:p>
          <a:p>
            <a:r>
              <a:rPr lang="fr-FR" sz="2000" b="0" dirty="0"/>
              <a:t>Intérêt d’organiser une session particulière de présentation en cours de discussion</a:t>
            </a:r>
          </a:p>
          <a:p>
            <a:pPr lvl="1"/>
            <a:endParaRPr lang="fr-FR" sz="2000" dirty="0"/>
          </a:p>
          <a:p>
            <a:endParaRPr lang="fr-FR" sz="2000" b="0" dirty="0"/>
          </a:p>
        </p:txBody>
      </p:sp>
      <p:sp>
        <p:nvSpPr>
          <p:cNvPr id="5" name="Espace réservé de la date 4">
            <a:extLst>
              <a:ext uri="{FF2B5EF4-FFF2-40B4-BE49-F238E27FC236}">
                <a16:creationId xmlns:a16="http://schemas.microsoft.com/office/drawing/2014/main" id="{F31D69FF-0989-4B35-837F-D5177A70B613}"/>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pied de page 5">
            <a:extLst>
              <a:ext uri="{FF2B5EF4-FFF2-40B4-BE49-F238E27FC236}">
                <a16:creationId xmlns:a16="http://schemas.microsoft.com/office/drawing/2014/main" id="{6E6B0E00-43C6-4519-A286-B78453E84C6A}"/>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4" name="Espace réservé du numéro de diapositive 3">
            <a:extLst>
              <a:ext uri="{FF2B5EF4-FFF2-40B4-BE49-F238E27FC236}">
                <a16:creationId xmlns:a16="http://schemas.microsoft.com/office/drawing/2014/main" id="{12B8A18D-920E-48D0-B26C-77DAFCF9BFC6}"/>
              </a:ext>
            </a:extLst>
          </p:cNvPr>
          <p:cNvSpPr>
            <a:spLocks noGrp="1"/>
          </p:cNvSpPr>
          <p:nvPr>
            <p:ph type="sldNum" sz="quarter" idx="10"/>
          </p:nvPr>
        </p:nvSpPr>
        <p:spPr/>
        <p:txBody>
          <a:bodyPr/>
          <a:lstStyle/>
          <a:p>
            <a:fld id="{E5369045-A61C-425D-88C5-655E2D52834C}" type="slidenum">
              <a:rPr lang="fr-FR" smtClean="0"/>
              <a:pPr/>
              <a:t>124</a:t>
            </a:fld>
            <a:endParaRPr lang="fr-FR" dirty="0"/>
          </a:p>
        </p:txBody>
      </p:sp>
    </p:spTree>
    <p:extLst>
      <p:ext uri="{BB962C8B-B14F-4D97-AF65-F5344CB8AC3E}">
        <p14:creationId xmlns:p14="http://schemas.microsoft.com/office/powerpoint/2010/main" val="3896388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a:extLst>
              <a:ext uri="{FF2B5EF4-FFF2-40B4-BE49-F238E27FC236}">
                <a16:creationId xmlns:a16="http://schemas.microsoft.com/office/drawing/2014/main" id="{7A0CF460-E04F-4AC0-97BF-6992B6AC50AF}"/>
              </a:ext>
            </a:extLst>
          </p:cNvPr>
          <p:cNvSpPr>
            <a:spLocks noGrp="1"/>
          </p:cNvSpPr>
          <p:nvPr>
            <p:ph type="subTitle" idx="1"/>
          </p:nvPr>
        </p:nvSpPr>
        <p:spPr/>
        <p:txBody>
          <a:bodyPr/>
          <a:lstStyle/>
          <a:p>
            <a:endParaRPr lang="fr-FR" dirty="0"/>
          </a:p>
        </p:txBody>
      </p:sp>
      <p:sp>
        <p:nvSpPr>
          <p:cNvPr id="7" name="Titre 6">
            <a:extLst>
              <a:ext uri="{FF2B5EF4-FFF2-40B4-BE49-F238E27FC236}">
                <a16:creationId xmlns:a16="http://schemas.microsoft.com/office/drawing/2014/main" id="{D592F928-685D-4E4C-9ED9-387C30AF5E7D}"/>
              </a:ext>
            </a:extLst>
          </p:cNvPr>
          <p:cNvSpPr>
            <a:spLocks noGrp="1"/>
          </p:cNvSpPr>
          <p:nvPr>
            <p:ph type="ctrTitle"/>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396A7B8-D478-4BCA-9154-BBF1540C915C}"/>
              </a:ext>
            </a:extLst>
          </p:cNvPr>
          <p:cNvSpPr>
            <a:spLocks noGrp="1"/>
          </p:cNvSpPr>
          <p:nvPr>
            <p:ph type="sldNum" sz="quarter" idx="10"/>
          </p:nvPr>
        </p:nvSpPr>
        <p:spPr/>
        <p:txBody>
          <a:bodyPr/>
          <a:lstStyle/>
          <a:p>
            <a:fld id="{E5369045-A61C-425D-88C5-655E2D52834C}" type="slidenum">
              <a:rPr lang="fr-FR" smtClean="0"/>
              <a:pPr/>
              <a:t>125</a:t>
            </a:fld>
            <a:endParaRPr lang="fr-FR" dirty="0"/>
          </a:p>
        </p:txBody>
      </p:sp>
      <p:sp>
        <p:nvSpPr>
          <p:cNvPr id="5" name="Espace réservé de la date 4">
            <a:extLst>
              <a:ext uri="{FF2B5EF4-FFF2-40B4-BE49-F238E27FC236}">
                <a16:creationId xmlns:a16="http://schemas.microsoft.com/office/drawing/2014/main" id="{FE5100F5-FC66-4F96-B476-3F7E9C91D113}"/>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69CC6738-0495-4F43-B919-94E9209AD6D5}"/>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3528815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44624"/>
            <a:ext cx="7344816" cy="1208212"/>
          </a:xfrm>
        </p:spPr>
        <p:txBody>
          <a:bodyPr/>
          <a:lstStyle/>
          <a:p>
            <a:r>
              <a:rPr lang="fr-FR" sz="2400" dirty="0"/>
              <a:t>Deux objectifs ont structuré la réflexion :</a:t>
            </a:r>
            <a:br>
              <a:rPr lang="fr-FR" sz="2400" dirty="0"/>
            </a:br>
            <a:r>
              <a:rPr lang="fr-FR" sz="2400" dirty="0">
                <a:solidFill>
                  <a:srgbClr val="00B0F0"/>
                </a:solidFill>
              </a:rPr>
              <a:t>Améliorer la prise en compte de l’ambulatoire et l’homogénéité des racines</a:t>
            </a:r>
          </a:p>
        </p:txBody>
      </p:sp>
      <p:sp>
        <p:nvSpPr>
          <p:cNvPr id="3" name="Espace réservé du contenu 2"/>
          <p:cNvSpPr>
            <a:spLocks noGrp="1"/>
          </p:cNvSpPr>
          <p:nvPr>
            <p:ph idx="1"/>
          </p:nvPr>
        </p:nvSpPr>
        <p:spPr>
          <a:xfrm>
            <a:off x="323528" y="2132856"/>
            <a:ext cx="8280920" cy="4191744"/>
          </a:xfrm>
        </p:spPr>
        <p:txBody>
          <a:bodyPr/>
          <a:lstStyle/>
          <a:p>
            <a:pPr algn="just"/>
            <a:r>
              <a:rPr lang="fr-FR" dirty="0">
                <a:solidFill>
                  <a:schemeClr val="tx1"/>
                </a:solidFill>
                <a:sym typeface="Wingdings" panose="05000000000000000000" pitchFamily="2" charset="2"/>
              </a:rPr>
              <a:t>Obtenir de nouvelles racines dans lesquelles les actes opératoires ont un profil similaire.</a:t>
            </a:r>
          </a:p>
          <a:p>
            <a:pPr lvl="1" algn="just"/>
            <a:endParaRPr lang="fr-FR" dirty="0">
              <a:solidFill>
                <a:schemeClr val="tx1"/>
              </a:solidFill>
              <a:sym typeface="Wingdings" panose="05000000000000000000" pitchFamily="2" charset="2"/>
            </a:endParaRPr>
          </a:p>
          <a:p>
            <a:pPr algn="just"/>
            <a:r>
              <a:rPr lang="fr-FR" dirty="0">
                <a:solidFill>
                  <a:schemeClr val="tx1"/>
                </a:solidFill>
                <a:sym typeface="Wingdings" panose="05000000000000000000" pitchFamily="2" charset="2"/>
              </a:rPr>
              <a:t>Analyse statistique </a:t>
            </a:r>
            <a:r>
              <a:rPr lang="fr-FR" dirty="0">
                <a:solidFill>
                  <a:schemeClr val="tx1"/>
                </a:solidFill>
              </a:rPr>
              <a:t>pour i</a:t>
            </a:r>
            <a:r>
              <a:rPr lang="fr-FR" dirty="0"/>
              <a:t>soler les prises en charge </a:t>
            </a:r>
            <a:r>
              <a:rPr lang="fr-FR" dirty="0">
                <a:solidFill>
                  <a:schemeClr val="tx1"/>
                </a:solidFill>
              </a:rPr>
              <a:t>lourdes ou </a:t>
            </a:r>
            <a:r>
              <a:rPr lang="fr-FR" dirty="0"/>
              <a:t>légères</a:t>
            </a:r>
            <a:endParaRPr lang="fr-FR" dirty="0">
              <a:solidFill>
                <a:schemeClr val="tx1"/>
              </a:solidFill>
            </a:endParaRPr>
          </a:p>
          <a:p>
            <a:pPr lvl="1" algn="just"/>
            <a:endParaRPr lang="fr-FR" dirty="0">
              <a:solidFill>
                <a:schemeClr val="tx1"/>
              </a:solidFill>
            </a:endParaRPr>
          </a:p>
          <a:p>
            <a:pPr algn="just"/>
            <a:r>
              <a:rPr lang="fr-FR" dirty="0"/>
              <a:t>Vérifier la pertinence médicale</a:t>
            </a:r>
          </a:p>
          <a:p>
            <a:pPr lvl="1" algn="just"/>
            <a:endParaRPr lang="fr-FR" dirty="0"/>
          </a:p>
          <a:p>
            <a:pPr algn="just"/>
            <a:r>
              <a:rPr lang="fr-FR" dirty="0"/>
              <a:t>Améliorer la structure de l’arbre (</a:t>
            </a:r>
            <a:r>
              <a:rPr lang="fr-FR" dirty="0">
                <a:solidFill>
                  <a:schemeClr val="tx1"/>
                </a:solidFill>
              </a:rPr>
              <a:t>hiérarchie</a:t>
            </a:r>
            <a:r>
              <a:rPr lang="fr-FR" dirty="0"/>
              <a:t> des racines)</a:t>
            </a:r>
          </a:p>
        </p:txBody>
      </p:sp>
      <p:sp>
        <p:nvSpPr>
          <p:cNvPr id="5" name="Espace réservé de la date 4"/>
          <p:cNvSpPr>
            <a:spLocks noGrp="1"/>
          </p:cNvSpPr>
          <p:nvPr>
            <p:ph type="dt" sz="half" idx="11"/>
          </p:nvPr>
        </p:nvSpPr>
        <p:spPr/>
        <p:txBody>
          <a:bodyPr/>
          <a:lstStyle/>
          <a:p>
            <a:pPr>
              <a:defRPr/>
            </a:pPr>
            <a:r>
              <a:rPr lang="fr-FR"/>
              <a:t>08 novembre 2021</a:t>
            </a:r>
            <a:endParaRPr lang="fr-FR" dirty="0"/>
          </a:p>
        </p:txBody>
      </p:sp>
      <p:sp>
        <p:nvSpPr>
          <p:cNvPr id="6" name="Espace réservé du pied de page 5"/>
          <p:cNvSpPr>
            <a:spLocks noGrp="1"/>
          </p:cNvSpPr>
          <p:nvPr>
            <p:ph type="ftr" sz="quarter" idx="12"/>
          </p:nvPr>
        </p:nvSpPr>
        <p:spPr/>
        <p:txBody>
          <a:bodyPr/>
          <a:lstStyle/>
          <a:p>
            <a:pPr>
              <a:defRPr/>
            </a:pPr>
            <a:r>
              <a:rPr lang="fr-FR"/>
              <a:t>Session d'information PMSI 2022 - ATIH</a:t>
            </a:r>
            <a:endParaRPr lang="fr-FR" dirty="0"/>
          </a:p>
        </p:txBody>
      </p:sp>
      <p:sp>
        <p:nvSpPr>
          <p:cNvPr id="4" name="Espace réservé du numéro de diapositive 3"/>
          <p:cNvSpPr>
            <a:spLocks noGrp="1"/>
          </p:cNvSpPr>
          <p:nvPr>
            <p:ph type="sldNum" sz="quarter" idx="10"/>
          </p:nvPr>
        </p:nvSpPr>
        <p:spPr/>
        <p:txBody>
          <a:bodyPr/>
          <a:lstStyle/>
          <a:p>
            <a:pPr>
              <a:defRPr/>
            </a:pPr>
            <a:fld id="{DCF0FE79-DE73-43CB-BCBB-32A609205783}" type="slidenum">
              <a:rPr lang="fr-FR" smtClean="0"/>
              <a:pPr>
                <a:defRPr/>
              </a:pPr>
              <a:t>13</a:t>
            </a:fld>
            <a:endParaRPr lang="fr-FR"/>
          </a:p>
        </p:txBody>
      </p:sp>
    </p:spTree>
    <p:extLst>
      <p:ext uri="{BB962C8B-B14F-4D97-AF65-F5344CB8AC3E}">
        <p14:creationId xmlns:p14="http://schemas.microsoft.com/office/powerpoint/2010/main" val="712390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63688" y="1700808"/>
            <a:ext cx="5832648" cy="2304256"/>
          </a:xfrm>
        </p:spPr>
        <p:txBody>
          <a:bodyPr/>
          <a:lstStyle/>
          <a:p>
            <a:r>
              <a:rPr lang="fr-FR" sz="3200" b="1" dirty="0">
                <a:solidFill>
                  <a:schemeClr val="bg2"/>
                </a:solidFill>
              </a:rPr>
              <a:t>Présentation des évolutions</a:t>
            </a:r>
          </a:p>
        </p:txBody>
      </p:sp>
    </p:spTree>
    <p:extLst>
      <p:ext uri="{BB962C8B-B14F-4D97-AF65-F5344CB8AC3E}">
        <p14:creationId xmlns:p14="http://schemas.microsoft.com/office/powerpoint/2010/main" val="2711785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988840"/>
            <a:ext cx="8712968" cy="4464496"/>
          </a:xfrm>
        </p:spPr>
        <p:txBody>
          <a:bodyPr>
            <a:normAutofit fontScale="85000" lnSpcReduction="20000"/>
          </a:bodyPr>
          <a:lstStyle/>
          <a:p>
            <a:pPr algn="just"/>
            <a:r>
              <a:rPr lang="fr-FR" dirty="0"/>
              <a:t>Amélioration de la description des prises en charge chirurgicales du cancer du sein</a:t>
            </a:r>
          </a:p>
          <a:p>
            <a:pPr algn="just"/>
            <a:endParaRPr lang="fr-FR" dirty="0"/>
          </a:p>
          <a:p>
            <a:pPr algn="just"/>
            <a:r>
              <a:rPr lang="fr-FR" dirty="0"/>
              <a:t>Identification des prises en charge pour tumeur maligne de la peau</a:t>
            </a:r>
          </a:p>
          <a:p>
            <a:pPr algn="just"/>
            <a:endParaRPr lang="fr-FR" dirty="0"/>
          </a:p>
          <a:p>
            <a:pPr algn="just"/>
            <a:r>
              <a:rPr lang="fr-FR" dirty="0"/>
              <a:t>Révision des séjours d’exérèse-greffe (DP, actes et hiérarchie des racines)</a:t>
            </a:r>
          </a:p>
          <a:p>
            <a:pPr algn="just"/>
            <a:endParaRPr lang="fr-FR" dirty="0"/>
          </a:p>
          <a:p>
            <a:pPr algn="just"/>
            <a:r>
              <a:rPr lang="fr-FR" dirty="0"/>
              <a:t>Amélioration de la hiérarchisation des racines</a:t>
            </a:r>
          </a:p>
          <a:p>
            <a:pPr algn="just"/>
            <a:endParaRPr lang="fr-FR" dirty="0"/>
          </a:p>
          <a:p>
            <a:pPr algn="just"/>
            <a:r>
              <a:rPr lang="fr-FR" dirty="0"/>
              <a:t>Ajustement de certaines listes d’actes et de DP</a:t>
            </a:r>
          </a:p>
          <a:p>
            <a:pPr algn="just"/>
            <a:endParaRPr lang="fr-FR" dirty="0"/>
          </a:p>
          <a:p>
            <a:pPr algn="just"/>
            <a:r>
              <a:rPr lang="fr-FR" dirty="0"/>
              <a:t>Suppression des actes induits par des erreurs de codage</a:t>
            </a:r>
            <a:endParaRPr lang="fr-FR" sz="1800" dirty="0"/>
          </a:p>
        </p:txBody>
      </p:sp>
      <p:sp>
        <p:nvSpPr>
          <p:cNvPr id="3" name="Espace réservé du numéro de diapositive 2"/>
          <p:cNvSpPr>
            <a:spLocks noGrp="1"/>
          </p:cNvSpPr>
          <p:nvPr>
            <p:ph type="sldNum" sz="quarter" idx="10"/>
          </p:nvPr>
        </p:nvSpPr>
        <p:spPr/>
        <p:txBody>
          <a:bodyPr/>
          <a:lstStyle/>
          <a:p>
            <a:pPr>
              <a:defRPr/>
            </a:pPr>
            <a:fld id="{1906F8B4-365A-46F3-9C5C-7889764C9AFB}" type="slidenum">
              <a:rPr lang="fr-FR" smtClean="0"/>
              <a:pPr>
                <a:defRPr/>
              </a:pPr>
              <a:t>15</a:t>
            </a:fld>
            <a:endParaRPr lang="fr-FR" dirty="0"/>
          </a:p>
        </p:txBody>
      </p:sp>
      <p:sp>
        <p:nvSpPr>
          <p:cNvPr id="4" name="Titre 3"/>
          <p:cNvSpPr>
            <a:spLocks noGrp="1"/>
          </p:cNvSpPr>
          <p:nvPr>
            <p:ph type="title"/>
          </p:nvPr>
        </p:nvSpPr>
        <p:spPr>
          <a:xfrm>
            <a:off x="2123728" y="174943"/>
            <a:ext cx="6192688" cy="1089795"/>
          </a:xfrm>
        </p:spPr>
        <p:txBody>
          <a:bodyPr/>
          <a:lstStyle/>
          <a:p>
            <a:r>
              <a:rPr lang="fr-FR" dirty="0">
                <a:solidFill>
                  <a:schemeClr val="bg2"/>
                </a:solidFill>
              </a:rPr>
              <a:t>CMD09 chirurgicale :</a:t>
            </a:r>
            <a:br>
              <a:rPr lang="fr-FR" dirty="0">
                <a:solidFill>
                  <a:schemeClr val="bg2"/>
                </a:solidFill>
              </a:rPr>
            </a:br>
            <a:r>
              <a:rPr lang="fr-FR" dirty="0">
                <a:solidFill>
                  <a:schemeClr val="bg2"/>
                </a:solidFill>
              </a:rPr>
              <a:t>Présentation des évolutions</a:t>
            </a:r>
            <a:endParaRPr lang="fr-FR" dirty="0">
              <a:solidFill>
                <a:schemeClr val="tx1"/>
              </a:solidFill>
            </a:endParaRPr>
          </a:p>
        </p:txBody>
      </p:sp>
      <p:sp>
        <p:nvSpPr>
          <p:cNvPr id="9" name="Espace réservé de la date 3">
            <a:extLst>
              <a:ext uri="{FF2B5EF4-FFF2-40B4-BE49-F238E27FC236}">
                <a16:creationId xmlns:a16="http://schemas.microsoft.com/office/drawing/2014/main" id="{D04860F4-A0CF-4AF1-9B31-0F4504877193}"/>
              </a:ext>
            </a:extLst>
          </p:cNvPr>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5" name="Espace réservé du pied de page 4">
            <a:extLst>
              <a:ext uri="{FF2B5EF4-FFF2-40B4-BE49-F238E27FC236}">
                <a16:creationId xmlns:a16="http://schemas.microsoft.com/office/drawing/2014/main" id="{F88366CA-6190-4050-A485-D0B0C63B5027}"/>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6" name="Rectangle 5">
            <a:extLst>
              <a:ext uri="{FF2B5EF4-FFF2-40B4-BE49-F238E27FC236}">
                <a16:creationId xmlns:a16="http://schemas.microsoft.com/office/drawing/2014/main" id="{1D512DD0-970B-4C49-90E0-CAF59271A7AA}"/>
              </a:ext>
            </a:extLst>
          </p:cNvPr>
          <p:cNvSpPr/>
          <p:nvPr/>
        </p:nvSpPr>
        <p:spPr bwMode="auto">
          <a:xfrm>
            <a:off x="351809" y="1873105"/>
            <a:ext cx="8568952" cy="2304256"/>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331221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0"/>
          </p:nvPr>
        </p:nvSpPr>
        <p:spPr/>
        <p:txBody>
          <a:bodyPr/>
          <a:lstStyle/>
          <a:p>
            <a:pPr>
              <a:defRPr/>
            </a:pPr>
            <a:fld id="{DCF0FE79-DE73-43CB-BCBB-32A609205783}" type="slidenum">
              <a:rPr lang="fr-FR" smtClean="0"/>
              <a:pPr>
                <a:defRPr/>
              </a:pPr>
              <a:t>16</a:t>
            </a:fld>
            <a:endParaRPr lang="fr-FR"/>
          </a:p>
        </p:txBody>
      </p:sp>
      <p:sp>
        <p:nvSpPr>
          <p:cNvPr id="11" name="Espace réservé du contenu 2"/>
          <p:cNvSpPr>
            <a:spLocks noGrp="1"/>
          </p:cNvSpPr>
          <p:nvPr>
            <p:ph idx="1"/>
          </p:nvPr>
        </p:nvSpPr>
        <p:spPr>
          <a:xfrm>
            <a:off x="243957" y="1475376"/>
            <a:ext cx="8136000" cy="4248000"/>
          </a:xfrm>
        </p:spPr>
        <p:txBody>
          <a:bodyPr/>
          <a:lstStyle/>
          <a:p>
            <a:endParaRPr lang="fr-FR" dirty="0"/>
          </a:p>
          <a:p>
            <a:pPr lvl="1">
              <a:buFont typeface="Wingdings 3" panose="05040102010807070707" pitchFamily="18" charset="2"/>
              <a:buChar char="Æ"/>
            </a:pPr>
            <a:endParaRPr lang="fr-FR" dirty="0"/>
          </a:p>
          <a:p>
            <a:pPr>
              <a:buFont typeface="Wingdings 3" panose="05040102010807070707" pitchFamily="18" charset="2"/>
              <a:buChar char="Æ"/>
            </a:pPr>
            <a:endParaRPr lang="fr-FR" dirty="0"/>
          </a:p>
        </p:txBody>
      </p:sp>
      <p:sp>
        <p:nvSpPr>
          <p:cNvPr id="28" name="Espace réservé du contenu 2"/>
          <p:cNvSpPr txBox="1">
            <a:spLocks/>
          </p:cNvSpPr>
          <p:nvPr/>
        </p:nvSpPr>
        <p:spPr bwMode="auto">
          <a:xfrm>
            <a:off x="179512" y="2060848"/>
            <a:ext cx="856895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46088" indent="-261938" algn="l" rtl="0" eaLnBrk="1" fontAlgn="base" hangingPunct="1">
              <a:spcBef>
                <a:spcPct val="20000"/>
              </a:spcBef>
              <a:spcAft>
                <a:spcPct val="0"/>
              </a:spcAft>
              <a:buBlip>
                <a:blip r:embed="rId3"/>
              </a:buBlip>
              <a:defRPr sz="2400" b="1">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4"/>
              </a:buBlip>
              <a:defRPr sz="2000">
                <a:solidFill>
                  <a:srgbClr val="4E455D"/>
                </a:solidFill>
                <a:latin typeface="+mn-lt"/>
                <a:ea typeface="+mn-ea"/>
              </a:defRPr>
            </a:lvl2pPr>
            <a:lvl3pPr marL="1143000" indent="-190500" algn="l" rtl="0" eaLnBrk="1" fontAlgn="base" hangingPunct="1">
              <a:spcBef>
                <a:spcPct val="20000"/>
              </a:spcBef>
              <a:spcAft>
                <a:spcPct val="0"/>
              </a:spcAft>
              <a:buBlip>
                <a:blip r:embed="rId5"/>
              </a:buBlip>
              <a:defRPr>
                <a:solidFill>
                  <a:srgbClr val="4E455D"/>
                </a:solidFill>
                <a:latin typeface="+mn-lt"/>
                <a:ea typeface="+mn-ea"/>
              </a:defRPr>
            </a:lvl3pPr>
            <a:lvl4pPr marL="1619250" indent="-190500" algn="l" rtl="0" eaLnBrk="1" fontAlgn="base" hangingPunct="1">
              <a:spcBef>
                <a:spcPct val="20000"/>
              </a:spcBef>
              <a:spcAft>
                <a:spcPct val="0"/>
              </a:spcAft>
              <a:buBlip>
                <a:blip r:embed="rId3"/>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4"/>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4"/>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4"/>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4"/>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4"/>
              </a:buBlip>
              <a:defRPr sz="1500">
                <a:solidFill>
                  <a:srgbClr val="4E455D"/>
                </a:solidFill>
                <a:latin typeface="+mn-lt"/>
                <a:ea typeface="+mn-ea"/>
              </a:defRPr>
            </a:lvl9pPr>
          </a:lstStyle>
          <a:p>
            <a:r>
              <a:rPr lang="fr-FR" dirty="0"/>
              <a:t>Mieux décrire la chirurgie reconstructrice complexe (i.e. par lambeau) :</a:t>
            </a:r>
          </a:p>
          <a:p>
            <a:pPr lvl="1"/>
            <a:r>
              <a:rPr lang="fr-FR" dirty="0"/>
              <a:t>La racine 09C11 </a:t>
            </a:r>
            <a:r>
              <a:rPr lang="fr-FR" i="1" dirty="0"/>
              <a:t>Reconstruction du sein </a:t>
            </a:r>
            <a:r>
              <a:rPr lang="fr-FR" dirty="0"/>
              <a:t>est </a:t>
            </a:r>
            <a:r>
              <a:rPr lang="fr-FR" b="1" dirty="0">
                <a:solidFill>
                  <a:srgbClr val="FF0000"/>
                </a:solidFill>
              </a:rPr>
              <a:t>supprimée</a:t>
            </a:r>
            <a:r>
              <a:rPr lang="fr-FR" dirty="0"/>
              <a:t> et </a:t>
            </a:r>
            <a:r>
              <a:rPr lang="fr-FR" b="1" dirty="0">
                <a:solidFill>
                  <a:srgbClr val="FF0000"/>
                </a:solidFill>
              </a:rPr>
              <a:t>remplacée par 2 racines </a:t>
            </a:r>
            <a:r>
              <a:rPr lang="fr-FR" dirty="0">
                <a:solidFill>
                  <a:schemeClr val="tx1"/>
                </a:solidFill>
              </a:rPr>
              <a:t>:</a:t>
            </a:r>
          </a:p>
          <a:p>
            <a:pPr lvl="2"/>
            <a:r>
              <a:rPr lang="fr-FR" dirty="0"/>
              <a:t>09C16 : </a:t>
            </a:r>
            <a:r>
              <a:rPr lang="fr-FR" i="1" dirty="0"/>
              <a:t>Mastectomie totale avec reconstruction complexe</a:t>
            </a:r>
          </a:p>
          <a:p>
            <a:pPr lvl="2"/>
            <a:r>
              <a:rPr lang="fr-FR" dirty="0"/>
              <a:t>09C17 : </a:t>
            </a:r>
            <a:r>
              <a:rPr lang="fr-FR" i="1" dirty="0"/>
              <a:t>Reconstruction complexe isolée</a:t>
            </a:r>
          </a:p>
          <a:p>
            <a:pPr lvl="2"/>
            <a:endParaRPr lang="fr-FR" dirty="0"/>
          </a:p>
          <a:p>
            <a:pPr lvl="1"/>
            <a:r>
              <a:rPr lang="fr-FR" dirty="0"/>
              <a:t>Conséquences :</a:t>
            </a:r>
          </a:p>
          <a:p>
            <a:pPr lvl="2"/>
            <a:r>
              <a:rPr lang="fr-FR" dirty="0"/>
              <a:t>Modification de l’arrêté Prestations et des GHS majorés qui y sont liés</a:t>
            </a:r>
          </a:p>
        </p:txBody>
      </p:sp>
      <p:sp>
        <p:nvSpPr>
          <p:cNvPr id="12" name="Titre 3"/>
          <p:cNvSpPr>
            <a:spLocks noGrp="1"/>
          </p:cNvSpPr>
          <p:nvPr>
            <p:ph type="title"/>
          </p:nvPr>
        </p:nvSpPr>
        <p:spPr>
          <a:xfrm>
            <a:off x="1907704" y="404664"/>
            <a:ext cx="6984776" cy="892323"/>
          </a:xfrm>
        </p:spPr>
        <p:txBody>
          <a:bodyPr/>
          <a:lstStyle/>
          <a:p>
            <a:r>
              <a:rPr lang="fr-FR" dirty="0"/>
              <a:t>Améliorer la description des prises en charge chirurgicales du cancer du sein</a:t>
            </a:r>
            <a:endParaRPr lang="fr-FR" dirty="0">
              <a:solidFill>
                <a:schemeClr val="bg2"/>
              </a:solidFill>
            </a:endParaRPr>
          </a:p>
        </p:txBody>
      </p:sp>
      <p:sp>
        <p:nvSpPr>
          <p:cNvPr id="7" name="Espace réservé de la date 3"/>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2" name="Espace réservé du pied de page 1">
            <a:extLst>
              <a:ext uri="{FF2B5EF4-FFF2-40B4-BE49-F238E27FC236}">
                <a16:creationId xmlns:a16="http://schemas.microsoft.com/office/drawing/2014/main" id="{5A36D797-F35C-45BE-80EC-C1A55EEF41ED}"/>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316874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0"/>
          </p:nvPr>
        </p:nvSpPr>
        <p:spPr/>
        <p:txBody>
          <a:bodyPr/>
          <a:lstStyle/>
          <a:p>
            <a:pPr>
              <a:defRPr/>
            </a:pPr>
            <a:fld id="{DCF0FE79-DE73-43CB-BCBB-32A609205783}" type="slidenum">
              <a:rPr lang="fr-FR" smtClean="0"/>
              <a:pPr>
                <a:defRPr/>
              </a:pPr>
              <a:t>17</a:t>
            </a:fld>
            <a:endParaRPr lang="fr-FR"/>
          </a:p>
        </p:txBody>
      </p:sp>
      <p:sp>
        <p:nvSpPr>
          <p:cNvPr id="11" name="Espace réservé du contenu 2"/>
          <p:cNvSpPr>
            <a:spLocks noGrp="1"/>
          </p:cNvSpPr>
          <p:nvPr>
            <p:ph idx="1"/>
          </p:nvPr>
        </p:nvSpPr>
        <p:spPr>
          <a:xfrm>
            <a:off x="243957" y="1475376"/>
            <a:ext cx="8136000" cy="4248000"/>
          </a:xfrm>
        </p:spPr>
        <p:txBody>
          <a:bodyPr/>
          <a:lstStyle/>
          <a:p>
            <a:endParaRPr lang="fr-FR" dirty="0"/>
          </a:p>
          <a:p>
            <a:pPr lvl="1">
              <a:buFont typeface="Wingdings 3" panose="05040102010807070707" pitchFamily="18" charset="2"/>
              <a:buChar char="Æ"/>
            </a:pPr>
            <a:endParaRPr lang="fr-FR" dirty="0"/>
          </a:p>
          <a:p>
            <a:pPr>
              <a:buFont typeface="Wingdings 3" panose="05040102010807070707" pitchFamily="18" charset="2"/>
              <a:buChar char="Æ"/>
            </a:pPr>
            <a:endParaRPr lang="fr-FR" dirty="0"/>
          </a:p>
        </p:txBody>
      </p:sp>
      <p:sp>
        <p:nvSpPr>
          <p:cNvPr id="28" name="Espace réservé du contenu 2"/>
          <p:cNvSpPr txBox="1">
            <a:spLocks/>
          </p:cNvSpPr>
          <p:nvPr/>
        </p:nvSpPr>
        <p:spPr bwMode="auto">
          <a:xfrm>
            <a:off x="275037" y="2163066"/>
            <a:ext cx="813600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46088" indent="-261938" algn="l" rtl="0" eaLnBrk="1" fontAlgn="base" hangingPunct="1">
              <a:spcBef>
                <a:spcPct val="20000"/>
              </a:spcBef>
              <a:spcAft>
                <a:spcPct val="0"/>
              </a:spcAft>
              <a:buBlip>
                <a:blip r:embed="rId3"/>
              </a:buBlip>
              <a:defRPr sz="2400" b="1">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4"/>
              </a:buBlip>
              <a:defRPr sz="2000">
                <a:solidFill>
                  <a:srgbClr val="4E455D"/>
                </a:solidFill>
                <a:latin typeface="+mn-lt"/>
                <a:ea typeface="+mn-ea"/>
              </a:defRPr>
            </a:lvl2pPr>
            <a:lvl3pPr marL="1143000" indent="-190500" algn="l" rtl="0" eaLnBrk="1" fontAlgn="base" hangingPunct="1">
              <a:spcBef>
                <a:spcPct val="20000"/>
              </a:spcBef>
              <a:spcAft>
                <a:spcPct val="0"/>
              </a:spcAft>
              <a:buBlip>
                <a:blip r:embed="rId5"/>
              </a:buBlip>
              <a:defRPr>
                <a:solidFill>
                  <a:srgbClr val="4E455D"/>
                </a:solidFill>
                <a:latin typeface="+mn-lt"/>
                <a:ea typeface="+mn-ea"/>
              </a:defRPr>
            </a:lvl3pPr>
            <a:lvl4pPr marL="1619250" indent="-190500" algn="l" rtl="0" eaLnBrk="1" fontAlgn="base" hangingPunct="1">
              <a:spcBef>
                <a:spcPct val="20000"/>
              </a:spcBef>
              <a:spcAft>
                <a:spcPct val="0"/>
              </a:spcAft>
              <a:buBlip>
                <a:blip r:embed="rId3"/>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4"/>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4"/>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4"/>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4"/>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4"/>
              </a:buBlip>
              <a:defRPr sz="1500">
                <a:solidFill>
                  <a:srgbClr val="4E455D"/>
                </a:solidFill>
                <a:latin typeface="+mn-lt"/>
                <a:ea typeface="+mn-ea"/>
              </a:defRPr>
            </a:lvl9pPr>
          </a:lstStyle>
          <a:p>
            <a:r>
              <a:rPr lang="fr-FR" dirty="0"/>
              <a:t>Mieux décrire les mastectomies totales en prenant en compte la chirurgie prothétique concomitante :</a:t>
            </a:r>
          </a:p>
          <a:p>
            <a:pPr lvl="1"/>
            <a:endParaRPr lang="fr-FR" b="1" dirty="0">
              <a:solidFill>
                <a:srgbClr val="FF0000"/>
              </a:solidFill>
            </a:endParaRPr>
          </a:p>
          <a:p>
            <a:pPr lvl="1"/>
            <a:r>
              <a:rPr lang="fr-FR" b="1" dirty="0">
                <a:solidFill>
                  <a:srgbClr val="FF0000"/>
                </a:solidFill>
              </a:rPr>
              <a:t>Ajout</a:t>
            </a:r>
            <a:r>
              <a:rPr lang="fr-FR" dirty="0"/>
              <a:t> d’une racine </a:t>
            </a:r>
            <a:r>
              <a:rPr lang="fr-FR" i="1" dirty="0"/>
              <a:t>09C18 </a:t>
            </a:r>
            <a:r>
              <a:rPr lang="fr-FR" i="1" dirty="0" err="1"/>
              <a:t>Itvs</a:t>
            </a:r>
            <a:r>
              <a:rPr lang="fr-FR" i="1"/>
              <a:t> majeures</a:t>
            </a:r>
            <a:r>
              <a:rPr lang="fr-FR" i="1" dirty="0"/>
              <a:t>. pour TM du sein avec reconstruction prothétique</a:t>
            </a:r>
          </a:p>
          <a:p>
            <a:pPr lvl="1"/>
            <a:endParaRPr lang="fr-FR" i="1" dirty="0"/>
          </a:p>
          <a:p>
            <a:pPr lvl="1"/>
            <a:r>
              <a:rPr lang="fr-FR" dirty="0"/>
              <a:t>Cette racine est située en amont de la racine </a:t>
            </a:r>
            <a:r>
              <a:rPr lang="fr-FR" i="1" dirty="0"/>
              <a:t>09C19 </a:t>
            </a:r>
            <a:r>
              <a:rPr lang="fr-FR" i="1" dirty="0" err="1"/>
              <a:t>Itvs</a:t>
            </a:r>
            <a:r>
              <a:rPr lang="fr-FR" i="1" dirty="0"/>
              <a:t> majeures pour TM du sein</a:t>
            </a:r>
          </a:p>
          <a:p>
            <a:pPr marL="476250" lvl="1" indent="0">
              <a:buNone/>
            </a:pPr>
            <a:endParaRPr lang="fr-FR" i="1" dirty="0"/>
          </a:p>
          <a:p>
            <a:pPr lvl="2"/>
            <a:endParaRPr lang="fr-FR" dirty="0"/>
          </a:p>
          <a:p>
            <a:pPr lvl="1"/>
            <a:endParaRPr lang="fr-FR" dirty="0"/>
          </a:p>
        </p:txBody>
      </p:sp>
      <p:sp>
        <p:nvSpPr>
          <p:cNvPr id="12" name="Titre 3"/>
          <p:cNvSpPr>
            <a:spLocks noGrp="1"/>
          </p:cNvSpPr>
          <p:nvPr>
            <p:ph type="title"/>
          </p:nvPr>
        </p:nvSpPr>
        <p:spPr>
          <a:xfrm>
            <a:off x="1907704" y="404664"/>
            <a:ext cx="6984776" cy="892323"/>
          </a:xfrm>
        </p:spPr>
        <p:txBody>
          <a:bodyPr/>
          <a:lstStyle/>
          <a:p>
            <a:r>
              <a:rPr lang="fr-FR" dirty="0"/>
              <a:t>Améliorer la description des prises en charge chirurgicales du cancer du sein</a:t>
            </a:r>
            <a:endParaRPr lang="fr-FR" dirty="0">
              <a:solidFill>
                <a:schemeClr val="bg2"/>
              </a:solidFill>
            </a:endParaRPr>
          </a:p>
        </p:txBody>
      </p:sp>
      <p:sp>
        <p:nvSpPr>
          <p:cNvPr id="7" name="Espace réservé de la date 3"/>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2" name="Espace réservé du pied de page 1">
            <a:extLst>
              <a:ext uri="{FF2B5EF4-FFF2-40B4-BE49-F238E27FC236}">
                <a16:creationId xmlns:a16="http://schemas.microsoft.com/office/drawing/2014/main" id="{5A36D797-F35C-45BE-80EC-C1A55EEF41ED}"/>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385035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0"/>
          </p:nvPr>
        </p:nvSpPr>
        <p:spPr/>
        <p:txBody>
          <a:bodyPr/>
          <a:lstStyle/>
          <a:p>
            <a:pPr>
              <a:defRPr/>
            </a:pPr>
            <a:fld id="{DCF0FE79-DE73-43CB-BCBB-32A609205783}" type="slidenum">
              <a:rPr lang="fr-FR" smtClean="0"/>
              <a:pPr>
                <a:defRPr/>
              </a:pPr>
              <a:t>18</a:t>
            </a:fld>
            <a:endParaRPr lang="fr-FR"/>
          </a:p>
        </p:txBody>
      </p:sp>
      <p:sp>
        <p:nvSpPr>
          <p:cNvPr id="11" name="Espace réservé du contenu 2"/>
          <p:cNvSpPr>
            <a:spLocks noGrp="1"/>
          </p:cNvSpPr>
          <p:nvPr>
            <p:ph idx="1"/>
          </p:nvPr>
        </p:nvSpPr>
        <p:spPr>
          <a:xfrm>
            <a:off x="243957" y="1475376"/>
            <a:ext cx="8136000" cy="4248000"/>
          </a:xfrm>
        </p:spPr>
        <p:txBody>
          <a:bodyPr/>
          <a:lstStyle/>
          <a:p>
            <a:endParaRPr lang="fr-FR" dirty="0"/>
          </a:p>
          <a:p>
            <a:pPr lvl="1">
              <a:buFont typeface="Wingdings 3" panose="05040102010807070707" pitchFamily="18" charset="2"/>
              <a:buChar char="Æ"/>
            </a:pPr>
            <a:endParaRPr lang="fr-FR" dirty="0"/>
          </a:p>
          <a:p>
            <a:pPr>
              <a:buFont typeface="Wingdings 3" panose="05040102010807070707" pitchFamily="18" charset="2"/>
              <a:buChar char="Æ"/>
            </a:pPr>
            <a:endParaRPr lang="fr-FR" dirty="0"/>
          </a:p>
        </p:txBody>
      </p:sp>
      <p:sp>
        <p:nvSpPr>
          <p:cNvPr id="28" name="Espace réservé du contenu 2"/>
          <p:cNvSpPr txBox="1">
            <a:spLocks/>
          </p:cNvSpPr>
          <p:nvPr/>
        </p:nvSpPr>
        <p:spPr bwMode="auto">
          <a:xfrm>
            <a:off x="43059" y="2097417"/>
            <a:ext cx="885698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46088" indent="-261938" algn="l" rtl="0" eaLnBrk="1" fontAlgn="base" hangingPunct="1">
              <a:spcBef>
                <a:spcPct val="20000"/>
              </a:spcBef>
              <a:spcAft>
                <a:spcPct val="0"/>
              </a:spcAft>
              <a:buBlip>
                <a:blip r:embed="rId3"/>
              </a:buBlip>
              <a:defRPr sz="2400" b="1">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4"/>
              </a:buBlip>
              <a:defRPr sz="2000">
                <a:solidFill>
                  <a:srgbClr val="4E455D"/>
                </a:solidFill>
                <a:latin typeface="+mn-lt"/>
                <a:ea typeface="+mn-ea"/>
              </a:defRPr>
            </a:lvl2pPr>
            <a:lvl3pPr marL="1143000" indent="-190500" algn="l" rtl="0" eaLnBrk="1" fontAlgn="base" hangingPunct="1">
              <a:spcBef>
                <a:spcPct val="20000"/>
              </a:spcBef>
              <a:spcAft>
                <a:spcPct val="0"/>
              </a:spcAft>
              <a:buBlip>
                <a:blip r:embed="rId5"/>
              </a:buBlip>
              <a:defRPr>
                <a:solidFill>
                  <a:srgbClr val="4E455D"/>
                </a:solidFill>
                <a:latin typeface="+mn-lt"/>
                <a:ea typeface="+mn-ea"/>
              </a:defRPr>
            </a:lvl3pPr>
            <a:lvl4pPr marL="1619250" indent="-190500" algn="l" rtl="0" eaLnBrk="1" fontAlgn="base" hangingPunct="1">
              <a:spcBef>
                <a:spcPct val="20000"/>
              </a:spcBef>
              <a:spcAft>
                <a:spcPct val="0"/>
              </a:spcAft>
              <a:buBlip>
                <a:blip r:embed="rId3"/>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4"/>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4"/>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4"/>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4"/>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4"/>
              </a:buBlip>
              <a:defRPr sz="1500">
                <a:solidFill>
                  <a:srgbClr val="4E455D"/>
                </a:solidFill>
                <a:latin typeface="+mn-lt"/>
                <a:ea typeface="+mn-ea"/>
              </a:defRPr>
            </a:lvl9pPr>
          </a:lstStyle>
          <a:p>
            <a:pPr algn="just"/>
            <a:r>
              <a:rPr lang="fr-FR" dirty="0"/>
              <a:t>Mieux appréhender les évolutions de pratiques : </a:t>
            </a:r>
          </a:p>
          <a:p>
            <a:pPr lvl="1" algn="just"/>
            <a:r>
              <a:rPr lang="fr-FR" dirty="0"/>
              <a:t>Réalisation d’un geste de repérage de la lésion (autrement nommé « harpon ») au cours d’un séjour pour chirurgie partielle du sein.</a:t>
            </a:r>
          </a:p>
          <a:p>
            <a:pPr algn="just"/>
            <a:endParaRPr lang="fr-FR" dirty="0"/>
          </a:p>
          <a:p>
            <a:r>
              <a:rPr lang="fr-FR" dirty="0"/>
              <a:t>Conséquences :</a:t>
            </a:r>
          </a:p>
          <a:p>
            <a:pPr lvl="1"/>
            <a:r>
              <a:rPr lang="fr-FR" dirty="0"/>
              <a:t>Création de GHS majorés pour les GHM des 2 racines de tumorectomie :</a:t>
            </a:r>
          </a:p>
          <a:p>
            <a:pPr lvl="2"/>
            <a:r>
              <a:rPr lang="fr-FR" dirty="0"/>
              <a:t>09C20 </a:t>
            </a:r>
            <a:r>
              <a:rPr lang="fr-FR" i="1" dirty="0"/>
              <a:t>Autres interventions pour tumeur maligne du sein</a:t>
            </a:r>
          </a:p>
          <a:p>
            <a:pPr lvl="2"/>
            <a:r>
              <a:rPr lang="fr-FR" dirty="0"/>
              <a:t>09C22 </a:t>
            </a:r>
            <a:r>
              <a:rPr lang="fr-FR" i="1" dirty="0"/>
              <a:t>Autres interventions hors tumeur maligne du sein</a:t>
            </a:r>
          </a:p>
        </p:txBody>
      </p:sp>
      <p:sp>
        <p:nvSpPr>
          <p:cNvPr id="12" name="Titre 3"/>
          <p:cNvSpPr>
            <a:spLocks noGrp="1"/>
          </p:cNvSpPr>
          <p:nvPr>
            <p:ph type="title"/>
          </p:nvPr>
        </p:nvSpPr>
        <p:spPr>
          <a:xfrm>
            <a:off x="1907704" y="404664"/>
            <a:ext cx="6984776" cy="892323"/>
          </a:xfrm>
        </p:spPr>
        <p:txBody>
          <a:bodyPr/>
          <a:lstStyle/>
          <a:p>
            <a:r>
              <a:rPr lang="fr-FR" dirty="0"/>
              <a:t>Améliorer la description des prises en charge chirurgicales du cancer du sein</a:t>
            </a:r>
            <a:endParaRPr lang="fr-FR" dirty="0">
              <a:solidFill>
                <a:schemeClr val="bg2"/>
              </a:solidFill>
            </a:endParaRPr>
          </a:p>
        </p:txBody>
      </p:sp>
      <p:sp>
        <p:nvSpPr>
          <p:cNvPr id="7" name="Espace réservé de la date 3"/>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2" name="Espace réservé du pied de page 1">
            <a:extLst>
              <a:ext uri="{FF2B5EF4-FFF2-40B4-BE49-F238E27FC236}">
                <a16:creationId xmlns:a16="http://schemas.microsoft.com/office/drawing/2014/main" id="{5A36D797-F35C-45BE-80EC-C1A55EEF41ED}"/>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275604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7CFC0DB-081B-44CF-9FF2-9F2407368989}"/>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contenu 5">
            <a:extLst>
              <a:ext uri="{FF2B5EF4-FFF2-40B4-BE49-F238E27FC236}">
                <a16:creationId xmlns:a16="http://schemas.microsoft.com/office/drawing/2014/main" id="{AF1FACAB-CEB9-40C5-BF65-BAE0D386096D}"/>
              </a:ext>
            </a:extLst>
          </p:cNvPr>
          <p:cNvSpPr txBox="1">
            <a:spLocks/>
          </p:cNvSpPr>
          <p:nvPr/>
        </p:nvSpPr>
        <p:spPr bwMode="auto">
          <a:xfrm>
            <a:off x="115745" y="1830139"/>
            <a:ext cx="8776735" cy="1958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46088" indent="-261938" algn="l" rtl="0" eaLnBrk="1" fontAlgn="base" hangingPunct="1">
              <a:spcBef>
                <a:spcPct val="20000"/>
              </a:spcBef>
              <a:spcAft>
                <a:spcPct val="0"/>
              </a:spcAft>
              <a:buBlip>
                <a:blip r:embed="rId2"/>
              </a:buBlip>
              <a:defRPr sz="2400" b="1">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3"/>
              </a:buBlip>
              <a:defRPr sz="2000">
                <a:solidFill>
                  <a:srgbClr val="4E455D"/>
                </a:solidFill>
                <a:latin typeface="+mn-lt"/>
                <a:ea typeface="+mn-ea"/>
              </a:defRPr>
            </a:lvl2pPr>
            <a:lvl3pPr marL="1143000" indent="-190500" algn="l" rtl="0" eaLnBrk="1" fontAlgn="base" hangingPunct="1">
              <a:spcBef>
                <a:spcPct val="20000"/>
              </a:spcBef>
              <a:spcAft>
                <a:spcPct val="0"/>
              </a:spcAft>
              <a:buBlip>
                <a:blip r:embed="rId4"/>
              </a:buBlip>
              <a:defRPr>
                <a:solidFill>
                  <a:srgbClr val="4E455D"/>
                </a:solidFill>
                <a:latin typeface="+mn-lt"/>
                <a:ea typeface="+mn-ea"/>
              </a:defRPr>
            </a:lvl3pPr>
            <a:lvl4pPr marL="1619250" indent="-190500" algn="l" rtl="0" eaLnBrk="1" fontAlgn="base" hangingPunct="1">
              <a:spcBef>
                <a:spcPct val="20000"/>
              </a:spcBef>
              <a:spcAft>
                <a:spcPct val="0"/>
              </a:spcAft>
              <a:buBlip>
                <a:blip r:embed="rId2"/>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3"/>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3"/>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3"/>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3"/>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3"/>
              </a:buBlip>
              <a:defRPr sz="1500">
                <a:solidFill>
                  <a:srgbClr val="4E455D"/>
                </a:solidFill>
                <a:latin typeface="+mn-lt"/>
                <a:ea typeface="+mn-ea"/>
              </a:defRPr>
            </a:lvl9pPr>
          </a:lstStyle>
          <a:p>
            <a:pPr algn="just"/>
            <a:r>
              <a:rPr lang="fr-FR" sz="2000" b="0" kern="0" dirty="0"/>
              <a:t>Maintien des GHS majorés pour recherche d’un ganglion sentinelle (réalisation d’un acte de l’annexe 14 et d’un acte de l’annexe 15 de l’Ar. Prestations)</a:t>
            </a:r>
          </a:p>
          <a:p>
            <a:pPr algn="just"/>
            <a:r>
              <a:rPr lang="fr-FR" sz="2000" b="0" kern="0" dirty="0"/>
              <a:t>L’association d’un ganglion sentinelle et d’un geste de repérage de la lésion étant possible, les situations de GHS majorés sont les suivantes :</a:t>
            </a:r>
          </a:p>
        </p:txBody>
      </p:sp>
      <p:sp>
        <p:nvSpPr>
          <p:cNvPr id="3" name="Espace réservé du numéro de diapositive 2">
            <a:extLst>
              <a:ext uri="{FF2B5EF4-FFF2-40B4-BE49-F238E27FC236}">
                <a16:creationId xmlns:a16="http://schemas.microsoft.com/office/drawing/2014/main" id="{DA39340E-87FF-4214-B24C-2CE4283BB2E4}"/>
              </a:ext>
            </a:extLst>
          </p:cNvPr>
          <p:cNvSpPr>
            <a:spLocks noGrp="1"/>
          </p:cNvSpPr>
          <p:nvPr>
            <p:ph type="sldNum" sz="quarter" idx="10"/>
          </p:nvPr>
        </p:nvSpPr>
        <p:spPr/>
        <p:txBody>
          <a:bodyPr/>
          <a:lstStyle/>
          <a:p>
            <a:pPr>
              <a:defRPr/>
            </a:pPr>
            <a:fld id="{DCF0FE79-DE73-43CB-BCBB-32A609205783}" type="slidenum">
              <a:rPr lang="fr-FR" smtClean="0"/>
              <a:pPr>
                <a:defRPr/>
              </a:pPr>
              <a:t>19</a:t>
            </a:fld>
            <a:endParaRPr lang="fr-FR"/>
          </a:p>
        </p:txBody>
      </p:sp>
      <p:sp>
        <p:nvSpPr>
          <p:cNvPr id="7" name="Espace réservé du pied de page 6">
            <a:extLst>
              <a:ext uri="{FF2B5EF4-FFF2-40B4-BE49-F238E27FC236}">
                <a16:creationId xmlns:a16="http://schemas.microsoft.com/office/drawing/2014/main" id="{6730421C-990F-4819-BA8E-4A2A364F68A9}"/>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16" name="Titre 3">
            <a:extLst>
              <a:ext uri="{FF2B5EF4-FFF2-40B4-BE49-F238E27FC236}">
                <a16:creationId xmlns:a16="http://schemas.microsoft.com/office/drawing/2014/main" id="{275D98EE-163A-4091-9BC2-AD2717C3F2AC}"/>
              </a:ext>
            </a:extLst>
          </p:cNvPr>
          <p:cNvSpPr>
            <a:spLocks noGrp="1"/>
          </p:cNvSpPr>
          <p:nvPr>
            <p:ph type="title"/>
          </p:nvPr>
        </p:nvSpPr>
        <p:spPr>
          <a:xfrm>
            <a:off x="1907704" y="404664"/>
            <a:ext cx="6984776" cy="892323"/>
          </a:xfrm>
        </p:spPr>
        <p:txBody>
          <a:bodyPr/>
          <a:lstStyle/>
          <a:p>
            <a:r>
              <a:rPr lang="fr-FR" dirty="0"/>
              <a:t>Améliorer la description des prises en charge chirurgicales du cancer du sein</a:t>
            </a:r>
            <a:endParaRPr lang="fr-FR" dirty="0">
              <a:solidFill>
                <a:schemeClr val="bg2"/>
              </a:solidFill>
            </a:endParaRPr>
          </a:p>
        </p:txBody>
      </p:sp>
      <p:pic>
        <p:nvPicPr>
          <p:cNvPr id="5" name="Image 4">
            <a:extLst>
              <a:ext uri="{FF2B5EF4-FFF2-40B4-BE49-F238E27FC236}">
                <a16:creationId xmlns:a16="http://schemas.microsoft.com/office/drawing/2014/main" id="{93066081-111D-4533-8F6A-B4FC9D33A0CA}"/>
              </a:ext>
            </a:extLst>
          </p:cNvPr>
          <p:cNvPicPr>
            <a:picLocks noChangeAspect="1"/>
          </p:cNvPicPr>
          <p:nvPr/>
        </p:nvPicPr>
        <p:blipFill>
          <a:blip r:embed="rId5"/>
          <a:stretch>
            <a:fillRect/>
          </a:stretch>
        </p:blipFill>
        <p:spPr>
          <a:xfrm>
            <a:off x="915645" y="3645024"/>
            <a:ext cx="7688803" cy="2923768"/>
          </a:xfrm>
          <a:prstGeom prst="rect">
            <a:avLst/>
          </a:prstGeom>
        </p:spPr>
      </p:pic>
    </p:spTree>
    <p:extLst>
      <p:ext uri="{BB962C8B-B14F-4D97-AF65-F5344CB8AC3E}">
        <p14:creationId xmlns:p14="http://schemas.microsoft.com/office/powerpoint/2010/main" val="109133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AE7E616-8518-4F8B-A9F4-776D46CAD5AF}"/>
              </a:ext>
            </a:extLst>
          </p:cNvPr>
          <p:cNvSpPr>
            <a:spLocks noGrp="1"/>
          </p:cNvSpPr>
          <p:nvPr>
            <p:ph type="ctrTitle"/>
          </p:nvPr>
        </p:nvSpPr>
        <p:spPr/>
        <p:txBody>
          <a:bodyPr/>
          <a:lstStyle/>
          <a:p>
            <a:r>
              <a:rPr lang="fr-FR" sz="3200" dirty="0"/>
              <a:t>Introduction</a:t>
            </a:r>
          </a:p>
        </p:txBody>
      </p:sp>
      <p:sp>
        <p:nvSpPr>
          <p:cNvPr id="10" name="Sous-titre 9">
            <a:extLst>
              <a:ext uri="{FF2B5EF4-FFF2-40B4-BE49-F238E27FC236}">
                <a16:creationId xmlns:a16="http://schemas.microsoft.com/office/drawing/2014/main" id="{157B8652-ABEF-436C-83F8-926B20341587}"/>
              </a:ext>
            </a:extLst>
          </p:cNvPr>
          <p:cNvSpPr>
            <a:spLocks noGrp="1"/>
          </p:cNvSpPr>
          <p:nvPr>
            <p:ph type="subTitle" idx="1"/>
          </p:nvPr>
        </p:nvSpPr>
        <p:spPr/>
        <p:txBody>
          <a:bodyPr/>
          <a:lstStyle/>
          <a:p>
            <a:r>
              <a:rPr lang="fr-FR" dirty="0"/>
              <a:t>Dr Joëlle DUBOIS</a:t>
            </a:r>
          </a:p>
        </p:txBody>
      </p:sp>
      <p:sp>
        <p:nvSpPr>
          <p:cNvPr id="4" name="Espace réservé du numéro de diapositive 3">
            <a:extLst>
              <a:ext uri="{FF2B5EF4-FFF2-40B4-BE49-F238E27FC236}">
                <a16:creationId xmlns:a16="http://schemas.microsoft.com/office/drawing/2014/main" id="{595EBE07-C557-4315-8435-876AD5566C3B}"/>
              </a:ext>
            </a:extLst>
          </p:cNvPr>
          <p:cNvSpPr>
            <a:spLocks noGrp="1"/>
          </p:cNvSpPr>
          <p:nvPr>
            <p:ph type="sldNum" sz="quarter" idx="10"/>
          </p:nvPr>
        </p:nvSpPr>
        <p:spPr/>
        <p:txBody>
          <a:bodyPr/>
          <a:lstStyle/>
          <a:p>
            <a:fld id="{E5369045-A61C-425D-88C5-655E2D52834C}" type="slidenum">
              <a:rPr lang="fr-FR" smtClean="0"/>
              <a:pPr/>
              <a:t>2</a:t>
            </a:fld>
            <a:endParaRPr lang="fr-FR" dirty="0"/>
          </a:p>
        </p:txBody>
      </p:sp>
      <p:sp>
        <p:nvSpPr>
          <p:cNvPr id="5" name="Espace réservé de la date 4">
            <a:extLst>
              <a:ext uri="{FF2B5EF4-FFF2-40B4-BE49-F238E27FC236}">
                <a16:creationId xmlns:a16="http://schemas.microsoft.com/office/drawing/2014/main" id="{A1D9CD35-8C8D-47D6-B9CF-E1AEF0F06280}"/>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7FB09737-4650-4411-B2EA-22400F6E1793}"/>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4160553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0"/>
          </p:nvPr>
        </p:nvSpPr>
        <p:spPr/>
        <p:txBody>
          <a:bodyPr/>
          <a:lstStyle/>
          <a:p>
            <a:pPr>
              <a:defRPr/>
            </a:pPr>
            <a:fld id="{DCF0FE79-DE73-43CB-BCBB-32A609205783}" type="slidenum">
              <a:rPr lang="fr-FR" smtClean="0"/>
              <a:pPr>
                <a:defRPr/>
              </a:pPr>
              <a:t>20</a:t>
            </a:fld>
            <a:endParaRPr lang="fr-FR"/>
          </a:p>
        </p:txBody>
      </p:sp>
      <p:sp>
        <p:nvSpPr>
          <p:cNvPr id="11" name="Espace réservé du contenu 2"/>
          <p:cNvSpPr>
            <a:spLocks noGrp="1"/>
          </p:cNvSpPr>
          <p:nvPr>
            <p:ph idx="1"/>
          </p:nvPr>
        </p:nvSpPr>
        <p:spPr>
          <a:xfrm>
            <a:off x="243957" y="1475376"/>
            <a:ext cx="8136000" cy="4248000"/>
          </a:xfrm>
        </p:spPr>
        <p:txBody>
          <a:bodyPr/>
          <a:lstStyle/>
          <a:p>
            <a:endParaRPr lang="fr-FR" dirty="0"/>
          </a:p>
          <a:p>
            <a:pPr lvl="1">
              <a:buFont typeface="Wingdings 3" panose="05040102010807070707" pitchFamily="18" charset="2"/>
              <a:buChar char="Æ"/>
            </a:pPr>
            <a:endParaRPr lang="fr-FR" dirty="0"/>
          </a:p>
          <a:p>
            <a:pPr>
              <a:buFont typeface="Wingdings 3" panose="05040102010807070707" pitchFamily="18" charset="2"/>
              <a:buChar char="Æ"/>
            </a:pPr>
            <a:endParaRPr lang="fr-FR" dirty="0"/>
          </a:p>
        </p:txBody>
      </p:sp>
      <p:sp>
        <p:nvSpPr>
          <p:cNvPr id="28" name="Espace réservé du contenu 2"/>
          <p:cNvSpPr txBox="1">
            <a:spLocks/>
          </p:cNvSpPr>
          <p:nvPr/>
        </p:nvSpPr>
        <p:spPr bwMode="auto">
          <a:xfrm>
            <a:off x="143508" y="2307082"/>
            <a:ext cx="8856984" cy="292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46088" indent="-261938" algn="l" rtl="0" eaLnBrk="1" fontAlgn="base" hangingPunct="1">
              <a:spcBef>
                <a:spcPct val="20000"/>
              </a:spcBef>
              <a:spcAft>
                <a:spcPct val="0"/>
              </a:spcAft>
              <a:buBlip>
                <a:blip r:embed="rId3"/>
              </a:buBlip>
              <a:defRPr sz="2400" b="1">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4"/>
              </a:buBlip>
              <a:defRPr sz="2000">
                <a:solidFill>
                  <a:srgbClr val="4E455D"/>
                </a:solidFill>
                <a:latin typeface="+mn-lt"/>
                <a:ea typeface="+mn-ea"/>
              </a:defRPr>
            </a:lvl2pPr>
            <a:lvl3pPr marL="1143000" indent="-190500" algn="l" rtl="0" eaLnBrk="1" fontAlgn="base" hangingPunct="1">
              <a:spcBef>
                <a:spcPct val="20000"/>
              </a:spcBef>
              <a:spcAft>
                <a:spcPct val="0"/>
              </a:spcAft>
              <a:buBlip>
                <a:blip r:embed="rId5"/>
              </a:buBlip>
              <a:defRPr>
                <a:solidFill>
                  <a:srgbClr val="4E455D"/>
                </a:solidFill>
                <a:latin typeface="+mn-lt"/>
                <a:ea typeface="+mn-ea"/>
              </a:defRPr>
            </a:lvl3pPr>
            <a:lvl4pPr marL="1619250" indent="-190500" algn="l" rtl="0" eaLnBrk="1" fontAlgn="base" hangingPunct="1">
              <a:spcBef>
                <a:spcPct val="20000"/>
              </a:spcBef>
              <a:spcAft>
                <a:spcPct val="0"/>
              </a:spcAft>
              <a:buBlip>
                <a:blip r:embed="rId3"/>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4"/>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4"/>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4"/>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4"/>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4"/>
              </a:buBlip>
              <a:defRPr sz="1500">
                <a:solidFill>
                  <a:srgbClr val="4E455D"/>
                </a:solidFill>
                <a:latin typeface="+mn-lt"/>
                <a:ea typeface="+mn-ea"/>
              </a:defRPr>
            </a:lvl9pPr>
          </a:lstStyle>
          <a:p>
            <a:r>
              <a:rPr lang="fr-FR" dirty="0"/>
              <a:t>Évolution des consignes de codage</a:t>
            </a:r>
          </a:p>
          <a:p>
            <a:pPr lvl="1"/>
            <a:endParaRPr lang="fr-FR" dirty="0"/>
          </a:p>
          <a:p>
            <a:pPr lvl="1"/>
            <a:r>
              <a:rPr lang="fr-FR" dirty="0"/>
              <a:t>Lors d’une reconstruction du sein à distance après cancer du sein : autorisation </a:t>
            </a:r>
            <a:r>
              <a:rPr lang="fr-FR" dirty="0">
                <a:solidFill>
                  <a:srgbClr val="000000"/>
                </a:solidFill>
              </a:rPr>
              <a:t>en DR </a:t>
            </a:r>
            <a:r>
              <a:rPr lang="fr-FR" dirty="0"/>
              <a:t>du code CIM10 Z85.3 </a:t>
            </a:r>
            <a:r>
              <a:rPr lang="fr-FR" i="1" dirty="0"/>
              <a:t>Antécédent personnel de tumeur maligne du sein</a:t>
            </a:r>
            <a:endParaRPr lang="fr-FR" dirty="0"/>
          </a:p>
          <a:p>
            <a:pPr lvl="1"/>
            <a:endParaRPr lang="fr-FR" dirty="0"/>
          </a:p>
          <a:p>
            <a:pPr lvl="1"/>
            <a:r>
              <a:rPr lang="fr-FR" dirty="0"/>
              <a:t>Suppression du codage de TM du sein en position de DAS pour orienter dans les racines de TM du sein</a:t>
            </a:r>
          </a:p>
          <a:p>
            <a:pPr marL="476250" lvl="1" indent="0">
              <a:buNone/>
            </a:pPr>
            <a:endParaRPr lang="fr-FR" i="1" dirty="0"/>
          </a:p>
          <a:p>
            <a:pPr lvl="1"/>
            <a:endParaRPr lang="fr-FR" sz="2400" b="1" dirty="0">
              <a:cs typeface="ＭＳ Ｐゴシック" charset="0"/>
            </a:endParaRPr>
          </a:p>
        </p:txBody>
      </p:sp>
      <p:sp>
        <p:nvSpPr>
          <p:cNvPr id="12" name="Titre 3"/>
          <p:cNvSpPr>
            <a:spLocks noGrp="1"/>
          </p:cNvSpPr>
          <p:nvPr>
            <p:ph type="title"/>
          </p:nvPr>
        </p:nvSpPr>
        <p:spPr>
          <a:xfrm>
            <a:off x="1907704" y="404664"/>
            <a:ext cx="6984776" cy="892323"/>
          </a:xfrm>
        </p:spPr>
        <p:txBody>
          <a:bodyPr/>
          <a:lstStyle/>
          <a:p>
            <a:r>
              <a:rPr lang="fr-FR" dirty="0"/>
              <a:t>Améliorer la description des prises en charge chirurgicales du cancer du sein</a:t>
            </a:r>
            <a:endParaRPr lang="fr-FR" dirty="0">
              <a:solidFill>
                <a:schemeClr val="bg2"/>
              </a:solidFill>
            </a:endParaRPr>
          </a:p>
        </p:txBody>
      </p:sp>
      <p:sp>
        <p:nvSpPr>
          <p:cNvPr id="7" name="Espace réservé de la date 3"/>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2" name="Espace réservé du pied de page 1">
            <a:extLst>
              <a:ext uri="{FF2B5EF4-FFF2-40B4-BE49-F238E27FC236}">
                <a16:creationId xmlns:a16="http://schemas.microsoft.com/office/drawing/2014/main" id="{5A36D797-F35C-45BE-80EC-C1A55EEF41ED}"/>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292644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7CFC0DB-081B-44CF-9FF2-9F2407368989}"/>
              </a:ext>
            </a:extLst>
          </p:cNvPr>
          <p:cNvSpPr>
            <a:spLocks noGrp="1"/>
          </p:cNvSpPr>
          <p:nvPr>
            <p:ph type="dt" sz="half" idx="11"/>
          </p:nvPr>
        </p:nvSpPr>
        <p:spPr/>
        <p:txBody>
          <a:bodyPr/>
          <a:lstStyle/>
          <a:p>
            <a:pPr>
              <a:defRPr/>
            </a:pPr>
            <a:r>
              <a:rPr lang="fr-FR"/>
              <a:t>08 novembre 2021</a:t>
            </a:r>
            <a:endParaRPr lang="fr-FR" dirty="0"/>
          </a:p>
        </p:txBody>
      </p:sp>
      <p:sp>
        <p:nvSpPr>
          <p:cNvPr id="3" name="Espace réservé du numéro de diapositive 2">
            <a:extLst>
              <a:ext uri="{FF2B5EF4-FFF2-40B4-BE49-F238E27FC236}">
                <a16:creationId xmlns:a16="http://schemas.microsoft.com/office/drawing/2014/main" id="{DA39340E-87FF-4214-B24C-2CE4283BB2E4}"/>
              </a:ext>
            </a:extLst>
          </p:cNvPr>
          <p:cNvSpPr>
            <a:spLocks noGrp="1"/>
          </p:cNvSpPr>
          <p:nvPr>
            <p:ph type="sldNum" sz="quarter" idx="10"/>
          </p:nvPr>
        </p:nvSpPr>
        <p:spPr/>
        <p:txBody>
          <a:bodyPr/>
          <a:lstStyle/>
          <a:p>
            <a:pPr>
              <a:defRPr/>
            </a:pPr>
            <a:fld id="{DCF0FE79-DE73-43CB-BCBB-32A609205783}" type="slidenum">
              <a:rPr lang="fr-FR" smtClean="0"/>
              <a:pPr>
                <a:defRPr/>
              </a:pPr>
              <a:t>21</a:t>
            </a:fld>
            <a:endParaRPr lang="fr-FR"/>
          </a:p>
        </p:txBody>
      </p:sp>
      <p:sp>
        <p:nvSpPr>
          <p:cNvPr id="7" name="Espace réservé du pied de page 6">
            <a:extLst>
              <a:ext uri="{FF2B5EF4-FFF2-40B4-BE49-F238E27FC236}">
                <a16:creationId xmlns:a16="http://schemas.microsoft.com/office/drawing/2014/main" id="{6730421C-990F-4819-BA8E-4A2A364F68A9}"/>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16" name="Titre 3">
            <a:extLst>
              <a:ext uri="{FF2B5EF4-FFF2-40B4-BE49-F238E27FC236}">
                <a16:creationId xmlns:a16="http://schemas.microsoft.com/office/drawing/2014/main" id="{275D98EE-163A-4091-9BC2-AD2717C3F2AC}"/>
              </a:ext>
            </a:extLst>
          </p:cNvPr>
          <p:cNvSpPr>
            <a:spLocks noGrp="1"/>
          </p:cNvSpPr>
          <p:nvPr>
            <p:ph type="title"/>
          </p:nvPr>
        </p:nvSpPr>
        <p:spPr>
          <a:xfrm>
            <a:off x="1907704" y="404664"/>
            <a:ext cx="6984776" cy="892323"/>
          </a:xfrm>
        </p:spPr>
        <p:txBody>
          <a:bodyPr/>
          <a:lstStyle/>
          <a:p>
            <a:r>
              <a:rPr lang="fr-FR" dirty="0"/>
              <a:t>Nouvel arbre de la zone « sein »</a:t>
            </a:r>
            <a:endParaRPr lang="fr-FR" dirty="0">
              <a:solidFill>
                <a:schemeClr val="bg2"/>
              </a:solidFill>
            </a:endParaRPr>
          </a:p>
        </p:txBody>
      </p:sp>
      <p:sp>
        <p:nvSpPr>
          <p:cNvPr id="8" name="Ellipse 7">
            <a:extLst>
              <a:ext uri="{FF2B5EF4-FFF2-40B4-BE49-F238E27FC236}">
                <a16:creationId xmlns:a16="http://schemas.microsoft.com/office/drawing/2014/main" id="{2E3F2C3F-85CD-4557-9EC2-446641571440}"/>
              </a:ext>
            </a:extLst>
          </p:cNvPr>
          <p:cNvSpPr/>
          <p:nvPr/>
        </p:nvSpPr>
        <p:spPr bwMode="auto">
          <a:xfrm>
            <a:off x="2298618" y="4742735"/>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sp>
        <p:nvSpPr>
          <p:cNvPr id="9" name="Ellipse 8">
            <a:extLst>
              <a:ext uri="{FF2B5EF4-FFF2-40B4-BE49-F238E27FC236}">
                <a16:creationId xmlns:a16="http://schemas.microsoft.com/office/drawing/2014/main" id="{B14101C8-0714-4556-ACF6-4F460D4371B1}"/>
              </a:ext>
            </a:extLst>
          </p:cNvPr>
          <p:cNvSpPr/>
          <p:nvPr/>
        </p:nvSpPr>
        <p:spPr bwMode="auto">
          <a:xfrm>
            <a:off x="4789823" y="3399141"/>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sp>
        <p:nvSpPr>
          <p:cNvPr id="10" name="Ellipse 9">
            <a:extLst>
              <a:ext uri="{FF2B5EF4-FFF2-40B4-BE49-F238E27FC236}">
                <a16:creationId xmlns:a16="http://schemas.microsoft.com/office/drawing/2014/main" id="{C35DA0B3-E3DF-49E8-88F2-40346CBD0D82}"/>
              </a:ext>
            </a:extLst>
          </p:cNvPr>
          <p:cNvSpPr/>
          <p:nvPr/>
        </p:nvSpPr>
        <p:spPr bwMode="auto">
          <a:xfrm>
            <a:off x="3190986" y="3398220"/>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sp>
        <p:nvSpPr>
          <p:cNvPr id="11" name="Ellipse 10">
            <a:extLst>
              <a:ext uri="{FF2B5EF4-FFF2-40B4-BE49-F238E27FC236}">
                <a16:creationId xmlns:a16="http://schemas.microsoft.com/office/drawing/2014/main" id="{77EAE8AC-B6F3-451F-8331-1B3CFFA967D9}"/>
              </a:ext>
            </a:extLst>
          </p:cNvPr>
          <p:cNvSpPr/>
          <p:nvPr/>
        </p:nvSpPr>
        <p:spPr bwMode="auto">
          <a:xfrm>
            <a:off x="1250263" y="3381691"/>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sp>
        <p:nvSpPr>
          <p:cNvPr id="12" name="Ellipse 11">
            <a:extLst>
              <a:ext uri="{FF2B5EF4-FFF2-40B4-BE49-F238E27FC236}">
                <a16:creationId xmlns:a16="http://schemas.microsoft.com/office/drawing/2014/main" id="{509E091A-CCF9-4936-B9DE-7AF522A91A1F}"/>
              </a:ext>
            </a:extLst>
          </p:cNvPr>
          <p:cNvSpPr/>
          <p:nvPr/>
        </p:nvSpPr>
        <p:spPr bwMode="auto">
          <a:xfrm>
            <a:off x="3118978" y="2396836"/>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sp>
        <p:nvSpPr>
          <p:cNvPr id="13" name="Ellipse 12">
            <a:extLst>
              <a:ext uri="{FF2B5EF4-FFF2-40B4-BE49-F238E27FC236}">
                <a16:creationId xmlns:a16="http://schemas.microsoft.com/office/drawing/2014/main" id="{C3773B89-5CDD-4D4E-9C22-D04069D77483}"/>
              </a:ext>
            </a:extLst>
          </p:cNvPr>
          <p:cNvSpPr/>
          <p:nvPr/>
        </p:nvSpPr>
        <p:spPr bwMode="auto">
          <a:xfrm>
            <a:off x="1246770" y="2391065"/>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sp>
        <p:nvSpPr>
          <p:cNvPr id="14" name="Ellipse 13">
            <a:extLst>
              <a:ext uri="{FF2B5EF4-FFF2-40B4-BE49-F238E27FC236}">
                <a16:creationId xmlns:a16="http://schemas.microsoft.com/office/drawing/2014/main" id="{87425795-EF93-4243-92A3-7DA7907F3229}"/>
              </a:ext>
            </a:extLst>
          </p:cNvPr>
          <p:cNvSpPr/>
          <p:nvPr/>
        </p:nvSpPr>
        <p:spPr bwMode="auto">
          <a:xfrm>
            <a:off x="158261" y="2405225"/>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cxnSp>
        <p:nvCxnSpPr>
          <p:cNvPr id="15" name="Connecteur droit avec flèche 14">
            <a:extLst>
              <a:ext uri="{FF2B5EF4-FFF2-40B4-BE49-F238E27FC236}">
                <a16:creationId xmlns:a16="http://schemas.microsoft.com/office/drawing/2014/main" id="{0974356F-EF8C-41E9-9EBB-58ECD94D8D19}"/>
              </a:ext>
            </a:extLst>
          </p:cNvPr>
          <p:cNvCxnSpPr>
            <a:cxnSpLocks/>
            <a:stCxn id="12" idx="6"/>
            <a:endCxn id="44" idx="1"/>
          </p:cNvCxnSpPr>
          <p:nvPr/>
        </p:nvCxnSpPr>
        <p:spPr bwMode="auto">
          <a:xfrm flipV="1">
            <a:off x="3347864" y="2484621"/>
            <a:ext cx="3085261" cy="2311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Connecteur droit avec flèche 16">
            <a:extLst>
              <a:ext uri="{FF2B5EF4-FFF2-40B4-BE49-F238E27FC236}">
                <a16:creationId xmlns:a16="http://schemas.microsoft.com/office/drawing/2014/main" id="{AA8E6749-EECE-4CA4-9DB0-676C54F322BB}"/>
              </a:ext>
            </a:extLst>
          </p:cNvPr>
          <p:cNvCxnSpPr>
            <a:cxnSpLocks/>
            <a:stCxn id="9" idx="6"/>
            <a:endCxn id="46" idx="1"/>
          </p:cNvCxnSpPr>
          <p:nvPr/>
        </p:nvCxnSpPr>
        <p:spPr bwMode="auto">
          <a:xfrm flipV="1">
            <a:off x="5018709" y="3509283"/>
            <a:ext cx="1418845" cy="75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Connecteur droit avec flèche 17">
            <a:extLst>
              <a:ext uri="{FF2B5EF4-FFF2-40B4-BE49-F238E27FC236}">
                <a16:creationId xmlns:a16="http://schemas.microsoft.com/office/drawing/2014/main" id="{89E2A5ED-3C2C-4375-A5AE-2B96967ACF8E}"/>
              </a:ext>
            </a:extLst>
          </p:cNvPr>
          <p:cNvCxnSpPr>
            <a:cxnSpLocks/>
            <a:stCxn id="10" idx="6"/>
            <a:endCxn id="53" idx="1"/>
          </p:cNvCxnSpPr>
          <p:nvPr/>
        </p:nvCxnSpPr>
        <p:spPr bwMode="auto">
          <a:xfrm flipV="1">
            <a:off x="3419872" y="3506705"/>
            <a:ext cx="1368159" cy="241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Connecteur en angle 5">
            <a:extLst>
              <a:ext uri="{FF2B5EF4-FFF2-40B4-BE49-F238E27FC236}">
                <a16:creationId xmlns:a16="http://schemas.microsoft.com/office/drawing/2014/main" id="{9998F1A3-3EDA-42D5-B535-8EE4684EAC0C}"/>
              </a:ext>
            </a:extLst>
          </p:cNvPr>
          <p:cNvCxnSpPr>
            <a:cxnSpLocks/>
            <a:stCxn id="41" idx="2"/>
            <a:endCxn id="45" idx="1"/>
          </p:cNvCxnSpPr>
          <p:nvPr/>
        </p:nvCxnSpPr>
        <p:spPr bwMode="auto">
          <a:xfrm rot="16200000" flipH="1">
            <a:off x="4648541" y="1216694"/>
            <a:ext cx="377411" cy="3199654"/>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Connecteur en angle 6">
            <a:extLst>
              <a:ext uri="{FF2B5EF4-FFF2-40B4-BE49-F238E27FC236}">
                <a16:creationId xmlns:a16="http://schemas.microsoft.com/office/drawing/2014/main" id="{9B5E521B-E88F-49C1-BD92-A4BC304EB9E0}"/>
              </a:ext>
            </a:extLst>
          </p:cNvPr>
          <p:cNvCxnSpPr>
            <a:cxnSpLocks/>
            <a:stCxn id="8" idx="4"/>
            <a:endCxn id="50" idx="1"/>
          </p:cNvCxnSpPr>
          <p:nvPr/>
        </p:nvCxnSpPr>
        <p:spPr bwMode="auto">
          <a:xfrm rot="16200000" flipH="1">
            <a:off x="4191275" y="3186316"/>
            <a:ext cx="463636" cy="4020064"/>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ZoneTexte 20">
            <a:extLst>
              <a:ext uri="{FF2B5EF4-FFF2-40B4-BE49-F238E27FC236}">
                <a16:creationId xmlns:a16="http://schemas.microsoft.com/office/drawing/2014/main" id="{1857E672-4649-495E-A926-8828ECD0FA90}"/>
              </a:ext>
            </a:extLst>
          </p:cNvPr>
          <p:cNvSpPr txBox="1"/>
          <p:nvPr/>
        </p:nvSpPr>
        <p:spPr>
          <a:xfrm>
            <a:off x="1233376" y="3383414"/>
            <a:ext cx="229649" cy="261610"/>
          </a:xfrm>
          <a:prstGeom prst="rect">
            <a:avLst/>
          </a:prstGeom>
          <a:noFill/>
        </p:spPr>
        <p:txBody>
          <a:bodyPr wrap="square" rtlCol="0">
            <a:spAutoFit/>
          </a:bodyPr>
          <a:lstStyle/>
          <a:p>
            <a:r>
              <a:rPr lang="fr-FR" sz="1100" b="1" dirty="0"/>
              <a:t>A</a:t>
            </a:r>
          </a:p>
        </p:txBody>
      </p:sp>
      <p:sp>
        <p:nvSpPr>
          <p:cNvPr id="22" name="Rectangle à coins arrondis 10">
            <a:extLst>
              <a:ext uri="{FF2B5EF4-FFF2-40B4-BE49-F238E27FC236}">
                <a16:creationId xmlns:a16="http://schemas.microsoft.com/office/drawing/2014/main" id="{768D0070-A735-406F-9B7D-0E8809EA18BB}"/>
              </a:ext>
            </a:extLst>
          </p:cNvPr>
          <p:cNvSpPr/>
          <p:nvPr/>
        </p:nvSpPr>
        <p:spPr bwMode="auto">
          <a:xfrm>
            <a:off x="3549723" y="3339574"/>
            <a:ext cx="1073064" cy="353681"/>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100" dirty="0" err="1">
                <a:ea typeface="ＭＳ Ｐゴシック" charset="0"/>
              </a:rPr>
              <a:t>Itvs</a:t>
            </a:r>
            <a:r>
              <a:rPr lang="fr-FR" sz="1100" dirty="0">
                <a:ea typeface="ＭＳ Ｐゴシック" charset="0"/>
              </a:rPr>
              <a:t> majeures pour TM sein</a:t>
            </a:r>
            <a:endParaRPr kumimoji="0" lang="fr-FR" sz="1100" i="0" u="none" strike="noStrike" cap="none" normalizeH="0" baseline="-25000" dirty="0">
              <a:ln>
                <a:noFill/>
              </a:ln>
              <a:solidFill>
                <a:schemeClr val="tx1"/>
              </a:solidFill>
              <a:effectLst/>
              <a:ea typeface="ＭＳ Ｐゴシック" charset="0"/>
            </a:endParaRPr>
          </a:p>
        </p:txBody>
      </p:sp>
      <p:sp>
        <p:nvSpPr>
          <p:cNvPr id="23" name="ZoneTexte 22">
            <a:extLst>
              <a:ext uri="{FF2B5EF4-FFF2-40B4-BE49-F238E27FC236}">
                <a16:creationId xmlns:a16="http://schemas.microsoft.com/office/drawing/2014/main" id="{4188C82D-8200-400B-A111-7BCDCDAE88E6}"/>
              </a:ext>
            </a:extLst>
          </p:cNvPr>
          <p:cNvSpPr txBox="1"/>
          <p:nvPr/>
        </p:nvSpPr>
        <p:spPr>
          <a:xfrm>
            <a:off x="3189571" y="3370587"/>
            <a:ext cx="229649" cy="261610"/>
          </a:xfrm>
          <a:prstGeom prst="rect">
            <a:avLst/>
          </a:prstGeom>
          <a:noFill/>
        </p:spPr>
        <p:txBody>
          <a:bodyPr wrap="square" rtlCol="0" anchor="ctr">
            <a:spAutoFit/>
          </a:bodyPr>
          <a:lstStyle/>
          <a:p>
            <a:pPr algn="ctr"/>
            <a:r>
              <a:rPr lang="fr-FR" sz="1100" b="1" dirty="0"/>
              <a:t>A</a:t>
            </a:r>
          </a:p>
        </p:txBody>
      </p:sp>
      <p:sp>
        <p:nvSpPr>
          <p:cNvPr id="24" name="ZoneTexte 23">
            <a:extLst>
              <a:ext uri="{FF2B5EF4-FFF2-40B4-BE49-F238E27FC236}">
                <a16:creationId xmlns:a16="http://schemas.microsoft.com/office/drawing/2014/main" id="{D0134B73-5BC3-444C-9211-9B1304FB7C88}"/>
              </a:ext>
            </a:extLst>
          </p:cNvPr>
          <p:cNvSpPr txBox="1"/>
          <p:nvPr/>
        </p:nvSpPr>
        <p:spPr>
          <a:xfrm>
            <a:off x="2296945" y="4707839"/>
            <a:ext cx="229649" cy="261610"/>
          </a:xfrm>
          <a:prstGeom prst="rect">
            <a:avLst/>
          </a:prstGeom>
          <a:noFill/>
        </p:spPr>
        <p:txBody>
          <a:bodyPr wrap="square" rtlCol="0" anchor="ctr">
            <a:spAutoFit/>
          </a:bodyPr>
          <a:lstStyle/>
          <a:p>
            <a:pPr algn="ctr"/>
            <a:r>
              <a:rPr lang="fr-FR" sz="1100" b="1" dirty="0"/>
              <a:t>A</a:t>
            </a:r>
          </a:p>
        </p:txBody>
      </p:sp>
      <p:cxnSp>
        <p:nvCxnSpPr>
          <p:cNvPr id="25" name="Connecteur droit avec flèche 24">
            <a:extLst>
              <a:ext uri="{FF2B5EF4-FFF2-40B4-BE49-F238E27FC236}">
                <a16:creationId xmlns:a16="http://schemas.microsoft.com/office/drawing/2014/main" id="{FC9FBECE-AF7F-4581-AB04-57870E5C7AF8}"/>
              </a:ext>
            </a:extLst>
          </p:cNvPr>
          <p:cNvCxnSpPr>
            <a:cxnSpLocks/>
            <a:stCxn id="39" idx="4"/>
            <a:endCxn id="8" idx="0"/>
          </p:cNvCxnSpPr>
          <p:nvPr/>
        </p:nvCxnSpPr>
        <p:spPr bwMode="auto">
          <a:xfrm>
            <a:off x="2409046" y="3651510"/>
            <a:ext cx="4015" cy="109122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Connecteur droit avec flèche 25">
            <a:extLst>
              <a:ext uri="{FF2B5EF4-FFF2-40B4-BE49-F238E27FC236}">
                <a16:creationId xmlns:a16="http://schemas.microsoft.com/office/drawing/2014/main" id="{50B03AFB-658E-4270-9A07-08DB0E8C2016}"/>
              </a:ext>
            </a:extLst>
          </p:cNvPr>
          <p:cNvCxnSpPr>
            <a:cxnSpLocks/>
            <a:stCxn id="8" idx="6"/>
            <a:endCxn id="49" idx="1"/>
          </p:cNvCxnSpPr>
          <p:nvPr/>
        </p:nvCxnSpPr>
        <p:spPr bwMode="auto">
          <a:xfrm flipV="1">
            <a:off x="2527504" y="4852102"/>
            <a:ext cx="3905621" cy="153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Connecteur en angle 18">
            <a:extLst>
              <a:ext uri="{FF2B5EF4-FFF2-40B4-BE49-F238E27FC236}">
                <a16:creationId xmlns:a16="http://schemas.microsoft.com/office/drawing/2014/main" id="{1D0A5A3D-B108-4A74-969F-4C82042D9AE3}"/>
              </a:ext>
            </a:extLst>
          </p:cNvPr>
          <p:cNvCxnSpPr>
            <a:cxnSpLocks/>
            <a:stCxn id="10" idx="4"/>
            <a:endCxn id="48" idx="1"/>
          </p:cNvCxnSpPr>
          <p:nvPr/>
        </p:nvCxnSpPr>
        <p:spPr bwMode="auto">
          <a:xfrm rot="16200000" flipH="1">
            <a:off x="4489560" y="2435884"/>
            <a:ext cx="762147" cy="3130408"/>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Connecteur droit avec flèche 27">
            <a:extLst>
              <a:ext uri="{FF2B5EF4-FFF2-40B4-BE49-F238E27FC236}">
                <a16:creationId xmlns:a16="http://schemas.microsoft.com/office/drawing/2014/main" id="{329EDE26-D844-4DA6-B0B7-56EB5FBF84EB}"/>
              </a:ext>
            </a:extLst>
          </p:cNvPr>
          <p:cNvCxnSpPr>
            <a:cxnSpLocks/>
            <a:stCxn id="39" idx="6"/>
            <a:endCxn id="10" idx="2"/>
          </p:cNvCxnSpPr>
          <p:nvPr/>
        </p:nvCxnSpPr>
        <p:spPr bwMode="auto">
          <a:xfrm flipV="1">
            <a:off x="2564949" y="3509118"/>
            <a:ext cx="626037" cy="1588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Rectangle à coins arrondis 22">
            <a:extLst>
              <a:ext uri="{FF2B5EF4-FFF2-40B4-BE49-F238E27FC236}">
                <a16:creationId xmlns:a16="http://schemas.microsoft.com/office/drawing/2014/main" id="{4C3CD3F7-1B82-417D-BF9F-F5442A1AB6EF}"/>
              </a:ext>
            </a:extLst>
          </p:cNvPr>
          <p:cNvSpPr/>
          <p:nvPr/>
        </p:nvSpPr>
        <p:spPr bwMode="auto">
          <a:xfrm>
            <a:off x="5118573" y="3341364"/>
            <a:ext cx="1164013" cy="35259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1100" dirty="0">
                <a:ea typeface="ＭＳ Ｐゴシック" charset="0"/>
              </a:rPr>
              <a:t>Reconstruction prothétique</a:t>
            </a:r>
          </a:p>
        </p:txBody>
      </p:sp>
      <p:sp>
        <p:nvSpPr>
          <p:cNvPr id="30" name="ZoneTexte 29">
            <a:extLst>
              <a:ext uri="{FF2B5EF4-FFF2-40B4-BE49-F238E27FC236}">
                <a16:creationId xmlns:a16="http://schemas.microsoft.com/office/drawing/2014/main" id="{894214E1-6C83-4067-B4F8-762ECC4BE478}"/>
              </a:ext>
            </a:extLst>
          </p:cNvPr>
          <p:cNvSpPr txBox="1"/>
          <p:nvPr/>
        </p:nvSpPr>
        <p:spPr>
          <a:xfrm>
            <a:off x="1246083" y="2360724"/>
            <a:ext cx="229649" cy="261610"/>
          </a:xfrm>
          <a:prstGeom prst="rect">
            <a:avLst/>
          </a:prstGeom>
          <a:noFill/>
        </p:spPr>
        <p:txBody>
          <a:bodyPr wrap="square" rtlCol="0" anchor="ctr">
            <a:spAutoFit/>
          </a:bodyPr>
          <a:lstStyle/>
          <a:p>
            <a:pPr algn="ctr"/>
            <a:r>
              <a:rPr lang="fr-FR" sz="1100" b="1" dirty="0"/>
              <a:t>A</a:t>
            </a:r>
          </a:p>
        </p:txBody>
      </p:sp>
      <p:cxnSp>
        <p:nvCxnSpPr>
          <p:cNvPr id="31" name="Connecteur droit avec flèche 30">
            <a:extLst>
              <a:ext uri="{FF2B5EF4-FFF2-40B4-BE49-F238E27FC236}">
                <a16:creationId xmlns:a16="http://schemas.microsoft.com/office/drawing/2014/main" id="{1A6843A6-458B-4783-B908-7ED7F7E87C75}"/>
              </a:ext>
            </a:extLst>
          </p:cNvPr>
          <p:cNvCxnSpPr>
            <a:cxnSpLocks/>
            <a:stCxn id="13" idx="6"/>
            <a:endCxn id="12" idx="2"/>
          </p:cNvCxnSpPr>
          <p:nvPr/>
        </p:nvCxnSpPr>
        <p:spPr bwMode="auto">
          <a:xfrm>
            <a:off x="1473744" y="2499593"/>
            <a:ext cx="1643322" cy="577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Connecteur droit avec flèche 31">
            <a:extLst>
              <a:ext uri="{FF2B5EF4-FFF2-40B4-BE49-F238E27FC236}">
                <a16:creationId xmlns:a16="http://schemas.microsoft.com/office/drawing/2014/main" id="{0354A539-9763-465F-8637-14C8F0B8EFBC}"/>
              </a:ext>
            </a:extLst>
          </p:cNvPr>
          <p:cNvCxnSpPr>
            <a:cxnSpLocks/>
            <a:stCxn id="13" idx="4"/>
            <a:endCxn id="11" idx="0"/>
          </p:cNvCxnSpPr>
          <p:nvPr/>
        </p:nvCxnSpPr>
        <p:spPr bwMode="auto">
          <a:xfrm>
            <a:off x="1361213" y="2612860"/>
            <a:ext cx="3493" cy="76883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3" name="ZoneTexte 32">
            <a:extLst>
              <a:ext uri="{FF2B5EF4-FFF2-40B4-BE49-F238E27FC236}">
                <a16:creationId xmlns:a16="http://schemas.microsoft.com/office/drawing/2014/main" id="{99F2723F-50D9-435E-8206-4E70B8143789}"/>
              </a:ext>
            </a:extLst>
          </p:cNvPr>
          <p:cNvSpPr txBox="1"/>
          <p:nvPr/>
        </p:nvSpPr>
        <p:spPr>
          <a:xfrm>
            <a:off x="158261" y="2375475"/>
            <a:ext cx="229649" cy="261610"/>
          </a:xfrm>
          <a:prstGeom prst="rect">
            <a:avLst/>
          </a:prstGeom>
          <a:noFill/>
        </p:spPr>
        <p:txBody>
          <a:bodyPr wrap="square" rtlCol="0" anchor="ctr">
            <a:spAutoFit/>
          </a:bodyPr>
          <a:lstStyle/>
          <a:p>
            <a:pPr algn="ctr"/>
            <a:r>
              <a:rPr lang="fr-FR" sz="1100" b="1" dirty="0"/>
              <a:t>A</a:t>
            </a:r>
          </a:p>
        </p:txBody>
      </p:sp>
      <p:cxnSp>
        <p:nvCxnSpPr>
          <p:cNvPr id="34" name="Connecteur droit avec flèche 33">
            <a:extLst>
              <a:ext uri="{FF2B5EF4-FFF2-40B4-BE49-F238E27FC236}">
                <a16:creationId xmlns:a16="http://schemas.microsoft.com/office/drawing/2014/main" id="{392A33C9-691A-4E9F-B0CC-74D297D42E58}"/>
              </a:ext>
            </a:extLst>
          </p:cNvPr>
          <p:cNvCxnSpPr>
            <a:cxnSpLocks/>
            <a:stCxn id="14" idx="6"/>
            <a:endCxn id="13" idx="2"/>
          </p:cNvCxnSpPr>
          <p:nvPr/>
        </p:nvCxnSpPr>
        <p:spPr bwMode="auto">
          <a:xfrm flipV="1">
            <a:off x="385235" y="2499593"/>
            <a:ext cx="859623" cy="1416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5" name="ZoneTexte 34">
            <a:extLst>
              <a:ext uri="{FF2B5EF4-FFF2-40B4-BE49-F238E27FC236}">
                <a16:creationId xmlns:a16="http://schemas.microsoft.com/office/drawing/2014/main" id="{2E105F85-13D5-496A-BE33-C9E08269F1F3}"/>
              </a:ext>
            </a:extLst>
          </p:cNvPr>
          <p:cNvSpPr txBox="1"/>
          <p:nvPr/>
        </p:nvSpPr>
        <p:spPr>
          <a:xfrm>
            <a:off x="504505" y="2336118"/>
            <a:ext cx="495961" cy="415498"/>
          </a:xfrm>
          <a:prstGeom prst="rect">
            <a:avLst/>
          </a:prstGeom>
          <a:solidFill>
            <a:schemeClr val="accent1">
              <a:lumMod val="40000"/>
              <a:lumOff val="60000"/>
            </a:schemeClr>
          </a:solidFill>
        </p:spPr>
        <p:txBody>
          <a:bodyPr wrap="square" rtlCol="0" anchor="ctr">
            <a:spAutoFit/>
          </a:bodyPr>
          <a:lstStyle/>
          <a:p>
            <a:pPr algn="ctr"/>
            <a:r>
              <a:rPr lang="fr-FR" sz="1000" dirty="0"/>
              <a:t>CMD</a:t>
            </a:r>
          </a:p>
          <a:p>
            <a:pPr algn="ctr"/>
            <a:r>
              <a:rPr lang="fr-FR" sz="1000" dirty="0"/>
              <a:t>09</a:t>
            </a:r>
          </a:p>
        </p:txBody>
      </p:sp>
      <p:sp>
        <p:nvSpPr>
          <p:cNvPr id="36" name="ZoneTexte 35">
            <a:extLst>
              <a:ext uri="{FF2B5EF4-FFF2-40B4-BE49-F238E27FC236}">
                <a16:creationId xmlns:a16="http://schemas.microsoft.com/office/drawing/2014/main" id="{1E115E1C-FCA6-4DE2-ACDB-F90FC08DC8D3}"/>
              </a:ext>
            </a:extLst>
          </p:cNvPr>
          <p:cNvSpPr txBox="1"/>
          <p:nvPr/>
        </p:nvSpPr>
        <p:spPr>
          <a:xfrm>
            <a:off x="2621129" y="3356410"/>
            <a:ext cx="379306" cy="338554"/>
          </a:xfrm>
          <a:prstGeom prst="rect">
            <a:avLst/>
          </a:prstGeom>
          <a:solidFill>
            <a:schemeClr val="bg1">
              <a:lumMod val="85000"/>
            </a:schemeClr>
          </a:solidFill>
        </p:spPr>
        <p:txBody>
          <a:bodyPr wrap="square" rtlCol="0" anchor="ctr">
            <a:spAutoFit/>
          </a:bodyPr>
          <a:lstStyle/>
          <a:p>
            <a:pPr algn="ctr"/>
            <a:r>
              <a:rPr lang="fr-FR" sz="800" dirty="0"/>
              <a:t>TM sein</a:t>
            </a:r>
          </a:p>
        </p:txBody>
      </p:sp>
      <p:cxnSp>
        <p:nvCxnSpPr>
          <p:cNvPr id="37" name="Connecteur droit avec flèche 36">
            <a:extLst>
              <a:ext uri="{FF2B5EF4-FFF2-40B4-BE49-F238E27FC236}">
                <a16:creationId xmlns:a16="http://schemas.microsoft.com/office/drawing/2014/main" id="{B18FA9AE-B237-451B-A358-00C3D6A10DFE}"/>
              </a:ext>
            </a:extLst>
          </p:cNvPr>
          <p:cNvCxnSpPr>
            <a:cxnSpLocks/>
            <a:stCxn id="11" idx="6"/>
            <a:endCxn id="39" idx="2"/>
          </p:cNvCxnSpPr>
          <p:nvPr/>
        </p:nvCxnSpPr>
        <p:spPr bwMode="auto">
          <a:xfrm>
            <a:off x="1479149" y="3492589"/>
            <a:ext cx="773993" cy="3241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8" name="Groupe 37">
            <a:extLst>
              <a:ext uri="{FF2B5EF4-FFF2-40B4-BE49-F238E27FC236}">
                <a16:creationId xmlns:a16="http://schemas.microsoft.com/office/drawing/2014/main" id="{43D45B15-0137-4846-8E96-A7481151D496}"/>
              </a:ext>
            </a:extLst>
          </p:cNvPr>
          <p:cNvGrpSpPr/>
          <p:nvPr/>
        </p:nvGrpSpPr>
        <p:grpSpPr>
          <a:xfrm>
            <a:off x="2245884" y="3398491"/>
            <a:ext cx="328219" cy="253018"/>
            <a:chOff x="747969" y="5041803"/>
            <a:chExt cx="411662" cy="432048"/>
          </a:xfrm>
        </p:grpSpPr>
        <p:sp>
          <p:nvSpPr>
            <p:cNvPr id="39" name="Ellipse 38">
              <a:extLst>
                <a:ext uri="{FF2B5EF4-FFF2-40B4-BE49-F238E27FC236}">
                  <a16:creationId xmlns:a16="http://schemas.microsoft.com/office/drawing/2014/main" id="{AC14CB36-339B-41EB-A575-3A9DB422B276}"/>
                </a:ext>
              </a:extLst>
            </p:cNvPr>
            <p:cNvSpPr/>
            <p:nvPr/>
          </p:nvSpPr>
          <p:spPr bwMode="auto">
            <a:xfrm>
              <a:off x="757072" y="5041803"/>
              <a:ext cx="391077" cy="432048"/>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800" b="0" i="0" u="none" strike="noStrike" cap="none" normalizeH="0" baseline="-25000">
                <a:ln>
                  <a:noFill/>
                </a:ln>
                <a:solidFill>
                  <a:schemeClr val="tx1"/>
                </a:solidFill>
                <a:effectLst/>
                <a:latin typeface="Times" charset="0"/>
                <a:ea typeface="ＭＳ Ｐゴシック" charset="0"/>
              </a:endParaRPr>
            </a:p>
          </p:txBody>
        </p:sp>
        <p:sp>
          <p:nvSpPr>
            <p:cNvPr id="40" name="ZoneTexte 39">
              <a:extLst>
                <a:ext uri="{FF2B5EF4-FFF2-40B4-BE49-F238E27FC236}">
                  <a16:creationId xmlns:a16="http://schemas.microsoft.com/office/drawing/2014/main" id="{409D1070-D1C6-4C74-8A58-3E6F560A7F49}"/>
                </a:ext>
              </a:extLst>
            </p:cNvPr>
            <p:cNvSpPr txBox="1"/>
            <p:nvPr/>
          </p:nvSpPr>
          <p:spPr>
            <a:xfrm>
              <a:off x="747969" y="5075792"/>
              <a:ext cx="411662" cy="367887"/>
            </a:xfrm>
            <a:prstGeom prst="rect">
              <a:avLst/>
            </a:prstGeom>
            <a:noFill/>
          </p:spPr>
          <p:txBody>
            <a:bodyPr wrap="square" rtlCol="0" anchor="ctr">
              <a:spAutoFit/>
            </a:bodyPr>
            <a:lstStyle/>
            <a:p>
              <a:pPr algn="ctr"/>
              <a:r>
                <a:rPr lang="fr-FR" sz="800" b="1" dirty="0"/>
                <a:t>DP</a:t>
              </a:r>
            </a:p>
          </p:txBody>
        </p:sp>
      </p:grpSp>
      <p:sp>
        <p:nvSpPr>
          <p:cNvPr id="41" name="ZoneTexte 40">
            <a:extLst>
              <a:ext uri="{FF2B5EF4-FFF2-40B4-BE49-F238E27FC236}">
                <a16:creationId xmlns:a16="http://schemas.microsoft.com/office/drawing/2014/main" id="{63C0291A-6F2B-4E6E-B65C-5FC5A8DDCD51}"/>
              </a:ext>
            </a:extLst>
          </p:cNvPr>
          <p:cNvSpPr txBox="1"/>
          <p:nvPr/>
        </p:nvSpPr>
        <p:spPr>
          <a:xfrm>
            <a:off x="3122594" y="2366206"/>
            <a:ext cx="229649" cy="261610"/>
          </a:xfrm>
          <a:prstGeom prst="rect">
            <a:avLst/>
          </a:prstGeom>
          <a:noFill/>
        </p:spPr>
        <p:txBody>
          <a:bodyPr wrap="square" rtlCol="0" anchor="ctr">
            <a:spAutoFit/>
          </a:bodyPr>
          <a:lstStyle/>
          <a:p>
            <a:pPr algn="ctr"/>
            <a:r>
              <a:rPr lang="fr-FR" sz="1100" b="1" dirty="0"/>
              <a:t>A</a:t>
            </a:r>
          </a:p>
        </p:txBody>
      </p:sp>
      <p:cxnSp>
        <p:nvCxnSpPr>
          <p:cNvPr id="43" name="Connecteur droit avec flèche 42">
            <a:extLst>
              <a:ext uri="{FF2B5EF4-FFF2-40B4-BE49-F238E27FC236}">
                <a16:creationId xmlns:a16="http://schemas.microsoft.com/office/drawing/2014/main" id="{948E82C0-53F9-45C4-A370-07858CB778B5}"/>
              </a:ext>
            </a:extLst>
          </p:cNvPr>
          <p:cNvCxnSpPr>
            <a:cxnSpLocks/>
            <a:stCxn id="11" idx="4"/>
          </p:cNvCxnSpPr>
          <p:nvPr/>
        </p:nvCxnSpPr>
        <p:spPr bwMode="auto">
          <a:xfrm flipH="1">
            <a:off x="1362794" y="3603486"/>
            <a:ext cx="1912" cy="28007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4" name="ZoneTexte 43">
            <a:extLst>
              <a:ext uri="{FF2B5EF4-FFF2-40B4-BE49-F238E27FC236}">
                <a16:creationId xmlns:a16="http://schemas.microsoft.com/office/drawing/2014/main" id="{3E64A873-F071-4A32-B1D1-EE653DFB1FCF}"/>
              </a:ext>
            </a:extLst>
          </p:cNvPr>
          <p:cNvSpPr txBox="1"/>
          <p:nvPr/>
        </p:nvSpPr>
        <p:spPr>
          <a:xfrm>
            <a:off x="6433125" y="2276872"/>
            <a:ext cx="2459673" cy="415498"/>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1050" dirty="0">
                <a:ea typeface="ＭＳ Ｐゴシック" charset="0"/>
              </a:rPr>
              <a:t>09C16 Mastectomies totales avec reconstructions complexes</a:t>
            </a:r>
            <a:endParaRPr lang="fr-FR" sz="1050" baseline="-25000" dirty="0">
              <a:ea typeface="ＭＳ Ｐゴシック" charset="0"/>
            </a:endParaRPr>
          </a:p>
        </p:txBody>
      </p:sp>
      <p:sp>
        <p:nvSpPr>
          <p:cNvPr id="45" name="ZoneTexte 44">
            <a:extLst>
              <a:ext uri="{FF2B5EF4-FFF2-40B4-BE49-F238E27FC236}">
                <a16:creationId xmlns:a16="http://schemas.microsoft.com/office/drawing/2014/main" id="{27B7866E-7897-407D-869F-D7180D94F676}"/>
              </a:ext>
            </a:extLst>
          </p:cNvPr>
          <p:cNvSpPr txBox="1"/>
          <p:nvPr/>
        </p:nvSpPr>
        <p:spPr>
          <a:xfrm>
            <a:off x="6437073" y="2797478"/>
            <a:ext cx="2455724" cy="415498"/>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1050" dirty="0">
                <a:ea typeface="ＭＳ Ｐゴシック" charset="0"/>
              </a:rPr>
              <a:t>09C17 Reconstructions complexes isolées</a:t>
            </a:r>
            <a:endParaRPr lang="fr-FR" sz="1050" baseline="-25000" dirty="0">
              <a:ea typeface="ＭＳ Ｐゴシック" charset="0"/>
            </a:endParaRPr>
          </a:p>
        </p:txBody>
      </p:sp>
      <p:sp>
        <p:nvSpPr>
          <p:cNvPr id="46" name="ZoneTexte 45">
            <a:extLst>
              <a:ext uri="{FF2B5EF4-FFF2-40B4-BE49-F238E27FC236}">
                <a16:creationId xmlns:a16="http://schemas.microsoft.com/office/drawing/2014/main" id="{5F41299E-411D-4648-8794-92776AF7B716}"/>
              </a:ext>
            </a:extLst>
          </p:cNvPr>
          <p:cNvSpPr txBox="1"/>
          <p:nvPr/>
        </p:nvSpPr>
        <p:spPr>
          <a:xfrm>
            <a:off x="6437554" y="3301534"/>
            <a:ext cx="2448272" cy="415498"/>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1050" dirty="0">
                <a:ea typeface="ＭＳ Ｐゴシック" charset="0"/>
              </a:rPr>
              <a:t>09C18 </a:t>
            </a:r>
            <a:r>
              <a:rPr lang="fr-FR" sz="1050" dirty="0" err="1">
                <a:ea typeface="ＭＳ Ｐゴシック" charset="0"/>
              </a:rPr>
              <a:t>Itvs</a:t>
            </a:r>
            <a:r>
              <a:rPr lang="fr-FR" sz="1050" dirty="0">
                <a:ea typeface="ＭＳ Ｐゴシック" charset="0"/>
              </a:rPr>
              <a:t> maj. pour TM du sein avec reconstruction prothétique</a:t>
            </a:r>
          </a:p>
        </p:txBody>
      </p:sp>
      <p:sp>
        <p:nvSpPr>
          <p:cNvPr id="47" name="ZoneTexte 46">
            <a:extLst>
              <a:ext uri="{FF2B5EF4-FFF2-40B4-BE49-F238E27FC236}">
                <a16:creationId xmlns:a16="http://schemas.microsoft.com/office/drawing/2014/main" id="{C87E1401-90BB-4C24-9528-315B90221306}"/>
              </a:ext>
            </a:extLst>
          </p:cNvPr>
          <p:cNvSpPr txBox="1"/>
          <p:nvPr/>
        </p:nvSpPr>
        <p:spPr>
          <a:xfrm>
            <a:off x="6450702" y="3823156"/>
            <a:ext cx="2443516" cy="253916"/>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1050" dirty="0">
                <a:ea typeface="ＭＳ Ｐゴシック" charset="0"/>
              </a:rPr>
              <a:t>09C19 </a:t>
            </a:r>
            <a:r>
              <a:rPr lang="fr-FR" sz="1050" dirty="0" err="1">
                <a:ea typeface="ＭＳ Ｐゴシック" charset="0"/>
              </a:rPr>
              <a:t>Itvs</a:t>
            </a:r>
            <a:r>
              <a:rPr lang="fr-FR" sz="1050" dirty="0">
                <a:ea typeface="ＭＳ Ｐゴシック" charset="0"/>
              </a:rPr>
              <a:t> majeures pour TM du sein</a:t>
            </a:r>
          </a:p>
        </p:txBody>
      </p:sp>
      <p:sp>
        <p:nvSpPr>
          <p:cNvPr id="48" name="ZoneTexte 47">
            <a:extLst>
              <a:ext uri="{FF2B5EF4-FFF2-40B4-BE49-F238E27FC236}">
                <a16:creationId xmlns:a16="http://schemas.microsoft.com/office/drawing/2014/main" id="{8474F716-0DB8-47A8-9D9D-1CFCB1893868}"/>
              </a:ext>
            </a:extLst>
          </p:cNvPr>
          <p:cNvSpPr txBox="1"/>
          <p:nvPr/>
        </p:nvSpPr>
        <p:spPr>
          <a:xfrm>
            <a:off x="6435837" y="4255204"/>
            <a:ext cx="2452218" cy="253916"/>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1050" dirty="0">
                <a:ea typeface="ＭＳ Ｐゴシック" charset="0"/>
              </a:rPr>
              <a:t>09C20 Autres </a:t>
            </a:r>
            <a:r>
              <a:rPr lang="fr-FR" sz="1050" dirty="0" err="1">
                <a:ea typeface="ＭＳ Ｐゴシック" charset="0"/>
              </a:rPr>
              <a:t>Itvs</a:t>
            </a:r>
            <a:r>
              <a:rPr lang="fr-FR" sz="1050" dirty="0">
                <a:ea typeface="ＭＳ Ｐゴシック" charset="0"/>
              </a:rPr>
              <a:t> pour TM sein</a:t>
            </a:r>
          </a:p>
        </p:txBody>
      </p:sp>
      <p:sp>
        <p:nvSpPr>
          <p:cNvPr id="49" name="ZoneTexte 48">
            <a:extLst>
              <a:ext uri="{FF2B5EF4-FFF2-40B4-BE49-F238E27FC236}">
                <a16:creationId xmlns:a16="http://schemas.microsoft.com/office/drawing/2014/main" id="{D56DE4F1-48F5-4303-8764-F663E3DBA4AE}"/>
              </a:ext>
            </a:extLst>
          </p:cNvPr>
          <p:cNvSpPr txBox="1"/>
          <p:nvPr/>
        </p:nvSpPr>
        <p:spPr>
          <a:xfrm>
            <a:off x="6433125" y="4725144"/>
            <a:ext cx="2452218" cy="253916"/>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1050" dirty="0">
                <a:ea typeface="ＭＳ Ｐゴシック" charset="0"/>
              </a:rPr>
              <a:t>09C21 </a:t>
            </a:r>
            <a:r>
              <a:rPr lang="fr-FR" sz="1050" dirty="0" err="1">
                <a:ea typeface="ＭＳ Ｐゴシック" charset="0"/>
              </a:rPr>
              <a:t>Itv</a:t>
            </a:r>
            <a:r>
              <a:rPr lang="fr-FR" sz="1050" dirty="0">
                <a:ea typeface="ＭＳ Ｐゴシック" charset="0"/>
              </a:rPr>
              <a:t> majeures du sein hors TM</a:t>
            </a:r>
          </a:p>
        </p:txBody>
      </p:sp>
      <p:sp>
        <p:nvSpPr>
          <p:cNvPr id="50" name="ZoneTexte 49">
            <a:extLst>
              <a:ext uri="{FF2B5EF4-FFF2-40B4-BE49-F238E27FC236}">
                <a16:creationId xmlns:a16="http://schemas.microsoft.com/office/drawing/2014/main" id="{8C67F355-8EB9-43A1-904E-13E23F017CB3}"/>
              </a:ext>
            </a:extLst>
          </p:cNvPr>
          <p:cNvSpPr txBox="1"/>
          <p:nvPr/>
        </p:nvSpPr>
        <p:spPr>
          <a:xfrm>
            <a:off x="6433125" y="5301208"/>
            <a:ext cx="2456961" cy="253916"/>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1050" dirty="0">
                <a:ea typeface="ＭＳ Ｐゴシック" charset="0"/>
              </a:rPr>
              <a:t>09C22 Autres </a:t>
            </a:r>
            <a:r>
              <a:rPr lang="fr-FR" sz="1050" dirty="0" err="1">
                <a:ea typeface="ＭＳ Ｐゴシック" charset="0"/>
              </a:rPr>
              <a:t>Itvs</a:t>
            </a:r>
            <a:r>
              <a:rPr lang="fr-FR" sz="1050" dirty="0">
                <a:ea typeface="ＭＳ Ｐゴシック" charset="0"/>
              </a:rPr>
              <a:t> du sein hors TM</a:t>
            </a:r>
          </a:p>
        </p:txBody>
      </p:sp>
      <p:sp>
        <p:nvSpPr>
          <p:cNvPr id="51" name="Rectangle à coins arrondis 8">
            <a:extLst>
              <a:ext uri="{FF2B5EF4-FFF2-40B4-BE49-F238E27FC236}">
                <a16:creationId xmlns:a16="http://schemas.microsoft.com/office/drawing/2014/main" id="{2D5F332F-E6B5-4889-8A44-1BF15E63F8A7}"/>
              </a:ext>
            </a:extLst>
          </p:cNvPr>
          <p:cNvSpPr/>
          <p:nvPr/>
        </p:nvSpPr>
        <p:spPr bwMode="auto">
          <a:xfrm>
            <a:off x="1585372" y="2379567"/>
            <a:ext cx="1357566" cy="26161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1000" dirty="0">
                <a:ea typeface="ＭＳ Ｐゴシック" charset="0"/>
              </a:rPr>
              <a:t> </a:t>
            </a:r>
            <a:r>
              <a:rPr lang="fr-FR" sz="1100" dirty="0">
                <a:ea typeface="ＭＳ Ｐゴシック" charset="0"/>
              </a:rPr>
              <a:t>Reconstruction</a:t>
            </a:r>
            <a:endParaRPr kumimoji="0" lang="fr-FR" sz="1100" b="0" i="0" u="none" strike="noStrike" cap="none" normalizeH="0" baseline="-25000" dirty="0">
              <a:ln>
                <a:noFill/>
              </a:ln>
              <a:solidFill>
                <a:schemeClr val="tx1"/>
              </a:solidFill>
              <a:effectLst/>
              <a:ea typeface="ＭＳ Ｐゴシック" charset="0"/>
            </a:endParaRPr>
          </a:p>
        </p:txBody>
      </p:sp>
      <p:cxnSp>
        <p:nvCxnSpPr>
          <p:cNvPr id="52" name="Connecteur : en angle 51">
            <a:extLst>
              <a:ext uri="{FF2B5EF4-FFF2-40B4-BE49-F238E27FC236}">
                <a16:creationId xmlns:a16="http://schemas.microsoft.com/office/drawing/2014/main" id="{61C90121-CD30-4AA0-9979-A6A128E90332}"/>
              </a:ext>
            </a:extLst>
          </p:cNvPr>
          <p:cNvCxnSpPr>
            <a:cxnSpLocks/>
            <a:stCxn id="9" idx="4"/>
            <a:endCxn id="47" idx="1"/>
          </p:cNvCxnSpPr>
          <p:nvPr/>
        </p:nvCxnSpPr>
        <p:spPr bwMode="auto">
          <a:xfrm rot="16200000" flipH="1">
            <a:off x="5512895" y="3012307"/>
            <a:ext cx="329178" cy="1546436"/>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3" name="ZoneTexte 52">
            <a:extLst>
              <a:ext uri="{FF2B5EF4-FFF2-40B4-BE49-F238E27FC236}">
                <a16:creationId xmlns:a16="http://schemas.microsoft.com/office/drawing/2014/main" id="{E6E9ECD7-5921-4C39-92E0-918A9138076E}"/>
              </a:ext>
            </a:extLst>
          </p:cNvPr>
          <p:cNvSpPr txBox="1"/>
          <p:nvPr/>
        </p:nvSpPr>
        <p:spPr>
          <a:xfrm>
            <a:off x="4788031" y="3375900"/>
            <a:ext cx="229649" cy="261610"/>
          </a:xfrm>
          <a:prstGeom prst="rect">
            <a:avLst/>
          </a:prstGeom>
          <a:noFill/>
        </p:spPr>
        <p:txBody>
          <a:bodyPr wrap="square" rtlCol="0" anchor="ctr">
            <a:spAutoFit/>
          </a:bodyPr>
          <a:lstStyle/>
          <a:p>
            <a:pPr algn="ctr"/>
            <a:r>
              <a:rPr lang="fr-FR" sz="1100" b="1" dirty="0"/>
              <a:t>A</a:t>
            </a:r>
          </a:p>
        </p:txBody>
      </p:sp>
      <p:sp>
        <p:nvSpPr>
          <p:cNvPr id="54" name="Rectangle à coins arrondis 8">
            <a:extLst>
              <a:ext uri="{FF2B5EF4-FFF2-40B4-BE49-F238E27FC236}">
                <a16:creationId xmlns:a16="http://schemas.microsoft.com/office/drawing/2014/main" id="{78012A47-2C6C-4E78-9072-D74D769CFC85}"/>
              </a:ext>
            </a:extLst>
          </p:cNvPr>
          <p:cNvSpPr/>
          <p:nvPr/>
        </p:nvSpPr>
        <p:spPr bwMode="auto">
          <a:xfrm>
            <a:off x="3684389" y="2399320"/>
            <a:ext cx="1469020" cy="224768"/>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1000" dirty="0">
                <a:ea typeface="ＭＳ Ｐゴシック" charset="0"/>
              </a:rPr>
              <a:t> </a:t>
            </a:r>
            <a:r>
              <a:rPr lang="fr-FR" sz="1100" dirty="0">
                <a:ea typeface="ＭＳ Ｐゴシック" charset="0"/>
              </a:rPr>
              <a:t>Mastectomie</a:t>
            </a:r>
            <a:endParaRPr kumimoji="0" lang="fr-FR" sz="1100" b="0" i="0" u="none" strike="noStrike" cap="none" normalizeH="0" baseline="-25000" dirty="0">
              <a:ln>
                <a:noFill/>
              </a:ln>
              <a:solidFill>
                <a:schemeClr val="tx1"/>
              </a:solidFill>
              <a:effectLst/>
              <a:ea typeface="ＭＳ Ｐゴシック" charset="0"/>
            </a:endParaRPr>
          </a:p>
        </p:txBody>
      </p:sp>
      <p:sp>
        <p:nvSpPr>
          <p:cNvPr id="55" name="Rectangle à coins arrondis 8">
            <a:extLst>
              <a:ext uri="{FF2B5EF4-FFF2-40B4-BE49-F238E27FC236}">
                <a16:creationId xmlns:a16="http://schemas.microsoft.com/office/drawing/2014/main" id="{A11C73FE-8998-4E70-BB6B-A4FF4F4621FE}"/>
              </a:ext>
            </a:extLst>
          </p:cNvPr>
          <p:cNvSpPr/>
          <p:nvPr/>
        </p:nvSpPr>
        <p:spPr bwMode="auto">
          <a:xfrm>
            <a:off x="3549723" y="2881431"/>
            <a:ext cx="2197415" cy="236009"/>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1100" dirty="0">
                <a:ea typeface="ＭＳ Ｐゴシック" charset="0"/>
              </a:rPr>
              <a:t>Reconstruction complexe isolée</a:t>
            </a:r>
            <a:endParaRPr kumimoji="0" lang="fr-FR" sz="1100" b="0" i="0" u="none" strike="noStrike" cap="none" normalizeH="0" baseline="-25000" dirty="0">
              <a:ln>
                <a:noFill/>
              </a:ln>
              <a:solidFill>
                <a:schemeClr val="tx1"/>
              </a:solidFill>
              <a:effectLst/>
              <a:ea typeface="ＭＳ Ｐゴシック" charset="0"/>
            </a:endParaRPr>
          </a:p>
        </p:txBody>
      </p:sp>
      <p:sp>
        <p:nvSpPr>
          <p:cNvPr id="56" name="Rectangle à coins arrondis 8">
            <a:extLst>
              <a:ext uri="{FF2B5EF4-FFF2-40B4-BE49-F238E27FC236}">
                <a16:creationId xmlns:a16="http://schemas.microsoft.com/office/drawing/2014/main" id="{89F9AF53-02CA-4C26-A21E-09605A793ECF}"/>
              </a:ext>
            </a:extLst>
          </p:cNvPr>
          <p:cNvSpPr/>
          <p:nvPr/>
        </p:nvSpPr>
        <p:spPr bwMode="auto">
          <a:xfrm>
            <a:off x="1600612" y="3365453"/>
            <a:ext cx="495959" cy="221673"/>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900" dirty="0">
                <a:ea typeface="ＭＳ Ｐゴシック" charset="0"/>
              </a:rPr>
              <a:t>SEIN </a:t>
            </a:r>
            <a:endParaRPr kumimoji="0" lang="fr-FR" sz="900" b="0" i="0" u="none" strike="noStrike" cap="none" normalizeH="0" baseline="-25000" dirty="0">
              <a:ln>
                <a:noFill/>
              </a:ln>
              <a:solidFill>
                <a:schemeClr val="tx1"/>
              </a:solidFill>
              <a:effectLst/>
              <a:ea typeface="ＭＳ Ｐゴシック" charset="0"/>
            </a:endParaRPr>
          </a:p>
        </p:txBody>
      </p:sp>
      <p:sp>
        <p:nvSpPr>
          <p:cNvPr id="57" name="Rectangle à coins arrondis 10">
            <a:extLst>
              <a:ext uri="{FF2B5EF4-FFF2-40B4-BE49-F238E27FC236}">
                <a16:creationId xmlns:a16="http://schemas.microsoft.com/office/drawing/2014/main" id="{D75C5075-DCF7-4CA6-9104-3CB104CF6987}"/>
              </a:ext>
            </a:extLst>
          </p:cNvPr>
          <p:cNvSpPr/>
          <p:nvPr/>
        </p:nvSpPr>
        <p:spPr bwMode="auto">
          <a:xfrm>
            <a:off x="2633094" y="4743344"/>
            <a:ext cx="2154929" cy="221184"/>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100" dirty="0" err="1">
                <a:ea typeface="ＭＳ Ｐゴシック" charset="0"/>
              </a:rPr>
              <a:t>Itvs</a:t>
            </a:r>
            <a:r>
              <a:rPr lang="fr-FR" sz="1100" dirty="0">
                <a:ea typeface="ＭＳ Ｐゴシック" charset="0"/>
              </a:rPr>
              <a:t> majeures hors TM sein</a:t>
            </a:r>
            <a:endParaRPr kumimoji="0" lang="fr-FR" sz="1100" i="0" u="none" strike="noStrike" cap="none" normalizeH="0" baseline="-25000" dirty="0">
              <a:ln>
                <a:noFill/>
              </a:ln>
              <a:solidFill>
                <a:schemeClr val="tx1"/>
              </a:solidFill>
              <a:effectLst/>
              <a:ea typeface="ＭＳ Ｐゴシック" charset="0"/>
            </a:endParaRPr>
          </a:p>
        </p:txBody>
      </p:sp>
      <p:sp>
        <p:nvSpPr>
          <p:cNvPr id="58" name="Rectangle à coins arrondis 10">
            <a:extLst>
              <a:ext uri="{FF2B5EF4-FFF2-40B4-BE49-F238E27FC236}">
                <a16:creationId xmlns:a16="http://schemas.microsoft.com/office/drawing/2014/main" id="{4D05690A-821F-4279-9BAD-FDC1CDA61ED7}"/>
              </a:ext>
            </a:extLst>
          </p:cNvPr>
          <p:cNvSpPr/>
          <p:nvPr/>
        </p:nvSpPr>
        <p:spPr bwMode="auto">
          <a:xfrm>
            <a:off x="3563888" y="4267886"/>
            <a:ext cx="2463046"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100" dirty="0">
                <a:ea typeface="ＭＳ Ｐゴシック" charset="0"/>
              </a:rPr>
              <a:t>Autres interventions pour TM sein</a:t>
            </a:r>
            <a:endParaRPr kumimoji="0" lang="fr-FR" sz="1100" i="0" u="none" strike="noStrike" cap="none" normalizeH="0" baseline="-25000" dirty="0">
              <a:ln>
                <a:noFill/>
              </a:ln>
              <a:solidFill>
                <a:schemeClr val="tx1"/>
              </a:solidFill>
              <a:effectLst/>
              <a:ea typeface="ＭＳ Ｐゴシック" charset="0"/>
            </a:endParaRPr>
          </a:p>
        </p:txBody>
      </p:sp>
      <p:sp>
        <p:nvSpPr>
          <p:cNvPr id="59" name="Rectangle à coins arrondis 10">
            <a:extLst>
              <a:ext uri="{FF2B5EF4-FFF2-40B4-BE49-F238E27FC236}">
                <a16:creationId xmlns:a16="http://schemas.microsoft.com/office/drawing/2014/main" id="{29EDCFA0-6A37-48A7-8E4F-9DF415ACF9C1}"/>
              </a:ext>
            </a:extLst>
          </p:cNvPr>
          <p:cNvSpPr/>
          <p:nvPr/>
        </p:nvSpPr>
        <p:spPr bwMode="auto">
          <a:xfrm>
            <a:off x="3631481" y="5267479"/>
            <a:ext cx="2346691" cy="300275"/>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100" dirty="0">
                <a:ea typeface="ＭＳ Ｐゴシック" charset="0"/>
              </a:rPr>
              <a:t>Autres interventions hors TM sein</a:t>
            </a:r>
            <a:endParaRPr kumimoji="0" lang="fr-FR" sz="1100" i="0" u="none" strike="noStrike" cap="none" normalizeH="0" baseline="-25000" dirty="0">
              <a:ln>
                <a:noFill/>
              </a:ln>
              <a:solidFill>
                <a:schemeClr val="tx1"/>
              </a:solidFill>
              <a:effectLst/>
              <a:ea typeface="ＭＳ Ｐゴシック" charset="0"/>
            </a:endParaRPr>
          </a:p>
        </p:txBody>
      </p:sp>
    </p:spTree>
    <p:extLst>
      <p:ext uri="{BB962C8B-B14F-4D97-AF65-F5344CB8AC3E}">
        <p14:creationId xmlns:p14="http://schemas.microsoft.com/office/powerpoint/2010/main" val="2025183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39688" y="2041567"/>
            <a:ext cx="8316416" cy="4104456"/>
          </a:xfrm>
        </p:spPr>
        <p:txBody>
          <a:bodyPr>
            <a:normAutofit/>
          </a:bodyPr>
          <a:lstStyle/>
          <a:p>
            <a:pPr algn="just"/>
            <a:r>
              <a:rPr lang="fr-FR" dirty="0"/>
              <a:t>Travail à partir d’une base constituée des séjours ayant pour DP des tumeurs malignes de la peau.</a:t>
            </a:r>
          </a:p>
          <a:p>
            <a:endParaRPr lang="fr-FR" dirty="0"/>
          </a:p>
          <a:p>
            <a:pPr algn="just"/>
            <a:r>
              <a:rPr lang="fr-FR" dirty="0"/>
              <a:t>Trois racines produites :</a:t>
            </a:r>
          </a:p>
          <a:p>
            <a:pPr lvl="1" algn="just"/>
            <a:r>
              <a:rPr lang="fr-FR" dirty="0"/>
              <a:t>Actes dits lourds : 104 actes </a:t>
            </a:r>
          </a:p>
          <a:p>
            <a:pPr lvl="1" algn="just"/>
            <a:r>
              <a:rPr lang="fr-FR" dirty="0"/>
              <a:t>Actes dits intermédiaires : 32 actes</a:t>
            </a:r>
          </a:p>
          <a:p>
            <a:pPr lvl="1" algn="just"/>
            <a:r>
              <a:rPr lang="fr-FR" dirty="0"/>
              <a:t>Actes dits autres : 51 actes</a:t>
            </a:r>
          </a:p>
          <a:p>
            <a:pPr lvl="1"/>
            <a:endParaRPr lang="fr-FR" dirty="0"/>
          </a:p>
        </p:txBody>
      </p:sp>
      <p:sp>
        <p:nvSpPr>
          <p:cNvPr id="3" name="Espace réservé du numéro de diapositive 2"/>
          <p:cNvSpPr>
            <a:spLocks noGrp="1"/>
          </p:cNvSpPr>
          <p:nvPr>
            <p:ph type="sldNum" sz="quarter" idx="10"/>
          </p:nvPr>
        </p:nvSpPr>
        <p:spPr/>
        <p:txBody>
          <a:bodyPr/>
          <a:lstStyle/>
          <a:p>
            <a:pPr>
              <a:defRPr/>
            </a:pPr>
            <a:fld id="{1906F8B4-365A-46F3-9C5C-7889764C9AFB}" type="slidenum">
              <a:rPr lang="fr-FR" smtClean="0"/>
              <a:pPr>
                <a:defRPr/>
              </a:pPr>
              <a:t>22</a:t>
            </a:fld>
            <a:endParaRPr lang="fr-FR" dirty="0"/>
          </a:p>
        </p:txBody>
      </p:sp>
      <p:sp>
        <p:nvSpPr>
          <p:cNvPr id="4" name="Titre 3"/>
          <p:cNvSpPr>
            <a:spLocks noGrp="1"/>
          </p:cNvSpPr>
          <p:nvPr>
            <p:ph type="title"/>
          </p:nvPr>
        </p:nvSpPr>
        <p:spPr>
          <a:xfrm>
            <a:off x="2123728" y="174943"/>
            <a:ext cx="6552728" cy="1089795"/>
          </a:xfrm>
        </p:spPr>
        <p:txBody>
          <a:bodyPr/>
          <a:lstStyle/>
          <a:p>
            <a:r>
              <a:rPr lang="fr-FR" dirty="0">
                <a:solidFill>
                  <a:schemeClr val="bg2"/>
                </a:solidFill>
              </a:rPr>
              <a:t>Chirurgie de la peau : distinguer les cancers des affections non malignes</a:t>
            </a:r>
            <a:endParaRPr lang="fr-FR" dirty="0">
              <a:solidFill>
                <a:schemeClr val="tx1"/>
              </a:solidFill>
            </a:endParaRPr>
          </a:p>
        </p:txBody>
      </p:sp>
      <p:sp>
        <p:nvSpPr>
          <p:cNvPr id="9" name="Espace réservé de la date 3">
            <a:extLst>
              <a:ext uri="{FF2B5EF4-FFF2-40B4-BE49-F238E27FC236}">
                <a16:creationId xmlns:a16="http://schemas.microsoft.com/office/drawing/2014/main" id="{D04860F4-A0CF-4AF1-9B31-0F4504877193}"/>
              </a:ext>
            </a:extLst>
          </p:cNvPr>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5" name="Espace réservé du pied de page 4">
            <a:extLst>
              <a:ext uri="{FF2B5EF4-FFF2-40B4-BE49-F238E27FC236}">
                <a16:creationId xmlns:a16="http://schemas.microsoft.com/office/drawing/2014/main" id="{BD137F14-1800-489D-9FD8-838F8CE254AC}"/>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1561095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1844824"/>
            <a:ext cx="8928992" cy="4392488"/>
          </a:xfrm>
        </p:spPr>
        <p:txBody>
          <a:bodyPr>
            <a:normAutofit/>
          </a:bodyPr>
          <a:lstStyle/>
          <a:p>
            <a:pPr algn="just"/>
            <a:r>
              <a:rPr lang="fr-FR" dirty="0"/>
              <a:t>3 racines avec des caractéristiques de durée et de coûts différentes quel que soit le secteur de financement.</a:t>
            </a:r>
          </a:p>
          <a:p>
            <a:pPr lvl="2" algn="just"/>
            <a:r>
              <a:rPr lang="fr-FR" dirty="0"/>
              <a:t>Ex-DGF:</a:t>
            </a:r>
          </a:p>
          <a:p>
            <a:pPr lvl="2" algn="just"/>
            <a:endParaRPr lang="fr-FR" dirty="0"/>
          </a:p>
          <a:p>
            <a:pPr lvl="2" algn="just"/>
            <a:endParaRPr lang="fr-FR" dirty="0"/>
          </a:p>
          <a:p>
            <a:pPr lvl="2" algn="just"/>
            <a:endParaRPr lang="fr-FR" dirty="0"/>
          </a:p>
          <a:p>
            <a:pPr lvl="2" algn="just"/>
            <a:endParaRPr lang="fr-FR" dirty="0"/>
          </a:p>
          <a:p>
            <a:pPr lvl="2" algn="just"/>
            <a:endParaRPr lang="fr-FR" dirty="0"/>
          </a:p>
          <a:p>
            <a:pPr lvl="2" algn="just"/>
            <a:r>
              <a:rPr lang="fr-FR" dirty="0"/>
              <a:t>Ex-OQN</a:t>
            </a:r>
          </a:p>
          <a:p>
            <a:pPr lvl="1"/>
            <a:endParaRPr lang="fr-FR" dirty="0"/>
          </a:p>
        </p:txBody>
      </p:sp>
      <p:sp>
        <p:nvSpPr>
          <p:cNvPr id="3" name="Espace réservé du numéro de diapositive 2"/>
          <p:cNvSpPr>
            <a:spLocks noGrp="1"/>
          </p:cNvSpPr>
          <p:nvPr>
            <p:ph type="sldNum" sz="quarter" idx="10"/>
          </p:nvPr>
        </p:nvSpPr>
        <p:spPr/>
        <p:txBody>
          <a:bodyPr/>
          <a:lstStyle/>
          <a:p>
            <a:pPr>
              <a:defRPr/>
            </a:pPr>
            <a:fld id="{1906F8B4-365A-46F3-9C5C-7889764C9AFB}" type="slidenum">
              <a:rPr lang="fr-FR" smtClean="0"/>
              <a:pPr>
                <a:defRPr/>
              </a:pPr>
              <a:t>23</a:t>
            </a:fld>
            <a:endParaRPr lang="fr-FR" dirty="0"/>
          </a:p>
        </p:txBody>
      </p:sp>
      <p:sp>
        <p:nvSpPr>
          <p:cNvPr id="4" name="Titre 3"/>
          <p:cNvSpPr>
            <a:spLocks noGrp="1"/>
          </p:cNvSpPr>
          <p:nvPr>
            <p:ph type="title"/>
          </p:nvPr>
        </p:nvSpPr>
        <p:spPr>
          <a:xfrm>
            <a:off x="2123728" y="174943"/>
            <a:ext cx="6192688" cy="1089795"/>
          </a:xfrm>
        </p:spPr>
        <p:txBody>
          <a:bodyPr/>
          <a:lstStyle/>
          <a:p>
            <a:r>
              <a:rPr lang="fr-FR" dirty="0">
                <a:solidFill>
                  <a:schemeClr val="bg2"/>
                </a:solidFill>
              </a:rPr>
              <a:t>Tumeur maligne de la peau</a:t>
            </a:r>
            <a:endParaRPr lang="fr-FR" dirty="0">
              <a:solidFill>
                <a:schemeClr val="tx1"/>
              </a:solidFill>
            </a:endParaRPr>
          </a:p>
        </p:txBody>
      </p:sp>
      <p:sp>
        <p:nvSpPr>
          <p:cNvPr id="9" name="Espace réservé de la date 3">
            <a:extLst>
              <a:ext uri="{FF2B5EF4-FFF2-40B4-BE49-F238E27FC236}">
                <a16:creationId xmlns:a16="http://schemas.microsoft.com/office/drawing/2014/main" id="{D04860F4-A0CF-4AF1-9B31-0F4504877193}"/>
              </a:ext>
            </a:extLst>
          </p:cNvPr>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graphicFrame>
        <p:nvGraphicFramePr>
          <p:cNvPr id="7" name="Tableau 6">
            <a:extLst>
              <a:ext uri="{FF2B5EF4-FFF2-40B4-BE49-F238E27FC236}">
                <a16:creationId xmlns:a16="http://schemas.microsoft.com/office/drawing/2014/main" id="{AE997DB4-6540-4218-AE4C-27DE98753431}"/>
              </a:ext>
            </a:extLst>
          </p:cNvPr>
          <p:cNvGraphicFramePr>
            <a:graphicFrameLocks noGrp="1"/>
          </p:cNvGraphicFramePr>
          <p:nvPr>
            <p:extLst/>
          </p:nvPr>
        </p:nvGraphicFramePr>
        <p:xfrm>
          <a:off x="1363539" y="2996953"/>
          <a:ext cx="6676364" cy="1440159"/>
        </p:xfrm>
        <a:graphic>
          <a:graphicData uri="http://schemas.openxmlformats.org/drawingml/2006/table">
            <a:tbl>
              <a:tblPr firstRow="1" firstCol="1" bandRow="1">
                <a:tableStyleId>{5C22544A-7EE6-4342-B048-85BDC9FD1C3A}</a:tableStyleId>
              </a:tblPr>
              <a:tblGrid>
                <a:gridCol w="1393966">
                  <a:extLst>
                    <a:ext uri="{9D8B030D-6E8A-4147-A177-3AD203B41FA5}">
                      <a16:colId xmlns:a16="http://schemas.microsoft.com/office/drawing/2014/main" val="479514197"/>
                    </a:ext>
                  </a:extLst>
                </a:gridCol>
                <a:gridCol w="1247233">
                  <a:extLst>
                    <a:ext uri="{9D8B030D-6E8A-4147-A177-3AD203B41FA5}">
                      <a16:colId xmlns:a16="http://schemas.microsoft.com/office/drawing/2014/main" val="2328679970"/>
                    </a:ext>
                  </a:extLst>
                </a:gridCol>
                <a:gridCol w="1540699">
                  <a:extLst>
                    <a:ext uri="{9D8B030D-6E8A-4147-A177-3AD203B41FA5}">
                      <a16:colId xmlns:a16="http://schemas.microsoft.com/office/drawing/2014/main" val="2175352976"/>
                    </a:ext>
                  </a:extLst>
                </a:gridCol>
                <a:gridCol w="1247233">
                  <a:extLst>
                    <a:ext uri="{9D8B030D-6E8A-4147-A177-3AD203B41FA5}">
                      <a16:colId xmlns:a16="http://schemas.microsoft.com/office/drawing/2014/main" val="3907308856"/>
                    </a:ext>
                  </a:extLst>
                </a:gridCol>
                <a:gridCol w="1247233">
                  <a:extLst>
                    <a:ext uri="{9D8B030D-6E8A-4147-A177-3AD203B41FA5}">
                      <a16:colId xmlns:a16="http://schemas.microsoft.com/office/drawing/2014/main" val="1093136141"/>
                    </a:ext>
                  </a:extLst>
                </a:gridCol>
              </a:tblGrid>
              <a:tr h="332466">
                <a:tc>
                  <a:txBody>
                    <a:bodyPr/>
                    <a:lstStyle/>
                    <a:p>
                      <a:pPr algn="ctr">
                        <a:spcBef>
                          <a:spcPts val="600"/>
                        </a:spcBef>
                        <a:spcAft>
                          <a:spcPts val="0"/>
                        </a:spcAft>
                      </a:pPr>
                      <a:r>
                        <a:rPr lang="fr-FR" sz="1600" dirty="0">
                          <a:effectLst/>
                          <a:latin typeface="+mn-lt"/>
                        </a:rPr>
                        <a:t>Secteur</a:t>
                      </a:r>
                      <a:endParaRPr lang="fr-FR" sz="1600" dirty="0">
                        <a:effectLst/>
                        <a:latin typeface="+mn-lt"/>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600" dirty="0">
                          <a:effectLst/>
                          <a:latin typeface="+mn-lt"/>
                        </a:rPr>
                        <a:t>Séjours</a:t>
                      </a:r>
                      <a:endParaRPr lang="fr-FR" sz="1600" dirty="0">
                        <a:effectLst/>
                        <a:latin typeface="+mn-lt"/>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600" dirty="0">
                          <a:effectLst/>
                          <a:latin typeface="+mn-lt"/>
                        </a:rPr>
                        <a:t>Séjours_1JTZ</a:t>
                      </a:r>
                      <a:endParaRPr lang="fr-FR" sz="1600" dirty="0">
                        <a:effectLst/>
                        <a:latin typeface="+mn-lt"/>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600" b="1" kern="1200" dirty="0">
                          <a:solidFill>
                            <a:schemeClr val="lt1"/>
                          </a:solidFill>
                          <a:effectLst/>
                          <a:latin typeface="+mn-lt"/>
                          <a:ea typeface="+mn-ea"/>
                          <a:cs typeface="+mn-cs"/>
                        </a:rPr>
                        <a:t>DMS_1JTZ</a:t>
                      </a:r>
                    </a:p>
                  </a:txBody>
                  <a:tcPr marL="44450" marR="44450" marT="0" marB="0" anchor="ctr"/>
                </a:tc>
                <a:tc>
                  <a:txBody>
                    <a:bodyPr/>
                    <a:lstStyle/>
                    <a:p>
                      <a:pPr algn="ctr">
                        <a:spcBef>
                          <a:spcPts val="600"/>
                        </a:spcBef>
                        <a:spcAft>
                          <a:spcPts val="0"/>
                        </a:spcAft>
                      </a:pPr>
                      <a:r>
                        <a:rPr lang="fr-FR" sz="1600" b="1" kern="1200" dirty="0">
                          <a:solidFill>
                            <a:schemeClr val="lt1"/>
                          </a:solidFill>
                          <a:effectLst/>
                          <a:latin typeface="+mn-lt"/>
                          <a:ea typeface="+mn-ea"/>
                          <a:cs typeface="+mn-cs"/>
                        </a:rPr>
                        <a:t>Coût_1JTZ</a:t>
                      </a:r>
                    </a:p>
                  </a:txBody>
                  <a:tcPr marL="44450" marR="44450" marT="0" marB="0" anchor="ctr"/>
                </a:tc>
                <a:extLst>
                  <a:ext uri="{0D108BD9-81ED-4DB2-BD59-A6C34878D82A}">
                    <a16:rowId xmlns:a16="http://schemas.microsoft.com/office/drawing/2014/main" val="1708324791"/>
                  </a:ext>
                </a:extLst>
              </a:tr>
              <a:tr h="369231">
                <a:tc>
                  <a:txBody>
                    <a:bodyPr/>
                    <a:lstStyle/>
                    <a:p>
                      <a:pPr>
                        <a:spcBef>
                          <a:spcPts val="600"/>
                        </a:spcBef>
                        <a:spcAft>
                          <a:spcPts val="0"/>
                        </a:spcAft>
                      </a:pPr>
                      <a:r>
                        <a:rPr lang="fr-FR" sz="1600" dirty="0" err="1">
                          <a:effectLst/>
                          <a:latin typeface="+mn-lt"/>
                        </a:rPr>
                        <a:t>TMPeau_Maj</a:t>
                      </a:r>
                      <a:endParaRPr lang="fr-FR" sz="1600" dirty="0">
                        <a:effectLst/>
                        <a:latin typeface="+mn-lt"/>
                        <a:ea typeface="Times New Roman" panose="02020603050405020304" pitchFamily="18" charset="0"/>
                      </a:endParaRPr>
                    </a:p>
                  </a:txBody>
                  <a:tcPr marL="44450" marR="44450" marT="0" marB="0" anchor="ctr"/>
                </a:tc>
                <a:tc>
                  <a:txBody>
                    <a:bodyPr/>
                    <a:lstStyle/>
                    <a:p>
                      <a:pPr algn="ctr" fontAlgn="b"/>
                      <a:r>
                        <a:rPr lang="fr-FR" sz="1600" kern="1200" dirty="0">
                          <a:solidFill>
                            <a:srgbClr val="000000"/>
                          </a:solidFill>
                          <a:effectLst/>
                          <a:latin typeface="+mn-lt"/>
                          <a:cs typeface="+mn-cs"/>
                        </a:rPr>
                        <a:t>4 090   </a:t>
                      </a:r>
                    </a:p>
                  </a:txBody>
                  <a:tcPr marL="6350" marR="6350" marT="6350" marB="0" anchor="ctr"/>
                </a:tc>
                <a:tc>
                  <a:txBody>
                    <a:bodyPr/>
                    <a:lstStyle/>
                    <a:p>
                      <a:pPr algn="ctr" fontAlgn="b"/>
                      <a:r>
                        <a:rPr lang="fr-FR" sz="1600" kern="1200" dirty="0">
                          <a:solidFill>
                            <a:srgbClr val="000000"/>
                          </a:solidFill>
                          <a:effectLst/>
                          <a:latin typeface="+mn-lt"/>
                          <a:cs typeface="+mn-cs"/>
                        </a:rPr>
                        <a:t>3 715   </a:t>
                      </a:r>
                    </a:p>
                  </a:txBody>
                  <a:tcPr marL="6350" marR="6350" marT="6350" marB="0" anchor="ctr"/>
                </a:tc>
                <a:tc>
                  <a:txBody>
                    <a:bodyPr/>
                    <a:lstStyle/>
                    <a:p>
                      <a:pPr algn="ctr">
                        <a:spcAft>
                          <a:spcPts val="0"/>
                        </a:spcAft>
                      </a:pPr>
                      <a:r>
                        <a:rPr lang="fr-FR" sz="1600" dirty="0">
                          <a:solidFill>
                            <a:srgbClr val="000000"/>
                          </a:solidFill>
                          <a:effectLst/>
                          <a:latin typeface="+mn-lt"/>
                          <a:ea typeface="Calibri" panose="020F0502020204030204" pitchFamily="34" charset="0"/>
                        </a:rPr>
                        <a:t>1,12</a:t>
                      </a:r>
                      <a:endParaRPr lang="fr-FR" sz="1600" dirty="0">
                        <a:effectLst/>
                        <a:latin typeface="+mn-lt"/>
                        <a:ea typeface="Calibri" panose="020F0502020204030204" pitchFamily="34" charset="0"/>
                      </a:endParaRPr>
                    </a:p>
                  </a:txBody>
                  <a:tcPr marL="44450" marR="44450" marT="0" marB="0" anchor="ctr"/>
                </a:tc>
                <a:tc>
                  <a:txBody>
                    <a:bodyPr/>
                    <a:lstStyle/>
                    <a:p>
                      <a:pPr algn="ctr" fontAlgn="ctr"/>
                      <a:r>
                        <a:rPr lang="fr-FR" sz="1600" kern="1200" dirty="0">
                          <a:solidFill>
                            <a:srgbClr val="000000"/>
                          </a:solidFill>
                          <a:effectLst/>
                          <a:latin typeface="+mn-lt"/>
                          <a:cs typeface="+mn-cs"/>
                        </a:rPr>
                        <a:t>2 649 €</a:t>
                      </a:r>
                    </a:p>
                  </a:txBody>
                  <a:tcPr marL="6350" marR="6350" marT="6350" marB="0" anchor="ctr"/>
                </a:tc>
                <a:extLst>
                  <a:ext uri="{0D108BD9-81ED-4DB2-BD59-A6C34878D82A}">
                    <a16:rowId xmlns:a16="http://schemas.microsoft.com/office/drawing/2014/main" val="2178241245"/>
                  </a:ext>
                </a:extLst>
              </a:tr>
              <a:tr h="369231">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fr-FR" sz="1600" b="1" i="0" u="none" strike="noStrike" kern="1200" cap="none" spc="0" normalizeH="0" baseline="0" noProof="0" dirty="0" err="1">
                          <a:ln>
                            <a:noFill/>
                          </a:ln>
                          <a:solidFill>
                            <a:prstClr val="white"/>
                          </a:solidFill>
                          <a:effectLst/>
                          <a:uLnTx/>
                          <a:uFillTx/>
                          <a:latin typeface="+mn-lt"/>
                          <a:ea typeface="ＭＳ Ｐゴシック"/>
                          <a:cs typeface="+mn-cs"/>
                        </a:rPr>
                        <a:t>TMPeau_Int</a:t>
                      </a:r>
                      <a:endParaRPr kumimoji="0" lang="fr-FR" sz="1600" b="1" i="0" u="none" strike="noStrike" kern="1200" cap="none" spc="0" normalizeH="0" baseline="0" noProof="0" dirty="0">
                        <a:ln>
                          <a:noFill/>
                        </a:ln>
                        <a:solidFill>
                          <a:prstClr val="white"/>
                        </a:solidFill>
                        <a:effectLst/>
                        <a:uLnTx/>
                        <a:uFillTx/>
                        <a:latin typeface="+mn-lt"/>
                        <a:ea typeface="Times New Roman" panose="02020603050405020304" pitchFamily="18" charset="0"/>
                        <a:cs typeface="+mn-cs"/>
                      </a:endParaRPr>
                    </a:p>
                  </a:txBody>
                  <a:tcPr marL="44450" marR="44450" marT="0" marB="0" anchor="ctr"/>
                </a:tc>
                <a:tc>
                  <a:txBody>
                    <a:bodyPr/>
                    <a:lstStyle/>
                    <a:p>
                      <a:pPr algn="ctr" fontAlgn="b"/>
                      <a:r>
                        <a:rPr lang="fr-FR" sz="1600" kern="1200" dirty="0">
                          <a:solidFill>
                            <a:srgbClr val="000000"/>
                          </a:solidFill>
                          <a:effectLst/>
                          <a:latin typeface="+mn-lt"/>
                          <a:cs typeface="+mn-cs"/>
                        </a:rPr>
                        <a:t>6 193   </a:t>
                      </a:r>
                    </a:p>
                  </a:txBody>
                  <a:tcPr marL="6350" marR="6350" marT="6350" marB="0" anchor="ctr"/>
                </a:tc>
                <a:tc>
                  <a:txBody>
                    <a:bodyPr/>
                    <a:lstStyle/>
                    <a:p>
                      <a:pPr algn="ctr" fontAlgn="b"/>
                      <a:r>
                        <a:rPr lang="fr-FR" sz="1600" kern="1200" dirty="0">
                          <a:solidFill>
                            <a:srgbClr val="000000"/>
                          </a:solidFill>
                          <a:effectLst/>
                          <a:latin typeface="+mn-lt"/>
                          <a:cs typeface="+mn-cs"/>
                        </a:rPr>
                        <a:t>5 891   </a:t>
                      </a:r>
                    </a:p>
                  </a:txBody>
                  <a:tcPr marL="6350" marR="6350" marT="6350" marB="0" anchor="ctr"/>
                </a:tc>
                <a:tc>
                  <a:txBody>
                    <a:bodyPr/>
                    <a:lstStyle/>
                    <a:p>
                      <a:pPr algn="ctr">
                        <a:spcAft>
                          <a:spcPts val="0"/>
                        </a:spcAft>
                      </a:pPr>
                      <a:r>
                        <a:rPr lang="fr-FR" sz="1600" dirty="0">
                          <a:solidFill>
                            <a:srgbClr val="000000"/>
                          </a:solidFill>
                          <a:effectLst/>
                          <a:latin typeface="+mn-lt"/>
                          <a:ea typeface="Calibri" panose="020F0502020204030204" pitchFamily="34" charset="0"/>
                        </a:rPr>
                        <a:t>0,52</a:t>
                      </a:r>
                      <a:endParaRPr lang="fr-FR" sz="1600" dirty="0">
                        <a:effectLst/>
                        <a:latin typeface="+mn-lt"/>
                        <a:ea typeface="Calibri" panose="020F0502020204030204" pitchFamily="34" charset="0"/>
                      </a:endParaRPr>
                    </a:p>
                  </a:txBody>
                  <a:tcPr marL="44450" marR="44450" marT="0" marB="0" anchor="ctr"/>
                </a:tc>
                <a:tc>
                  <a:txBody>
                    <a:bodyPr/>
                    <a:lstStyle/>
                    <a:p>
                      <a:pPr algn="ctr" fontAlgn="ctr"/>
                      <a:r>
                        <a:rPr lang="fr-FR" sz="1600" kern="1200" dirty="0">
                          <a:solidFill>
                            <a:srgbClr val="000000"/>
                          </a:solidFill>
                          <a:effectLst/>
                          <a:latin typeface="+mn-lt"/>
                          <a:cs typeface="+mn-cs"/>
                        </a:rPr>
                        <a:t>1 522 €</a:t>
                      </a:r>
                    </a:p>
                  </a:txBody>
                  <a:tcPr marL="6350" marR="6350" marT="6350" marB="0" anchor="ctr"/>
                </a:tc>
                <a:extLst>
                  <a:ext uri="{0D108BD9-81ED-4DB2-BD59-A6C34878D82A}">
                    <a16:rowId xmlns:a16="http://schemas.microsoft.com/office/drawing/2014/main" val="4176341182"/>
                  </a:ext>
                </a:extLst>
              </a:tr>
              <a:tr h="369231">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fr-FR" sz="1600" b="1" i="0" u="none" strike="noStrike" kern="1200" cap="none" spc="0" normalizeH="0" baseline="0" noProof="0" dirty="0" err="1">
                          <a:ln>
                            <a:noFill/>
                          </a:ln>
                          <a:solidFill>
                            <a:prstClr val="white"/>
                          </a:solidFill>
                          <a:effectLst/>
                          <a:uLnTx/>
                          <a:uFillTx/>
                          <a:latin typeface="+mn-lt"/>
                          <a:ea typeface="ＭＳ Ｐゴシック"/>
                          <a:cs typeface="+mn-cs"/>
                        </a:rPr>
                        <a:t>TMPeau_Aut</a:t>
                      </a:r>
                      <a:endParaRPr kumimoji="0" lang="fr-FR" sz="1600" b="1" i="0" u="none" strike="noStrike" kern="1200" cap="none" spc="0" normalizeH="0" baseline="0" noProof="0" dirty="0">
                        <a:ln>
                          <a:noFill/>
                        </a:ln>
                        <a:solidFill>
                          <a:prstClr val="white"/>
                        </a:solidFill>
                        <a:effectLst/>
                        <a:uLnTx/>
                        <a:uFillTx/>
                        <a:latin typeface="+mn-lt"/>
                        <a:ea typeface="Times New Roman" panose="02020603050405020304" pitchFamily="18" charset="0"/>
                        <a:cs typeface="+mn-cs"/>
                      </a:endParaRPr>
                    </a:p>
                  </a:txBody>
                  <a:tcPr marL="44450" marR="44450" marT="0" marB="0" anchor="ctr"/>
                </a:tc>
                <a:tc>
                  <a:txBody>
                    <a:bodyPr/>
                    <a:lstStyle/>
                    <a:p>
                      <a:pPr algn="ctr" fontAlgn="b"/>
                      <a:r>
                        <a:rPr lang="fr-FR" sz="1600" kern="1200" dirty="0">
                          <a:solidFill>
                            <a:srgbClr val="000000"/>
                          </a:solidFill>
                          <a:effectLst/>
                          <a:latin typeface="+mn-lt"/>
                          <a:cs typeface="+mn-cs"/>
                        </a:rPr>
                        <a:t>23 156   </a:t>
                      </a:r>
                    </a:p>
                  </a:txBody>
                  <a:tcPr marL="6350" marR="6350" marT="6350" marB="0" anchor="ctr"/>
                </a:tc>
                <a:tc>
                  <a:txBody>
                    <a:bodyPr/>
                    <a:lstStyle/>
                    <a:p>
                      <a:pPr algn="ctr" fontAlgn="b"/>
                      <a:r>
                        <a:rPr lang="fr-FR" sz="1600" kern="1200" dirty="0">
                          <a:solidFill>
                            <a:srgbClr val="000000"/>
                          </a:solidFill>
                          <a:effectLst/>
                          <a:latin typeface="+mn-lt"/>
                          <a:cs typeface="+mn-cs"/>
                        </a:rPr>
                        <a:t>22 756   </a:t>
                      </a:r>
                    </a:p>
                  </a:txBody>
                  <a:tcPr marL="6350" marR="6350" marT="6350" marB="0" anchor="ctr"/>
                </a:tc>
                <a:tc>
                  <a:txBody>
                    <a:bodyPr/>
                    <a:lstStyle/>
                    <a:p>
                      <a:pPr algn="ctr">
                        <a:spcAft>
                          <a:spcPts val="0"/>
                        </a:spcAft>
                      </a:pPr>
                      <a:r>
                        <a:rPr lang="fr-FR" sz="1600" dirty="0">
                          <a:solidFill>
                            <a:srgbClr val="000000"/>
                          </a:solidFill>
                          <a:effectLst/>
                          <a:latin typeface="+mn-lt"/>
                          <a:ea typeface="Calibri" panose="020F0502020204030204" pitchFamily="34" charset="0"/>
                        </a:rPr>
                        <a:t>0,21</a:t>
                      </a:r>
                      <a:endParaRPr lang="fr-FR" sz="1600" dirty="0">
                        <a:effectLst/>
                        <a:latin typeface="+mn-lt"/>
                        <a:ea typeface="Calibri" panose="020F0502020204030204" pitchFamily="34" charset="0"/>
                      </a:endParaRPr>
                    </a:p>
                  </a:txBody>
                  <a:tcPr marL="44450" marR="44450" marT="0" marB="0" anchor="ctr"/>
                </a:tc>
                <a:tc>
                  <a:txBody>
                    <a:bodyPr/>
                    <a:lstStyle/>
                    <a:p>
                      <a:pPr algn="ctr" fontAlgn="ctr"/>
                      <a:r>
                        <a:rPr lang="fr-FR" sz="1600" kern="1200" dirty="0">
                          <a:solidFill>
                            <a:srgbClr val="000000"/>
                          </a:solidFill>
                          <a:effectLst/>
                          <a:latin typeface="+mn-lt"/>
                          <a:cs typeface="+mn-cs"/>
                        </a:rPr>
                        <a:t>1 106 €</a:t>
                      </a:r>
                    </a:p>
                  </a:txBody>
                  <a:tcPr marL="6350" marR="6350" marT="6350" marB="0" anchor="ctr"/>
                </a:tc>
                <a:extLst>
                  <a:ext uri="{0D108BD9-81ED-4DB2-BD59-A6C34878D82A}">
                    <a16:rowId xmlns:a16="http://schemas.microsoft.com/office/drawing/2014/main" val="232547043"/>
                  </a:ext>
                </a:extLst>
              </a:tr>
            </a:tbl>
          </a:graphicData>
        </a:graphic>
      </p:graphicFrame>
      <p:graphicFrame>
        <p:nvGraphicFramePr>
          <p:cNvPr id="10" name="Tableau 9">
            <a:extLst>
              <a:ext uri="{FF2B5EF4-FFF2-40B4-BE49-F238E27FC236}">
                <a16:creationId xmlns:a16="http://schemas.microsoft.com/office/drawing/2014/main" id="{DF5C31ED-DB0B-4F07-90E7-1EAE04E02081}"/>
              </a:ext>
            </a:extLst>
          </p:cNvPr>
          <p:cNvGraphicFramePr>
            <a:graphicFrameLocks noGrp="1"/>
          </p:cNvGraphicFramePr>
          <p:nvPr>
            <p:extLst/>
          </p:nvPr>
        </p:nvGraphicFramePr>
        <p:xfrm>
          <a:off x="1352020" y="4941168"/>
          <a:ext cx="6676364" cy="1440159"/>
        </p:xfrm>
        <a:graphic>
          <a:graphicData uri="http://schemas.openxmlformats.org/drawingml/2006/table">
            <a:tbl>
              <a:tblPr firstRow="1" firstCol="1" bandRow="1">
                <a:tableStyleId>{5C22544A-7EE6-4342-B048-85BDC9FD1C3A}</a:tableStyleId>
              </a:tblPr>
              <a:tblGrid>
                <a:gridCol w="1393966">
                  <a:extLst>
                    <a:ext uri="{9D8B030D-6E8A-4147-A177-3AD203B41FA5}">
                      <a16:colId xmlns:a16="http://schemas.microsoft.com/office/drawing/2014/main" val="479514197"/>
                    </a:ext>
                  </a:extLst>
                </a:gridCol>
                <a:gridCol w="1247233">
                  <a:extLst>
                    <a:ext uri="{9D8B030D-6E8A-4147-A177-3AD203B41FA5}">
                      <a16:colId xmlns:a16="http://schemas.microsoft.com/office/drawing/2014/main" val="2328679970"/>
                    </a:ext>
                  </a:extLst>
                </a:gridCol>
                <a:gridCol w="1540699">
                  <a:extLst>
                    <a:ext uri="{9D8B030D-6E8A-4147-A177-3AD203B41FA5}">
                      <a16:colId xmlns:a16="http://schemas.microsoft.com/office/drawing/2014/main" val="2175352976"/>
                    </a:ext>
                  </a:extLst>
                </a:gridCol>
                <a:gridCol w="1247233">
                  <a:extLst>
                    <a:ext uri="{9D8B030D-6E8A-4147-A177-3AD203B41FA5}">
                      <a16:colId xmlns:a16="http://schemas.microsoft.com/office/drawing/2014/main" val="3907308856"/>
                    </a:ext>
                  </a:extLst>
                </a:gridCol>
                <a:gridCol w="1247233">
                  <a:extLst>
                    <a:ext uri="{9D8B030D-6E8A-4147-A177-3AD203B41FA5}">
                      <a16:colId xmlns:a16="http://schemas.microsoft.com/office/drawing/2014/main" val="1093136141"/>
                    </a:ext>
                  </a:extLst>
                </a:gridCol>
              </a:tblGrid>
              <a:tr h="332466">
                <a:tc>
                  <a:txBody>
                    <a:bodyPr/>
                    <a:lstStyle/>
                    <a:p>
                      <a:pPr algn="ctr">
                        <a:spcBef>
                          <a:spcPts val="600"/>
                        </a:spcBef>
                        <a:spcAft>
                          <a:spcPts val="0"/>
                        </a:spcAft>
                      </a:pPr>
                      <a:r>
                        <a:rPr lang="fr-FR" sz="1600" dirty="0">
                          <a:effectLst/>
                          <a:latin typeface="+mn-lt"/>
                        </a:rPr>
                        <a:t>Secteur</a:t>
                      </a:r>
                      <a:endParaRPr lang="fr-FR" sz="1600" dirty="0">
                        <a:effectLst/>
                        <a:latin typeface="+mn-lt"/>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600" dirty="0">
                          <a:effectLst/>
                          <a:latin typeface="+mn-lt"/>
                        </a:rPr>
                        <a:t>Séjours</a:t>
                      </a:r>
                      <a:endParaRPr lang="fr-FR" sz="1600" dirty="0">
                        <a:effectLst/>
                        <a:latin typeface="+mn-lt"/>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600" dirty="0">
                          <a:effectLst/>
                          <a:latin typeface="+mn-lt"/>
                        </a:rPr>
                        <a:t>Séjours_1JTZ</a:t>
                      </a:r>
                      <a:endParaRPr lang="fr-FR" sz="1600" dirty="0">
                        <a:effectLst/>
                        <a:latin typeface="+mn-lt"/>
                        <a:ea typeface="Times New Roman" panose="02020603050405020304" pitchFamily="18" charset="0"/>
                      </a:endParaRPr>
                    </a:p>
                  </a:txBody>
                  <a:tcPr marL="44450" marR="44450" marT="0" marB="0" anchor="ctr"/>
                </a:tc>
                <a:tc>
                  <a:txBody>
                    <a:bodyPr/>
                    <a:lstStyle/>
                    <a:p>
                      <a:pPr algn="ctr">
                        <a:spcBef>
                          <a:spcPts val="600"/>
                        </a:spcBef>
                        <a:spcAft>
                          <a:spcPts val="0"/>
                        </a:spcAft>
                      </a:pPr>
                      <a:r>
                        <a:rPr lang="fr-FR" sz="1600" b="1" kern="1200" dirty="0">
                          <a:solidFill>
                            <a:schemeClr val="lt1"/>
                          </a:solidFill>
                          <a:effectLst/>
                          <a:latin typeface="+mn-lt"/>
                          <a:ea typeface="+mn-ea"/>
                          <a:cs typeface="+mn-cs"/>
                        </a:rPr>
                        <a:t>DMS_1JTZ</a:t>
                      </a:r>
                    </a:p>
                  </a:txBody>
                  <a:tcPr marL="44450" marR="44450" marT="0" marB="0" anchor="ctr"/>
                </a:tc>
                <a:tc>
                  <a:txBody>
                    <a:bodyPr/>
                    <a:lstStyle/>
                    <a:p>
                      <a:pPr algn="ctr">
                        <a:spcBef>
                          <a:spcPts val="600"/>
                        </a:spcBef>
                        <a:spcAft>
                          <a:spcPts val="0"/>
                        </a:spcAft>
                      </a:pPr>
                      <a:r>
                        <a:rPr lang="fr-FR" sz="1600" b="1" kern="1200" dirty="0">
                          <a:solidFill>
                            <a:schemeClr val="lt1"/>
                          </a:solidFill>
                          <a:effectLst/>
                          <a:latin typeface="+mn-lt"/>
                          <a:ea typeface="+mn-ea"/>
                          <a:cs typeface="+mn-cs"/>
                        </a:rPr>
                        <a:t>Coût_1JTZ</a:t>
                      </a:r>
                    </a:p>
                  </a:txBody>
                  <a:tcPr marL="44450" marR="44450" marT="0" marB="0" anchor="ctr"/>
                </a:tc>
                <a:extLst>
                  <a:ext uri="{0D108BD9-81ED-4DB2-BD59-A6C34878D82A}">
                    <a16:rowId xmlns:a16="http://schemas.microsoft.com/office/drawing/2014/main" val="1708324791"/>
                  </a:ext>
                </a:extLst>
              </a:tr>
              <a:tr h="369231">
                <a:tc>
                  <a:txBody>
                    <a:bodyPr/>
                    <a:lstStyle/>
                    <a:p>
                      <a:pPr>
                        <a:spcBef>
                          <a:spcPts val="600"/>
                        </a:spcBef>
                        <a:spcAft>
                          <a:spcPts val="0"/>
                        </a:spcAft>
                      </a:pPr>
                      <a:r>
                        <a:rPr lang="fr-FR" sz="1600" dirty="0" err="1">
                          <a:effectLst/>
                          <a:latin typeface="+mn-lt"/>
                        </a:rPr>
                        <a:t>TMPeau_Maj</a:t>
                      </a:r>
                      <a:endParaRPr lang="fr-FR" sz="1600" dirty="0">
                        <a:effectLst/>
                        <a:latin typeface="+mn-lt"/>
                        <a:ea typeface="Times New Roman" panose="02020603050405020304" pitchFamily="18" charset="0"/>
                      </a:endParaRPr>
                    </a:p>
                  </a:txBody>
                  <a:tcPr marL="44450" marR="44450" marT="0" marB="0" anchor="ctr"/>
                </a:tc>
                <a:tc>
                  <a:txBody>
                    <a:bodyPr/>
                    <a:lstStyle/>
                    <a:p>
                      <a:pPr algn="ctr" fontAlgn="b"/>
                      <a:r>
                        <a:rPr lang="fr-FR" sz="1600" kern="1200" dirty="0">
                          <a:solidFill>
                            <a:srgbClr val="000000"/>
                          </a:solidFill>
                          <a:effectLst/>
                          <a:latin typeface="+mn-lt"/>
                          <a:ea typeface="+mn-ea"/>
                          <a:cs typeface="+mn-cs"/>
                        </a:rPr>
                        <a:t>5 742   </a:t>
                      </a:r>
                    </a:p>
                  </a:txBody>
                  <a:tcPr marL="6350" marR="6350" marT="6350" marB="0" anchor="ctr"/>
                </a:tc>
                <a:tc>
                  <a:txBody>
                    <a:bodyPr/>
                    <a:lstStyle/>
                    <a:p>
                      <a:pPr algn="ctr" fontAlgn="b"/>
                      <a:r>
                        <a:rPr lang="fr-FR" sz="1600" kern="1200" dirty="0">
                          <a:solidFill>
                            <a:srgbClr val="000000"/>
                          </a:solidFill>
                          <a:effectLst/>
                          <a:latin typeface="+mn-lt"/>
                          <a:ea typeface="+mn-ea"/>
                          <a:cs typeface="+mn-cs"/>
                        </a:rPr>
                        <a:t>5 638   </a:t>
                      </a:r>
                    </a:p>
                  </a:txBody>
                  <a:tcPr marL="6350" marR="6350" marT="6350" marB="0" anchor="ctr"/>
                </a:tc>
                <a:tc>
                  <a:txBody>
                    <a:bodyPr/>
                    <a:lstStyle/>
                    <a:p>
                      <a:pPr algn="ctr">
                        <a:spcAft>
                          <a:spcPts val="0"/>
                        </a:spcAft>
                      </a:pPr>
                      <a:r>
                        <a:rPr lang="fr-FR" sz="1600" dirty="0">
                          <a:solidFill>
                            <a:srgbClr val="000000"/>
                          </a:solidFill>
                          <a:effectLst/>
                          <a:latin typeface="+mn-lt"/>
                          <a:ea typeface="Calibri" panose="020F0502020204030204" pitchFamily="34" charset="0"/>
                        </a:rPr>
                        <a:t>0,32</a:t>
                      </a:r>
                      <a:endParaRPr lang="fr-FR" sz="1600" dirty="0">
                        <a:effectLst/>
                        <a:latin typeface="+mn-lt"/>
                        <a:ea typeface="Calibri" panose="020F0502020204030204" pitchFamily="34" charset="0"/>
                      </a:endParaRPr>
                    </a:p>
                  </a:txBody>
                  <a:tcPr marL="44450" marR="44450" marT="0" marB="0" anchor="ctr"/>
                </a:tc>
                <a:tc>
                  <a:txBody>
                    <a:bodyPr/>
                    <a:lstStyle/>
                    <a:p>
                      <a:pPr algn="ctr" fontAlgn="ctr"/>
                      <a:r>
                        <a:rPr lang="fr-FR" sz="1600" kern="1200" dirty="0">
                          <a:solidFill>
                            <a:srgbClr val="000000"/>
                          </a:solidFill>
                          <a:effectLst/>
                          <a:latin typeface="+mn-lt"/>
                          <a:cs typeface="+mn-cs"/>
                        </a:rPr>
                        <a:t>803 €</a:t>
                      </a:r>
                    </a:p>
                  </a:txBody>
                  <a:tcPr marL="6350" marR="6350" marT="6350" marB="0" anchor="ctr"/>
                </a:tc>
                <a:extLst>
                  <a:ext uri="{0D108BD9-81ED-4DB2-BD59-A6C34878D82A}">
                    <a16:rowId xmlns:a16="http://schemas.microsoft.com/office/drawing/2014/main" val="2178241245"/>
                  </a:ext>
                </a:extLst>
              </a:tr>
              <a:tr h="369231">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fr-FR" sz="1600" b="1" i="0" u="none" strike="noStrike" kern="1200" cap="none" spc="0" normalizeH="0" baseline="0" noProof="0" dirty="0" err="1">
                          <a:ln>
                            <a:noFill/>
                          </a:ln>
                          <a:solidFill>
                            <a:prstClr val="white"/>
                          </a:solidFill>
                          <a:effectLst/>
                          <a:uLnTx/>
                          <a:uFillTx/>
                          <a:latin typeface="+mn-lt"/>
                          <a:ea typeface="ＭＳ Ｐゴシック"/>
                          <a:cs typeface="+mn-cs"/>
                        </a:rPr>
                        <a:t>TMPeau_Int</a:t>
                      </a:r>
                      <a:endParaRPr kumimoji="0" lang="fr-FR" sz="1600" b="1" i="0" u="none" strike="noStrike" kern="1200" cap="none" spc="0" normalizeH="0" baseline="0" noProof="0" dirty="0">
                        <a:ln>
                          <a:noFill/>
                        </a:ln>
                        <a:solidFill>
                          <a:prstClr val="white"/>
                        </a:solidFill>
                        <a:effectLst/>
                        <a:uLnTx/>
                        <a:uFillTx/>
                        <a:latin typeface="+mn-lt"/>
                        <a:ea typeface="Times New Roman" panose="02020603050405020304" pitchFamily="18" charset="0"/>
                        <a:cs typeface="+mn-cs"/>
                      </a:endParaRPr>
                    </a:p>
                  </a:txBody>
                  <a:tcPr marL="44450" marR="44450" marT="0" marB="0" anchor="ctr"/>
                </a:tc>
                <a:tc>
                  <a:txBody>
                    <a:bodyPr/>
                    <a:lstStyle/>
                    <a:p>
                      <a:pPr algn="ctr" fontAlgn="b"/>
                      <a:r>
                        <a:rPr lang="fr-FR" sz="1600" kern="1200" dirty="0">
                          <a:solidFill>
                            <a:srgbClr val="000000"/>
                          </a:solidFill>
                          <a:effectLst/>
                          <a:latin typeface="+mn-lt"/>
                          <a:ea typeface="+mn-ea"/>
                          <a:cs typeface="+mn-cs"/>
                        </a:rPr>
                        <a:t>7 399   </a:t>
                      </a:r>
                    </a:p>
                  </a:txBody>
                  <a:tcPr marL="6350" marR="6350" marT="6350" marB="0" anchor="ctr"/>
                </a:tc>
                <a:tc>
                  <a:txBody>
                    <a:bodyPr/>
                    <a:lstStyle/>
                    <a:p>
                      <a:pPr algn="ctr" fontAlgn="b"/>
                      <a:r>
                        <a:rPr lang="fr-FR" sz="1600" kern="1200" dirty="0">
                          <a:solidFill>
                            <a:srgbClr val="000000"/>
                          </a:solidFill>
                          <a:effectLst/>
                          <a:latin typeface="+mn-lt"/>
                          <a:ea typeface="+mn-ea"/>
                          <a:cs typeface="+mn-cs"/>
                        </a:rPr>
                        <a:t>7 337   </a:t>
                      </a:r>
                    </a:p>
                  </a:txBody>
                  <a:tcPr marL="6350" marR="6350" marT="6350" marB="0" anchor="ctr"/>
                </a:tc>
                <a:tc>
                  <a:txBody>
                    <a:bodyPr/>
                    <a:lstStyle/>
                    <a:p>
                      <a:pPr algn="ctr">
                        <a:spcAft>
                          <a:spcPts val="0"/>
                        </a:spcAft>
                      </a:pPr>
                      <a:r>
                        <a:rPr lang="fr-FR" sz="1600" dirty="0">
                          <a:solidFill>
                            <a:srgbClr val="000000"/>
                          </a:solidFill>
                          <a:effectLst/>
                          <a:latin typeface="+mn-lt"/>
                          <a:ea typeface="Calibri" panose="020F0502020204030204" pitchFamily="34" charset="0"/>
                        </a:rPr>
                        <a:t>0,21</a:t>
                      </a:r>
                      <a:endParaRPr lang="fr-FR" sz="1600" dirty="0">
                        <a:effectLst/>
                        <a:latin typeface="+mn-lt"/>
                        <a:ea typeface="Calibri" panose="020F0502020204030204" pitchFamily="34" charset="0"/>
                      </a:endParaRPr>
                    </a:p>
                  </a:txBody>
                  <a:tcPr marL="44450" marR="44450" marT="0" marB="0" anchor="ctr"/>
                </a:tc>
                <a:tc>
                  <a:txBody>
                    <a:bodyPr/>
                    <a:lstStyle/>
                    <a:p>
                      <a:pPr algn="ctr" fontAlgn="ctr"/>
                      <a:r>
                        <a:rPr lang="fr-FR" sz="1600" kern="1200" dirty="0">
                          <a:solidFill>
                            <a:srgbClr val="000000"/>
                          </a:solidFill>
                          <a:effectLst/>
                          <a:latin typeface="+mn-lt"/>
                          <a:cs typeface="+mn-cs"/>
                        </a:rPr>
                        <a:t>554 €</a:t>
                      </a:r>
                    </a:p>
                  </a:txBody>
                  <a:tcPr marL="6350" marR="6350" marT="6350" marB="0" anchor="ctr"/>
                </a:tc>
                <a:extLst>
                  <a:ext uri="{0D108BD9-81ED-4DB2-BD59-A6C34878D82A}">
                    <a16:rowId xmlns:a16="http://schemas.microsoft.com/office/drawing/2014/main" val="4176341182"/>
                  </a:ext>
                </a:extLst>
              </a:tr>
              <a:tr h="369231">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fr-FR" sz="1600" b="1" i="0" u="none" strike="noStrike" kern="1200" cap="none" spc="0" normalizeH="0" baseline="0" noProof="0" dirty="0" err="1">
                          <a:ln>
                            <a:noFill/>
                          </a:ln>
                          <a:solidFill>
                            <a:prstClr val="white"/>
                          </a:solidFill>
                          <a:effectLst/>
                          <a:uLnTx/>
                          <a:uFillTx/>
                          <a:latin typeface="+mn-lt"/>
                          <a:ea typeface="ＭＳ Ｐゴシック"/>
                          <a:cs typeface="+mn-cs"/>
                        </a:rPr>
                        <a:t>TMPeau_Aut</a:t>
                      </a:r>
                      <a:endParaRPr kumimoji="0" lang="fr-FR" sz="1600" b="1" i="0" u="none" strike="noStrike" kern="1200" cap="none" spc="0" normalizeH="0" baseline="0" noProof="0" dirty="0">
                        <a:ln>
                          <a:noFill/>
                        </a:ln>
                        <a:solidFill>
                          <a:prstClr val="white"/>
                        </a:solidFill>
                        <a:effectLst/>
                        <a:uLnTx/>
                        <a:uFillTx/>
                        <a:latin typeface="+mn-lt"/>
                        <a:ea typeface="Times New Roman" panose="02020603050405020304" pitchFamily="18" charset="0"/>
                        <a:cs typeface="+mn-cs"/>
                      </a:endParaRPr>
                    </a:p>
                  </a:txBody>
                  <a:tcPr marL="44450" marR="44450" marT="0" marB="0" anchor="ctr"/>
                </a:tc>
                <a:tc>
                  <a:txBody>
                    <a:bodyPr/>
                    <a:lstStyle/>
                    <a:p>
                      <a:pPr algn="ctr" fontAlgn="b"/>
                      <a:r>
                        <a:rPr lang="fr-FR" sz="1600" kern="1200" dirty="0">
                          <a:solidFill>
                            <a:srgbClr val="000000"/>
                          </a:solidFill>
                          <a:effectLst/>
                          <a:latin typeface="+mn-lt"/>
                          <a:ea typeface="+mn-ea"/>
                          <a:cs typeface="+mn-cs"/>
                        </a:rPr>
                        <a:t>47 467   </a:t>
                      </a:r>
                    </a:p>
                  </a:txBody>
                  <a:tcPr marL="6350" marR="6350" marT="6350" marB="0" anchor="ctr"/>
                </a:tc>
                <a:tc>
                  <a:txBody>
                    <a:bodyPr/>
                    <a:lstStyle/>
                    <a:p>
                      <a:pPr algn="ctr" fontAlgn="b"/>
                      <a:r>
                        <a:rPr lang="fr-FR" sz="1600" kern="1200" dirty="0">
                          <a:solidFill>
                            <a:srgbClr val="000000"/>
                          </a:solidFill>
                          <a:effectLst/>
                          <a:latin typeface="+mn-lt"/>
                          <a:ea typeface="+mn-ea"/>
                          <a:cs typeface="+mn-cs"/>
                        </a:rPr>
                        <a:t>47 351   </a:t>
                      </a:r>
                    </a:p>
                  </a:txBody>
                  <a:tcPr marL="6350" marR="6350" marT="6350" marB="0" anchor="ctr"/>
                </a:tc>
                <a:tc>
                  <a:txBody>
                    <a:bodyPr/>
                    <a:lstStyle/>
                    <a:p>
                      <a:pPr algn="ctr">
                        <a:spcAft>
                          <a:spcPts val="0"/>
                        </a:spcAft>
                      </a:pPr>
                      <a:r>
                        <a:rPr lang="fr-FR" sz="1600" dirty="0">
                          <a:solidFill>
                            <a:srgbClr val="000000"/>
                          </a:solidFill>
                          <a:effectLst/>
                          <a:latin typeface="+mn-lt"/>
                          <a:ea typeface="Calibri" panose="020F0502020204030204" pitchFamily="34" charset="0"/>
                        </a:rPr>
                        <a:t>0,10</a:t>
                      </a:r>
                      <a:endParaRPr lang="fr-FR" sz="1600" dirty="0">
                        <a:effectLst/>
                        <a:latin typeface="+mn-lt"/>
                        <a:ea typeface="Calibri" panose="020F0502020204030204" pitchFamily="34" charset="0"/>
                      </a:endParaRPr>
                    </a:p>
                  </a:txBody>
                  <a:tcPr marL="44450" marR="44450" marT="0" marB="0" anchor="ctr"/>
                </a:tc>
                <a:tc>
                  <a:txBody>
                    <a:bodyPr/>
                    <a:lstStyle/>
                    <a:p>
                      <a:pPr algn="ctr" fontAlgn="ctr"/>
                      <a:r>
                        <a:rPr lang="fr-FR" sz="1600" kern="1200" dirty="0">
                          <a:solidFill>
                            <a:srgbClr val="000000"/>
                          </a:solidFill>
                          <a:effectLst/>
                          <a:latin typeface="+mn-lt"/>
                          <a:cs typeface="+mn-cs"/>
                        </a:rPr>
                        <a:t>474 €</a:t>
                      </a:r>
                    </a:p>
                  </a:txBody>
                  <a:tcPr marL="6350" marR="6350" marT="6350" marB="0" anchor="ctr"/>
                </a:tc>
                <a:extLst>
                  <a:ext uri="{0D108BD9-81ED-4DB2-BD59-A6C34878D82A}">
                    <a16:rowId xmlns:a16="http://schemas.microsoft.com/office/drawing/2014/main" val="232547043"/>
                  </a:ext>
                </a:extLst>
              </a:tr>
            </a:tbl>
          </a:graphicData>
        </a:graphic>
      </p:graphicFrame>
      <p:sp>
        <p:nvSpPr>
          <p:cNvPr id="5" name="Espace réservé du pied de page 4">
            <a:extLst>
              <a:ext uri="{FF2B5EF4-FFF2-40B4-BE49-F238E27FC236}">
                <a16:creationId xmlns:a16="http://schemas.microsoft.com/office/drawing/2014/main" id="{AB845731-5408-44F1-ABCB-98C4F1424255}"/>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688687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1906F8B4-365A-46F3-9C5C-7889764C9AFB}" type="slidenum">
              <a:rPr lang="fr-FR" smtClean="0"/>
              <a:pPr>
                <a:defRPr/>
              </a:pPr>
              <a:t>24</a:t>
            </a:fld>
            <a:endParaRPr lang="fr-FR" dirty="0"/>
          </a:p>
        </p:txBody>
      </p:sp>
      <p:sp>
        <p:nvSpPr>
          <p:cNvPr id="4" name="Titre 3"/>
          <p:cNvSpPr>
            <a:spLocks noGrp="1"/>
          </p:cNvSpPr>
          <p:nvPr>
            <p:ph type="title"/>
          </p:nvPr>
        </p:nvSpPr>
        <p:spPr>
          <a:xfrm>
            <a:off x="2123728" y="174943"/>
            <a:ext cx="6192688" cy="1089795"/>
          </a:xfrm>
        </p:spPr>
        <p:txBody>
          <a:bodyPr/>
          <a:lstStyle/>
          <a:p>
            <a:r>
              <a:rPr lang="fr-FR" dirty="0">
                <a:solidFill>
                  <a:schemeClr val="bg2"/>
                </a:solidFill>
              </a:rPr>
              <a:t>Tumeur maligne de la peau</a:t>
            </a:r>
            <a:endParaRPr lang="fr-FR" dirty="0">
              <a:solidFill>
                <a:schemeClr val="tx1"/>
              </a:solidFill>
            </a:endParaRPr>
          </a:p>
        </p:txBody>
      </p:sp>
      <p:sp>
        <p:nvSpPr>
          <p:cNvPr id="9" name="Espace réservé de la date 3">
            <a:extLst>
              <a:ext uri="{FF2B5EF4-FFF2-40B4-BE49-F238E27FC236}">
                <a16:creationId xmlns:a16="http://schemas.microsoft.com/office/drawing/2014/main" id="{D04860F4-A0CF-4AF1-9B31-0F4504877193}"/>
              </a:ext>
            </a:extLst>
          </p:cNvPr>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5" name="Espace réservé du pied de page 4">
            <a:extLst>
              <a:ext uri="{FF2B5EF4-FFF2-40B4-BE49-F238E27FC236}">
                <a16:creationId xmlns:a16="http://schemas.microsoft.com/office/drawing/2014/main" id="{BD137F14-1800-489D-9FD8-838F8CE254AC}"/>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7" name="Ellipse 6">
            <a:extLst>
              <a:ext uri="{FF2B5EF4-FFF2-40B4-BE49-F238E27FC236}">
                <a16:creationId xmlns:a16="http://schemas.microsoft.com/office/drawing/2014/main" id="{9F78856C-6465-41D4-AC5E-A512201670A4}"/>
              </a:ext>
            </a:extLst>
          </p:cNvPr>
          <p:cNvSpPr/>
          <p:nvPr/>
        </p:nvSpPr>
        <p:spPr bwMode="auto">
          <a:xfrm>
            <a:off x="1780072" y="4095410"/>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sp>
        <p:nvSpPr>
          <p:cNvPr id="8" name="Ellipse 7">
            <a:extLst>
              <a:ext uri="{FF2B5EF4-FFF2-40B4-BE49-F238E27FC236}">
                <a16:creationId xmlns:a16="http://schemas.microsoft.com/office/drawing/2014/main" id="{49A49E57-C34A-414C-A56B-3D76B3704720}"/>
              </a:ext>
            </a:extLst>
          </p:cNvPr>
          <p:cNvSpPr/>
          <p:nvPr/>
        </p:nvSpPr>
        <p:spPr bwMode="auto">
          <a:xfrm>
            <a:off x="671186" y="2807190"/>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sp>
        <p:nvSpPr>
          <p:cNvPr id="10" name="ZoneTexte 9">
            <a:extLst>
              <a:ext uri="{FF2B5EF4-FFF2-40B4-BE49-F238E27FC236}">
                <a16:creationId xmlns:a16="http://schemas.microsoft.com/office/drawing/2014/main" id="{2B8576DC-9ABB-4324-A59E-F541C3A48D1B}"/>
              </a:ext>
            </a:extLst>
          </p:cNvPr>
          <p:cNvSpPr txBox="1"/>
          <p:nvPr/>
        </p:nvSpPr>
        <p:spPr>
          <a:xfrm>
            <a:off x="670344" y="2780928"/>
            <a:ext cx="227816" cy="261610"/>
          </a:xfrm>
          <a:prstGeom prst="rect">
            <a:avLst/>
          </a:prstGeom>
          <a:noFill/>
        </p:spPr>
        <p:txBody>
          <a:bodyPr wrap="square" rtlCol="0" anchor="ctr">
            <a:spAutoFit/>
          </a:bodyPr>
          <a:lstStyle/>
          <a:p>
            <a:pPr algn="ctr"/>
            <a:r>
              <a:rPr lang="fr-FR" sz="1100" b="1" dirty="0"/>
              <a:t>A</a:t>
            </a:r>
          </a:p>
        </p:txBody>
      </p:sp>
      <p:cxnSp>
        <p:nvCxnSpPr>
          <p:cNvPr id="11" name="Connecteur droit avec flèche 10">
            <a:extLst>
              <a:ext uri="{FF2B5EF4-FFF2-40B4-BE49-F238E27FC236}">
                <a16:creationId xmlns:a16="http://schemas.microsoft.com/office/drawing/2014/main" id="{C7138977-F5D7-4898-AC21-39C34025381E}"/>
              </a:ext>
            </a:extLst>
          </p:cNvPr>
          <p:cNvCxnSpPr>
            <a:cxnSpLocks/>
            <a:stCxn id="8" idx="6"/>
            <a:endCxn id="14" idx="1"/>
          </p:cNvCxnSpPr>
          <p:nvPr/>
        </p:nvCxnSpPr>
        <p:spPr bwMode="auto">
          <a:xfrm flipV="1">
            <a:off x="900072" y="2915786"/>
            <a:ext cx="4464016" cy="230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Connecteur droit avec flèche 11">
            <a:extLst>
              <a:ext uri="{FF2B5EF4-FFF2-40B4-BE49-F238E27FC236}">
                <a16:creationId xmlns:a16="http://schemas.microsoft.com/office/drawing/2014/main" id="{CCE59AA6-CBC2-49C9-BA07-2AF678C76FEB}"/>
              </a:ext>
            </a:extLst>
          </p:cNvPr>
          <p:cNvCxnSpPr>
            <a:cxnSpLocks/>
            <a:stCxn id="10" idx="2"/>
            <a:endCxn id="15" idx="0"/>
          </p:cNvCxnSpPr>
          <p:nvPr/>
        </p:nvCxnSpPr>
        <p:spPr bwMode="auto">
          <a:xfrm flipH="1">
            <a:off x="781338" y="3042538"/>
            <a:ext cx="2914" cy="40285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Connecteur droit avec flèche 12">
            <a:extLst>
              <a:ext uri="{FF2B5EF4-FFF2-40B4-BE49-F238E27FC236}">
                <a16:creationId xmlns:a16="http://schemas.microsoft.com/office/drawing/2014/main" id="{4245739A-E7E9-4688-A8FC-D39A5C28DEE7}"/>
              </a:ext>
            </a:extLst>
          </p:cNvPr>
          <p:cNvCxnSpPr>
            <a:cxnSpLocks/>
            <a:stCxn id="20" idx="4"/>
            <a:endCxn id="7" idx="0"/>
          </p:cNvCxnSpPr>
          <p:nvPr/>
        </p:nvCxnSpPr>
        <p:spPr bwMode="auto">
          <a:xfrm>
            <a:off x="1894102" y="3667384"/>
            <a:ext cx="413" cy="42802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ZoneTexte 13">
            <a:extLst>
              <a:ext uri="{FF2B5EF4-FFF2-40B4-BE49-F238E27FC236}">
                <a16:creationId xmlns:a16="http://schemas.microsoft.com/office/drawing/2014/main" id="{3FB4D3A7-8318-4AD0-9992-5EB5047ADC6E}"/>
              </a:ext>
            </a:extLst>
          </p:cNvPr>
          <p:cNvSpPr txBox="1"/>
          <p:nvPr/>
        </p:nvSpPr>
        <p:spPr>
          <a:xfrm>
            <a:off x="5364088" y="2788828"/>
            <a:ext cx="2809090" cy="253916"/>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1050" dirty="0">
                <a:ea typeface="ＭＳ Ｐゴシック" charset="0"/>
              </a:rPr>
              <a:t>09C14 Certains curages ganglionnaires</a:t>
            </a:r>
            <a:endParaRPr lang="fr-FR" sz="1050" baseline="-25000" dirty="0">
              <a:ea typeface="ＭＳ Ｐゴシック" charset="0"/>
            </a:endParaRPr>
          </a:p>
        </p:txBody>
      </p:sp>
      <p:sp>
        <p:nvSpPr>
          <p:cNvPr id="15" name="Ellipse 14">
            <a:extLst>
              <a:ext uri="{FF2B5EF4-FFF2-40B4-BE49-F238E27FC236}">
                <a16:creationId xmlns:a16="http://schemas.microsoft.com/office/drawing/2014/main" id="{E4B6C876-8D59-40B4-857C-934CA9A0ACDD}"/>
              </a:ext>
            </a:extLst>
          </p:cNvPr>
          <p:cNvSpPr/>
          <p:nvPr/>
        </p:nvSpPr>
        <p:spPr bwMode="auto">
          <a:xfrm>
            <a:off x="610476" y="3445394"/>
            <a:ext cx="341724" cy="214957"/>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sp>
        <p:nvSpPr>
          <p:cNvPr id="16" name="ZoneTexte 15">
            <a:extLst>
              <a:ext uri="{FF2B5EF4-FFF2-40B4-BE49-F238E27FC236}">
                <a16:creationId xmlns:a16="http://schemas.microsoft.com/office/drawing/2014/main" id="{96F64A64-8451-4602-93F9-FBB7DF5B234D}"/>
              </a:ext>
            </a:extLst>
          </p:cNvPr>
          <p:cNvSpPr txBox="1"/>
          <p:nvPr/>
        </p:nvSpPr>
        <p:spPr>
          <a:xfrm>
            <a:off x="612920" y="3447401"/>
            <a:ext cx="335304" cy="215444"/>
          </a:xfrm>
          <a:prstGeom prst="rect">
            <a:avLst/>
          </a:prstGeom>
          <a:noFill/>
        </p:spPr>
        <p:txBody>
          <a:bodyPr wrap="square" rtlCol="0" anchor="ctr">
            <a:spAutoFit/>
          </a:bodyPr>
          <a:lstStyle/>
          <a:p>
            <a:pPr algn="ctr"/>
            <a:r>
              <a:rPr lang="fr-FR" sz="800" b="1" dirty="0"/>
              <a:t>DP</a:t>
            </a:r>
          </a:p>
        </p:txBody>
      </p:sp>
      <p:cxnSp>
        <p:nvCxnSpPr>
          <p:cNvPr id="17" name="Connecteur droit avec flèche 16">
            <a:extLst>
              <a:ext uri="{FF2B5EF4-FFF2-40B4-BE49-F238E27FC236}">
                <a16:creationId xmlns:a16="http://schemas.microsoft.com/office/drawing/2014/main" id="{E27E4B2D-2015-4C43-A84D-BAB25CC59948}"/>
              </a:ext>
            </a:extLst>
          </p:cNvPr>
          <p:cNvCxnSpPr>
            <a:cxnSpLocks/>
            <a:stCxn id="15" idx="6"/>
            <a:endCxn id="20" idx="2"/>
          </p:cNvCxnSpPr>
          <p:nvPr/>
        </p:nvCxnSpPr>
        <p:spPr bwMode="auto">
          <a:xfrm flipV="1">
            <a:off x="952200" y="3551288"/>
            <a:ext cx="821865" cy="158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ZoneTexte 17">
            <a:extLst>
              <a:ext uri="{FF2B5EF4-FFF2-40B4-BE49-F238E27FC236}">
                <a16:creationId xmlns:a16="http://schemas.microsoft.com/office/drawing/2014/main" id="{0FFADD68-397B-45A7-B8DD-444492FF856B}"/>
              </a:ext>
            </a:extLst>
          </p:cNvPr>
          <p:cNvSpPr txBox="1"/>
          <p:nvPr/>
        </p:nvSpPr>
        <p:spPr>
          <a:xfrm>
            <a:off x="1120047" y="3382889"/>
            <a:ext cx="428097" cy="338554"/>
          </a:xfrm>
          <a:prstGeom prst="rect">
            <a:avLst/>
          </a:prstGeom>
          <a:solidFill>
            <a:schemeClr val="bg1">
              <a:lumMod val="85000"/>
            </a:schemeClr>
          </a:solidFill>
        </p:spPr>
        <p:txBody>
          <a:bodyPr wrap="square" rtlCol="0" anchor="ctr">
            <a:spAutoFit/>
          </a:bodyPr>
          <a:lstStyle/>
          <a:p>
            <a:pPr algn="ctr"/>
            <a:r>
              <a:rPr lang="fr-FR" sz="800" dirty="0"/>
              <a:t>TM peau</a:t>
            </a:r>
          </a:p>
        </p:txBody>
      </p:sp>
      <p:cxnSp>
        <p:nvCxnSpPr>
          <p:cNvPr id="19" name="Connecteur droit avec flèche 18">
            <a:extLst>
              <a:ext uri="{FF2B5EF4-FFF2-40B4-BE49-F238E27FC236}">
                <a16:creationId xmlns:a16="http://schemas.microsoft.com/office/drawing/2014/main" id="{E11D1ACA-83BC-42B7-A4DA-E2D28FF565BB}"/>
              </a:ext>
            </a:extLst>
          </p:cNvPr>
          <p:cNvCxnSpPr>
            <a:cxnSpLocks/>
            <a:stCxn id="20" idx="6"/>
            <a:endCxn id="24" idx="1"/>
          </p:cNvCxnSpPr>
          <p:nvPr/>
        </p:nvCxnSpPr>
        <p:spPr bwMode="auto">
          <a:xfrm flipV="1">
            <a:off x="2014138" y="3542997"/>
            <a:ext cx="3356609" cy="829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Ellipse 19">
            <a:extLst>
              <a:ext uri="{FF2B5EF4-FFF2-40B4-BE49-F238E27FC236}">
                <a16:creationId xmlns:a16="http://schemas.microsoft.com/office/drawing/2014/main" id="{565C3DCE-DDBC-45C9-B574-21A3B0BC283E}"/>
              </a:ext>
            </a:extLst>
          </p:cNvPr>
          <p:cNvSpPr/>
          <p:nvPr/>
        </p:nvSpPr>
        <p:spPr bwMode="auto">
          <a:xfrm>
            <a:off x="1774065" y="3435191"/>
            <a:ext cx="240073" cy="232193"/>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dirty="0">
              <a:ln>
                <a:noFill/>
              </a:ln>
              <a:solidFill>
                <a:schemeClr val="tx1"/>
              </a:solidFill>
              <a:effectLst/>
              <a:latin typeface="Times" charset="0"/>
              <a:ea typeface="ＭＳ Ｐゴシック" charset="0"/>
            </a:endParaRPr>
          </a:p>
        </p:txBody>
      </p:sp>
      <p:sp>
        <p:nvSpPr>
          <p:cNvPr id="21" name="ZoneTexte 20">
            <a:extLst>
              <a:ext uri="{FF2B5EF4-FFF2-40B4-BE49-F238E27FC236}">
                <a16:creationId xmlns:a16="http://schemas.microsoft.com/office/drawing/2014/main" id="{4D239EF6-A98F-409D-8D9E-3AC119747441}"/>
              </a:ext>
            </a:extLst>
          </p:cNvPr>
          <p:cNvSpPr txBox="1"/>
          <p:nvPr/>
        </p:nvSpPr>
        <p:spPr>
          <a:xfrm>
            <a:off x="1773297" y="3419299"/>
            <a:ext cx="244640" cy="261610"/>
          </a:xfrm>
          <a:prstGeom prst="rect">
            <a:avLst/>
          </a:prstGeom>
          <a:noFill/>
        </p:spPr>
        <p:txBody>
          <a:bodyPr wrap="square" rtlCol="0" anchor="ctr">
            <a:spAutoFit/>
          </a:bodyPr>
          <a:lstStyle/>
          <a:p>
            <a:pPr algn="ctr"/>
            <a:r>
              <a:rPr lang="fr-FR" sz="1100" b="1" dirty="0"/>
              <a:t>A</a:t>
            </a:r>
          </a:p>
        </p:txBody>
      </p:sp>
      <p:cxnSp>
        <p:nvCxnSpPr>
          <p:cNvPr id="22" name="Connecteur droit avec flèche 21">
            <a:extLst>
              <a:ext uri="{FF2B5EF4-FFF2-40B4-BE49-F238E27FC236}">
                <a16:creationId xmlns:a16="http://schemas.microsoft.com/office/drawing/2014/main" id="{C05E2434-6910-4942-8D74-FA65B557DB72}"/>
              </a:ext>
            </a:extLst>
          </p:cNvPr>
          <p:cNvCxnSpPr>
            <a:cxnSpLocks/>
            <a:stCxn id="7" idx="6"/>
            <a:endCxn id="25" idx="1"/>
          </p:cNvCxnSpPr>
          <p:nvPr/>
        </p:nvCxnSpPr>
        <p:spPr bwMode="auto">
          <a:xfrm flipV="1">
            <a:off x="2008958" y="4203147"/>
            <a:ext cx="3364500" cy="316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ZoneTexte 22">
            <a:extLst>
              <a:ext uri="{FF2B5EF4-FFF2-40B4-BE49-F238E27FC236}">
                <a16:creationId xmlns:a16="http://schemas.microsoft.com/office/drawing/2014/main" id="{D4410A83-03B9-4FF6-977D-EE6D3CA2B82B}"/>
              </a:ext>
            </a:extLst>
          </p:cNvPr>
          <p:cNvSpPr txBox="1"/>
          <p:nvPr/>
        </p:nvSpPr>
        <p:spPr>
          <a:xfrm>
            <a:off x="1780072" y="4077997"/>
            <a:ext cx="228886" cy="261610"/>
          </a:xfrm>
          <a:prstGeom prst="rect">
            <a:avLst/>
          </a:prstGeom>
          <a:noFill/>
        </p:spPr>
        <p:txBody>
          <a:bodyPr wrap="square" rtlCol="0" anchor="ctr">
            <a:spAutoFit/>
          </a:bodyPr>
          <a:lstStyle/>
          <a:p>
            <a:pPr algn="ctr"/>
            <a:r>
              <a:rPr lang="fr-FR" sz="1100" b="1" dirty="0"/>
              <a:t>A</a:t>
            </a:r>
          </a:p>
        </p:txBody>
      </p:sp>
      <p:sp>
        <p:nvSpPr>
          <p:cNvPr id="24" name="ZoneTexte 23">
            <a:extLst>
              <a:ext uri="{FF2B5EF4-FFF2-40B4-BE49-F238E27FC236}">
                <a16:creationId xmlns:a16="http://schemas.microsoft.com/office/drawing/2014/main" id="{0AFB03B1-B557-4F67-8A71-2754C15EA7C9}"/>
              </a:ext>
            </a:extLst>
          </p:cNvPr>
          <p:cNvSpPr txBox="1"/>
          <p:nvPr/>
        </p:nvSpPr>
        <p:spPr>
          <a:xfrm>
            <a:off x="5370747" y="3335248"/>
            <a:ext cx="2809090" cy="415498"/>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1050" dirty="0">
                <a:ea typeface="ＭＳ Ｐゴシック" charset="0"/>
              </a:rPr>
              <a:t>09C23 </a:t>
            </a:r>
            <a:r>
              <a:rPr lang="fr-FR" sz="1050" dirty="0" err="1">
                <a:ea typeface="ＭＳ Ｐゴシック" charset="0"/>
              </a:rPr>
              <a:t>Itvs</a:t>
            </a:r>
            <a:r>
              <a:rPr lang="fr-FR" sz="1050" dirty="0">
                <a:ea typeface="ＭＳ Ｐゴシック" charset="0"/>
              </a:rPr>
              <a:t> majeures pour tumeur maligne de la peau</a:t>
            </a:r>
          </a:p>
        </p:txBody>
      </p:sp>
      <p:sp>
        <p:nvSpPr>
          <p:cNvPr id="25" name="ZoneTexte 24">
            <a:extLst>
              <a:ext uri="{FF2B5EF4-FFF2-40B4-BE49-F238E27FC236}">
                <a16:creationId xmlns:a16="http://schemas.microsoft.com/office/drawing/2014/main" id="{0E6D140B-77F6-4486-B3E4-BDDC6727F48D}"/>
              </a:ext>
            </a:extLst>
          </p:cNvPr>
          <p:cNvSpPr txBox="1"/>
          <p:nvPr/>
        </p:nvSpPr>
        <p:spPr>
          <a:xfrm>
            <a:off x="5373458" y="3995398"/>
            <a:ext cx="2805988" cy="415498"/>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1050" dirty="0">
                <a:ea typeface="ＭＳ Ｐゴシック" charset="0"/>
              </a:rPr>
              <a:t>09C24 </a:t>
            </a:r>
            <a:r>
              <a:rPr lang="fr-FR" sz="1050" dirty="0" err="1">
                <a:ea typeface="ＭＳ Ｐゴシック" charset="0"/>
              </a:rPr>
              <a:t>Itvs</a:t>
            </a:r>
            <a:r>
              <a:rPr lang="fr-FR" sz="1050" dirty="0">
                <a:ea typeface="ＭＳ Ｐゴシック" charset="0"/>
              </a:rPr>
              <a:t> intermédiaires pour tumeur maligne de la peau</a:t>
            </a:r>
          </a:p>
        </p:txBody>
      </p:sp>
      <p:sp>
        <p:nvSpPr>
          <p:cNvPr id="26" name="ZoneTexte 25">
            <a:extLst>
              <a:ext uri="{FF2B5EF4-FFF2-40B4-BE49-F238E27FC236}">
                <a16:creationId xmlns:a16="http://schemas.microsoft.com/office/drawing/2014/main" id="{88735E4F-9BF2-4F9C-8315-32A308623805}"/>
              </a:ext>
            </a:extLst>
          </p:cNvPr>
          <p:cNvSpPr txBox="1"/>
          <p:nvPr/>
        </p:nvSpPr>
        <p:spPr>
          <a:xfrm>
            <a:off x="5381211" y="4643470"/>
            <a:ext cx="2775235" cy="415498"/>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1050" dirty="0">
                <a:ea typeface="ＭＳ Ｐゴシック" charset="0"/>
              </a:rPr>
              <a:t>09C25 Autres </a:t>
            </a:r>
            <a:r>
              <a:rPr lang="fr-FR" sz="1050" dirty="0" err="1">
                <a:ea typeface="ＭＳ Ｐゴシック" charset="0"/>
              </a:rPr>
              <a:t>Itvs</a:t>
            </a:r>
            <a:r>
              <a:rPr lang="fr-FR" sz="1050" dirty="0">
                <a:ea typeface="ＭＳ Ｐゴシック" charset="0"/>
              </a:rPr>
              <a:t> pour tumeur maligne de la peau</a:t>
            </a:r>
          </a:p>
        </p:txBody>
      </p:sp>
      <p:cxnSp>
        <p:nvCxnSpPr>
          <p:cNvPr id="27" name="Connecteur droit avec flèche 26">
            <a:extLst>
              <a:ext uri="{FF2B5EF4-FFF2-40B4-BE49-F238E27FC236}">
                <a16:creationId xmlns:a16="http://schemas.microsoft.com/office/drawing/2014/main" id="{57DFC2AA-C2B2-4608-8F4D-688FA42AA92F}"/>
              </a:ext>
            </a:extLst>
          </p:cNvPr>
          <p:cNvCxnSpPr>
            <a:cxnSpLocks/>
            <a:stCxn id="15" idx="4"/>
          </p:cNvCxnSpPr>
          <p:nvPr/>
        </p:nvCxnSpPr>
        <p:spPr bwMode="auto">
          <a:xfrm flipH="1">
            <a:off x="779133" y="3660351"/>
            <a:ext cx="2205" cy="78588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Rectangle à coins arrondis 10">
            <a:extLst>
              <a:ext uri="{FF2B5EF4-FFF2-40B4-BE49-F238E27FC236}">
                <a16:creationId xmlns:a16="http://schemas.microsoft.com/office/drawing/2014/main" id="{8683E2AB-DCB8-4981-88D0-D739F7EDE71B}"/>
              </a:ext>
            </a:extLst>
          </p:cNvPr>
          <p:cNvSpPr/>
          <p:nvPr/>
        </p:nvSpPr>
        <p:spPr bwMode="auto">
          <a:xfrm>
            <a:off x="1620152" y="2807190"/>
            <a:ext cx="2519800"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1000" dirty="0">
                <a:ea typeface="ＭＳ Ｐゴシック" charset="0"/>
              </a:rPr>
              <a:t> </a:t>
            </a:r>
            <a:r>
              <a:rPr lang="fr-FR" sz="1100" dirty="0">
                <a:ea typeface="ＭＳ Ｐゴシック" charset="0"/>
              </a:rPr>
              <a:t>Curage ganglionnaire</a:t>
            </a:r>
            <a:endParaRPr kumimoji="0" lang="fr-FR" sz="1100" i="0" u="none" strike="noStrike" cap="none" normalizeH="0" baseline="-25000" dirty="0">
              <a:ln>
                <a:noFill/>
              </a:ln>
              <a:solidFill>
                <a:schemeClr val="tx1"/>
              </a:solidFill>
              <a:effectLst/>
              <a:ea typeface="ＭＳ Ｐゴシック" charset="0"/>
            </a:endParaRPr>
          </a:p>
        </p:txBody>
      </p:sp>
      <p:sp>
        <p:nvSpPr>
          <p:cNvPr id="29" name="Rectangle à coins arrondis 10">
            <a:extLst>
              <a:ext uri="{FF2B5EF4-FFF2-40B4-BE49-F238E27FC236}">
                <a16:creationId xmlns:a16="http://schemas.microsoft.com/office/drawing/2014/main" id="{FE1A70DA-B2DA-432C-AD13-6C4A5A14C679}"/>
              </a:ext>
            </a:extLst>
          </p:cNvPr>
          <p:cNvSpPr/>
          <p:nvPr/>
        </p:nvSpPr>
        <p:spPr bwMode="auto">
          <a:xfrm>
            <a:off x="2229211" y="3431714"/>
            <a:ext cx="2456962"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1100" dirty="0" err="1">
                <a:ea typeface="ＭＳ Ｐゴシック" charset="0"/>
              </a:rPr>
              <a:t>Itvs</a:t>
            </a:r>
            <a:r>
              <a:rPr lang="fr-FR" sz="1100" dirty="0">
                <a:ea typeface="ＭＳ Ｐゴシック" charset="0"/>
              </a:rPr>
              <a:t> majeures pour TM peau</a:t>
            </a:r>
            <a:endParaRPr kumimoji="0" lang="fr-FR" sz="1100" i="0" u="none" strike="noStrike" cap="none" normalizeH="0" baseline="-25000" dirty="0">
              <a:ln>
                <a:noFill/>
              </a:ln>
              <a:solidFill>
                <a:schemeClr val="tx1"/>
              </a:solidFill>
              <a:effectLst/>
              <a:ea typeface="ＭＳ Ｐゴシック" charset="0"/>
            </a:endParaRPr>
          </a:p>
        </p:txBody>
      </p:sp>
      <p:sp>
        <p:nvSpPr>
          <p:cNvPr id="30" name="Rectangle à coins arrondis 10">
            <a:extLst>
              <a:ext uri="{FF2B5EF4-FFF2-40B4-BE49-F238E27FC236}">
                <a16:creationId xmlns:a16="http://schemas.microsoft.com/office/drawing/2014/main" id="{54E7416A-606C-40CE-871D-45655972EA74}"/>
              </a:ext>
            </a:extLst>
          </p:cNvPr>
          <p:cNvSpPr/>
          <p:nvPr/>
        </p:nvSpPr>
        <p:spPr bwMode="auto">
          <a:xfrm>
            <a:off x="2236648" y="4089934"/>
            <a:ext cx="2623383"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1100" dirty="0" err="1">
                <a:ea typeface="ＭＳ Ｐゴシック" charset="0"/>
              </a:rPr>
              <a:t>Itvs</a:t>
            </a:r>
            <a:r>
              <a:rPr lang="fr-FR" sz="1100" dirty="0">
                <a:ea typeface="ＭＳ Ｐゴシック" charset="0"/>
              </a:rPr>
              <a:t> intermédiaires pour TM peau</a:t>
            </a:r>
            <a:endParaRPr kumimoji="0" lang="fr-FR" sz="1100" i="0" u="none" strike="noStrike" cap="none" normalizeH="0" baseline="-25000" dirty="0">
              <a:ln>
                <a:noFill/>
              </a:ln>
              <a:solidFill>
                <a:schemeClr val="tx1"/>
              </a:solidFill>
              <a:effectLst/>
              <a:ea typeface="ＭＳ Ｐゴシック" charset="0"/>
            </a:endParaRPr>
          </a:p>
        </p:txBody>
      </p:sp>
      <p:cxnSp>
        <p:nvCxnSpPr>
          <p:cNvPr id="31" name="Connecteur en angle 131">
            <a:extLst>
              <a:ext uri="{FF2B5EF4-FFF2-40B4-BE49-F238E27FC236}">
                <a16:creationId xmlns:a16="http://schemas.microsoft.com/office/drawing/2014/main" id="{FDD53CCF-9BA4-4223-977E-323AACE31B2F}"/>
              </a:ext>
            </a:extLst>
          </p:cNvPr>
          <p:cNvCxnSpPr>
            <a:cxnSpLocks/>
            <a:stCxn id="7" idx="4"/>
            <a:endCxn id="26" idx="1"/>
          </p:cNvCxnSpPr>
          <p:nvPr/>
        </p:nvCxnSpPr>
        <p:spPr bwMode="auto">
          <a:xfrm rot="16200000" flipH="1">
            <a:off x="3370856" y="2840864"/>
            <a:ext cx="534014" cy="3486696"/>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030996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39688" y="2204864"/>
            <a:ext cx="8424936" cy="4104456"/>
          </a:xfrm>
        </p:spPr>
        <p:txBody>
          <a:bodyPr>
            <a:normAutofit lnSpcReduction="10000"/>
          </a:bodyPr>
          <a:lstStyle/>
          <a:p>
            <a:pPr algn="just"/>
            <a:r>
              <a:rPr lang="fr-FR" dirty="0"/>
              <a:t>Création d’une racine très ambulatoire pour T. bénigne, ongle et kyste</a:t>
            </a:r>
          </a:p>
          <a:p>
            <a:pPr algn="just"/>
            <a:endParaRPr lang="fr-FR" dirty="0"/>
          </a:p>
          <a:p>
            <a:pPr algn="just"/>
            <a:r>
              <a:rPr lang="fr-FR" dirty="0"/>
              <a:t>Ajustement de </a:t>
            </a:r>
            <a:r>
              <a:rPr lang="fr-FR"/>
              <a:t>la racine d’infectieux </a:t>
            </a:r>
            <a:r>
              <a:rPr lang="fr-FR" dirty="0"/>
              <a:t>(ulcères, phlegmons)</a:t>
            </a:r>
          </a:p>
          <a:p>
            <a:pPr algn="just"/>
            <a:endParaRPr lang="fr-FR" dirty="0"/>
          </a:p>
          <a:p>
            <a:r>
              <a:rPr lang="fr-FR" dirty="0"/>
              <a:t>Création d’une racine pour les lésions des tissus mous</a:t>
            </a:r>
          </a:p>
          <a:p>
            <a:endParaRPr lang="fr-FR" dirty="0"/>
          </a:p>
          <a:p>
            <a:r>
              <a:rPr lang="fr-FR" dirty="0"/>
              <a:t>Hiérarchisation de 3 racines en fonction de la lourdeur des actes</a:t>
            </a:r>
          </a:p>
        </p:txBody>
      </p:sp>
      <p:sp>
        <p:nvSpPr>
          <p:cNvPr id="3" name="Espace réservé du numéro de diapositive 2"/>
          <p:cNvSpPr>
            <a:spLocks noGrp="1"/>
          </p:cNvSpPr>
          <p:nvPr>
            <p:ph type="sldNum" sz="quarter" idx="10"/>
          </p:nvPr>
        </p:nvSpPr>
        <p:spPr/>
        <p:txBody>
          <a:bodyPr/>
          <a:lstStyle/>
          <a:p>
            <a:pPr>
              <a:defRPr/>
            </a:pPr>
            <a:fld id="{1906F8B4-365A-46F3-9C5C-7889764C9AFB}" type="slidenum">
              <a:rPr lang="fr-FR" smtClean="0"/>
              <a:pPr>
                <a:defRPr/>
              </a:pPr>
              <a:t>25</a:t>
            </a:fld>
            <a:endParaRPr lang="fr-FR" dirty="0"/>
          </a:p>
        </p:txBody>
      </p:sp>
      <p:sp>
        <p:nvSpPr>
          <p:cNvPr id="4" name="Titre 3"/>
          <p:cNvSpPr>
            <a:spLocks noGrp="1"/>
          </p:cNvSpPr>
          <p:nvPr>
            <p:ph type="title"/>
          </p:nvPr>
        </p:nvSpPr>
        <p:spPr>
          <a:xfrm>
            <a:off x="1835696" y="711977"/>
            <a:ext cx="6768752" cy="552761"/>
          </a:xfrm>
        </p:spPr>
        <p:txBody>
          <a:bodyPr/>
          <a:lstStyle/>
          <a:p>
            <a:r>
              <a:rPr lang="fr-FR" dirty="0">
                <a:solidFill>
                  <a:schemeClr val="bg2"/>
                </a:solidFill>
              </a:rPr>
              <a:t>Révision des séjours d’exérèse-greffe</a:t>
            </a:r>
            <a:endParaRPr lang="fr-FR" dirty="0">
              <a:solidFill>
                <a:schemeClr val="tx1"/>
              </a:solidFill>
            </a:endParaRPr>
          </a:p>
        </p:txBody>
      </p:sp>
      <p:sp>
        <p:nvSpPr>
          <p:cNvPr id="9" name="Espace réservé de la date 3">
            <a:extLst>
              <a:ext uri="{FF2B5EF4-FFF2-40B4-BE49-F238E27FC236}">
                <a16:creationId xmlns:a16="http://schemas.microsoft.com/office/drawing/2014/main" id="{D04860F4-A0CF-4AF1-9B31-0F4504877193}"/>
              </a:ext>
            </a:extLst>
          </p:cNvPr>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5" name="Espace réservé du pied de page 4">
            <a:extLst>
              <a:ext uri="{FF2B5EF4-FFF2-40B4-BE49-F238E27FC236}">
                <a16:creationId xmlns:a16="http://schemas.microsoft.com/office/drawing/2014/main" id="{BD137F14-1800-489D-9FD8-838F8CE254AC}"/>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909723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1906F8B4-365A-46F3-9C5C-7889764C9AFB}" type="slidenum">
              <a:rPr lang="fr-FR" smtClean="0"/>
              <a:pPr>
                <a:defRPr/>
              </a:pPr>
              <a:t>26</a:t>
            </a:fld>
            <a:endParaRPr lang="fr-FR" dirty="0"/>
          </a:p>
        </p:txBody>
      </p:sp>
      <p:sp>
        <p:nvSpPr>
          <p:cNvPr id="4" name="Titre 3"/>
          <p:cNvSpPr>
            <a:spLocks noGrp="1"/>
          </p:cNvSpPr>
          <p:nvPr>
            <p:ph type="title"/>
          </p:nvPr>
        </p:nvSpPr>
        <p:spPr>
          <a:xfrm>
            <a:off x="1835696" y="711977"/>
            <a:ext cx="6768752" cy="552761"/>
          </a:xfrm>
        </p:spPr>
        <p:txBody>
          <a:bodyPr/>
          <a:lstStyle/>
          <a:p>
            <a:r>
              <a:rPr lang="fr-FR" dirty="0">
                <a:solidFill>
                  <a:schemeClr val="bg2"/>
                </a:solidFill>
              </a:rPr>
              <a:t>Révision des séjours d’exérèse-greffe</a:t>
            </a:r>
            <a:endParaRPr lang="fr-FR" dirty="0">
              <a:solidFill>
                <a:schemeClr val="tx1"/>
              </a:solidFill>
            </a:endParaRPr>
          </a:p>
        </p:txBody>
      </p:sp>
      <p:sp>
        <p:nvSpPr>
          <p:cNvPr id="9" name="Espace réservé de la date 3">
            <a:extLst>
              <a:ext uri="{FF2B5EF4-FFF2-40B4-BE49-F238E27FC236}">
                <a16:creationId xmlns:a16="http://schemas.microsoft.com/office/drawing/2014/main" id="{D04860F4-A0CF-4AF1-9B31-0F4504877193}"/>
              </a:ext>
            </a:extLst>
          </p:cNvPr>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5" name="Espace réservé du pied de page 4">
            <a:extLst>
              <a:ext uri="{FF2B5EF4-FFF2-40B4-BE49-F238E27FC236}">
                <a16:creationId xmlns:a16="http://schemas.microsoft.com/office/drawing/2014/main" id="{BD137F14-1800-489D-9FD8-838F8CE254AC}"/>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7" name="Ellipse 6">
            <a:extLst>
              <a:ext uri="{FF2B5EF4-FFF2-40B4-BE49-F238E27FC236}">
                <a16:creationId xmlns:a16="http://schemas.microsoft.com/office/drawing/2014/main" id="{8C71B6F0-C6D6-48FB-B155-B98B86B505CD}"/>
              </a:ext>
            </a:extLst>
          </p:cNvPr>
          <p:cNvSpPr/>
          <p:nvPr/>
        </p:nvSpPr>
        <p:spPr bwMode="auto">
          <a:xfrm>
            <a:off x="2333952" y="3663475"/>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sp>
        <p:nvSpPr>
          <p:cNvPr id="8" name="Ellipse 7">
            <a:extLst>
              <a:ext uri="{FF2B5EF4-FFF2-40B4-BE49-F238E27FC236}">
                <a16:creationId xmlns:a16="http://schemas.microsoft.com/office/drawing/2014/main" id="{39165DF6-6F9D-43B1-AD72-F3863D54B930}"/>
              </a:ext>
            </a:extLst>
          </p:cNvPr>
          <p:cNvSpPr/>
          <p:nvPr/>
        </p:nvSpPr>
        <p:spPr bwMode="auto">
          <a:xfrm>
            <a:off x="1246770" y="3238315"/>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sp>
        <p:nvSpPr>
          <p:cNvPr id="10" name="Ellipse 9">
            <a:extLst>
              <a:ext uri="{FF2B5EF4-FFF2-40B4-BE49-F238E27FC236}">
                <a16:creationId xmlns:a16="http://schemas.microsoft.com/office/drawing/2014/main" id="{F05C7B6D-031E-4B6B-B9FF-8B53B2AF847C}"/>
              </a:ext>
            </a:extLst>
          </p:cNvPr>
          <p:cNvSpPr/>
          <p:nvPr/>
        </p:nvSpPr>
        <p:spPr bwMode="auto">
          <a:xfrm>
            <a:off x="2339358" y="4906991"/>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cxnSp>
        <p:nvCxnSpPr>
          <p:cNvPr id="11" name="Connecteur droit avec flèche 10">
            <a:extLst>
              <a:ext uri="{FF2B5EF4-FFF2-40B4-BE49-F238E27FC236}">
                <a16:creationId xmlns:a16="http://schemas.microsoft.com/office/drawing/2014/main" id="{50C40A4D-05AF-4580-9CCD-87EED4BE7F94}"/>
              </a:ext>
            </a:extLst>
          </p:cNvPr>
          <p:cNvCxnSpPr>
            <a:cxnSpLocks/>
            <a:stCxn id="13" idx="6"/>
            <a:endCxn id="32" idx="1"/>
          </p:cNvCxnSpPr>
          <p:nvPr/>
        </p:nvCxnSpPr>
        <p:spPr bwMode="auto">
          <a:xfrm flipV="1">
            <a:off x="1522368" y="2700645"/>
            <a:ext cx="4660061" cy="23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2" name="Groupe 11">
            <a:extLst>
              <a:ext uri="{FF2B5EF4-FFF2-40B4-BE49-F238E27FC236}">
                <a16:creationId xmlns:a16="http://schemas.microsoft.com/office/drawing/2014/main" id="{42E02C59-1E20-435C-A82E-9FDEE8B5E566}"/>
              </a:ext>
            </a:extLst>
          </p:cNvPr>
          <p:cNvGrpSpPr/>
          <p:nvPr/>
        </p:nvGrpSpPr>
        <p:grpSpPr>
          <a:xfrm>
            <a:off x="1187065" y="2593401"/>
            <a:ext cx="338808" cy="220508"/>
            <a:chOff x="535786" y="4069544"/>
            <a:chExt cx="428363" cy="443205"/>
          </a:xfrm>
          <a:solidFill>
            <a:schemeClr val="accent6">
              <a:lumMod val="20000"/>
              <a:lumOff val="80000"/>
            </a:schemeClr>
          </a:solidFill>
        </p:grpSpPr>
        <p:sp>
          <p:nvSpPr>
            <p:cNvPr id="13" name="Ellipse 12">
              <a:extLst>
                <a:ext uri="{FF2B5EF4-FFF2-40B4-BE49-F238E27FC236}">
                  <a16:creationId xmlns:a16="http://schemas.microsoft.com/office/drawing/2014/main" id="{DE6AE6BC-D801-4E02-892A-5127928AEEEE}"/>
                </a:ext>
              </a:extLst>
            </p:cNvPr>
            <p:cNvSpPr/>
            <p:nvPr/>
          </p:nvSpPr>
          <p:spPr bwMode="auto">
            <a:xfrm>
              <a:off x="535786" y="4069544"/>
              <a:ext cx="423932" cy="432048"/>
            </a:xfrm>
            <a:prstGeom prst="ellipse">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sp>
          <p:nvSpPr>
            <p:cNvPr id="14" name="ZoneTexte 13">
              <a:extLst>
                <a:ext uri="{FF2B5EF4-FFF2-40B4-BE49-F238E27FC236}">
                  <a16:creationId xmlns:a16="http://schemas.microsoft.com/office/drawing/2014/main" id="{01752D7C-A48E-4FAA-8CDD-FDA3F0700849}"/>
                </a:ext>
              </a:extLst>
            </p:cNvPr>
            <p:cNvSpPr txBox="1"/>
            <p:nvPr/>
          </p:nvSpPr>
          <p:spPr>
            <a:xfrm>
              <a:off x="540216" y="4079722"/>
              <a:ext cx="423933" cy="433027"/>
            </a:xfrm>
            <a:prstGeom prst="rect">
              <a:avLst/>
            </a:prstGeom>
            <a:noFill/>
          </p:spPr>
          <p:txBody>
            <a:bodyPr wrap="square" rtlCol="0" anchor="ctr">
              <a:spAutoFit/>
            </a:bodyPr>
            <a:lstStyle/>
            <a:p>
              <a:pPr algn="ctr"/>
              <a:r>
                <a:rPr lang="fr-FR" sz="800" b="1" dirty="0"/>
                <a:t>DP</a:t>
              </a:r>
            </a:p>
          </p:txBody>
        </p:sp>
      </p:grpSp>
      <p:cxnSp>
        <p:nvCxnSpPr>
          <p:cNvPr id="15" name="Connecteur droit avec flèche 14">
            <a:extLst>
              <a:ext uri="{FF2B5EF4-FFF2-40B4-BE49-F238E27FC236}">
                <a16:creationId xmlns:a16="http://schemas.microsoft.com/office/drawing/2014/main" id="{8B33D57F-7C81-4FDE-B012-961D428856FC}"/>
              </a:ext>
            </a:extLst>
          </p:cNvPr>
          <p:cNvCxnSpPr>
            <a:cxnSpLocks/>
            <a:stCxn id="27" idx="6"/>
            <a:endCxn id="33" idx="1"/>
          </p:cNvCxnSpPr>
          <p:nvPr/>
        </p:nvCxnSpPr>
        <p:spPr bwMode="auto">
          <a:xfrm flipV="1">
            <a:off x="2601142" y="3348717"/>
            <a:ext cx="3583325" cy="155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Connecteur droit avec flèche 15">
            <a:extLst>
              <a:ext uri="{FF2B5EF4-FFF2-40B4-BE49-F238E27FC236}">
                <a16:creationId xmlns:a16="http://schemas.microsoft.com/office/drawing/2014/main" id="{472D3606-5ACA-417D-A539-4CBF7D3A2137}"/>
              </a:ext>
            </a:extLst>
          </p:cNvPr>
          <p:cNvCxnSpPr>
            <a:cxnSpLocks/>
            <a:stCxn id="8" idx="6"/>
            <a:endCxn id="27" idx="2"/>
          </p:cNvCxnSpPr>
          <p:nvPr/>
        </p:nvCxnSpPr>
        <p:spPr bwMode="auto">
          <a:xfrm flipV="1">
            <a:off x="1473744" y="3350279"/>
            <a:ext cx="824600" cy="9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Connecteur droit avec flèche 16">
            <a:extLst>
              <a:ext uri="{FF2B5EF4-FFF2-40B4-BE49-F238E27FC236}">
                <a16:creationId xmlns:a16="http://schemas.microsoft.com/office/drawing/2014/main" id="{5A8D1176-8671-4C89-B70E-5CE3B3875B50}"/>
              </a:ext>
            </a:extLst>
          </p:cNvPr>
          <p:cNvCxnSpPr>
            <a:cxnSpLocks/>
            <a:stCxn id="7" idx="6"/>
            <a:endCxn id="34" idx="1"/>
          </p:cNvCxnSpPr>
          <p:nvPr/>
        </p:nvCxnSpPr>
        <p:spPr bwMode="auto">
          <a:xfrm>
            <a:off x="2562838" y="3774373"/>
            <a:ext cx="3633210" cy="2973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ZoneTexte 17">
            <a:extLst>
              <a:ext uri="{FF2B5EF4-FFF2-40B4-BE49-F238E27FC236}">
                <a16:creationId xmlns:a16="http://schemas.microsoft.com/office/drawing/2014/main" id="{65D03A13-1802-4A49-B221-07C507884442}"/>
              </a:ext>
            </a:extLst>
          </p:cNvPr>
          <p:cNvSpPr txBox="1"/>
          <p:nvPr/>
        </p:nvSpPr>
        <p:spPr>
          <a:xfrm>
            <a:off x="2334581" y="4910692"/>
            <a:ext cx="231984" cy="261610"/>
          </a:xfrm>
          <a:prstGeom prst="rect">
            <a:avLst/>
          </a:prstGeom>
          <a:noFill/>
        </p:spPr>
        <p:txBody>
          <a:bodyPr wrap="square" rtlCol="0">
            <a:spAutoFit/>
          </a:bodyPr>
          <a:lstStyle/>
          <a:p>
            <a:pPr algn="ctr"/>
            <a:r>
              <a:rPr lang="fr-FR" sz="1100" b="1" dirty="0"/>
              <a:t>A</a:t>
            </a:r>
          </a:p>
        </p:txBody>
      </p:sp>
      <p:cxnSp>
        <p:nvCxnSpPr>
          <p:cNvPr id="19" name="Connecteur droit avec flèche 18">
            <a:extLst>
              <a:ext uri="{FF2B5EF4-FFF2-40B4-BE49-F238E27FC236}">
                <a16:creationId xmlns:a16="http://schemas.microsoft.com/office/drawing/2014/main" id="{28AFA1A2-95BA-489C-98A6-A04BC672226A}"/>
              </a:ext>
            </a:extLst>
          </p:cNvPr>
          <p:cNvCxnSpPr>
            <a:cxnSpLocks/>
            <a:stCxn id="10" idx="6"/>
            <a:endCxn id="36" idx="1"/>
          </p:cNvCxnSpPr>
          <p:nvPr/>
        </p:nvCxnSpPr>
        <p:spPr bwMode="auto">
          <a:xfrm>
            <a:off x="2568244" y="5017889"/>
            <a:ext cx="3639818" cy="1628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Connecteur en angle 131">
            <a:extLst>
              <a:ext uri="{FF2B5EF4-FFF2-40B4-BE49-F238E27FC236}">
                <a16:creationId xmlns:a16="http://schemas.microsoft.com/office/drawing/2014/main" id="{A4B781F3-1587-4426-B3FE-4A7CBDFC09A5}"/>
              </a:ext>
            </a:extLst>
          </p:cNvPr>
          <p:cNvCxnSpPr>
            <a:cxnSpLocks/>
            <a:stCxn id="10" idx="4"/>
            <a:endCxn id="37" idx="1"/>
          </p:cNvCxnSpPr>
          <p:nvPr/>
        </p:nvCxnSpPr>
        <p:spPr bwMode="auto">
          <a:xfrm rot="16200000" flipH="1">
            <a:off x="4133294" y="3449292"/>
            <a:ext cx="387938" cy="3746925"/>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Connecteur droit avec flèche 20">
            <a:extLst>
              <a:ext uri="{FF2B5EF4-FFF2-40B4-BE49-F238E27FC236}">
                <a16:creationId xmlns:a16="http://schemas.microsoft.com/office/drawing/2014/main" id="{A6C723E0-CC00-4047-8190-E373DEF9A01C}"/>
              </a:ext>
            </a:extLst>
          </p:cNvPr>
          <p:cNvCxnSpPr>
            <a:cxnSpLocks/>
            <a:stCxn id="24" idx="6"/>
            <a:endCxn id="35" idx="1"/>
          </p:cNvCxnSpPr>
          <p:nvPr/>
        </p:nvCxnSpPr>
        <p:spPr bwMode="auto">
          <a:xfrm>
            <a:off x="2562172" y="4373114"/>
            <a:ext cx="3633778" cy="10603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Connecteur droit avec flèche 21">
            <a:extLst>
              <a:ext uri="{FF2B5EF4-FFF2-40B4-BE49-F238E27FC236}">
                <a16:creationId xmlns:a16="http://schemas.microsoft.com/office/drawing/2014/main" id="{9A5E53EA-DB05-4E5A-BAE4-63717234AF50}"/>
              </a:ext>
            </a:extLst>
          </p:cNvPr>
          <p:cNvCxnSpPr>
            <a:cxnSpLocks/>
            <a:stCxn id="25" idx="2"/>
            <a:endCxn id="18" idx="0"/>
          </p:cNvCxnSpPr>
          <p:nvPr/>
        </p:nvCxnSpPr>
        <p:spPr bwMode="auto">
          <a:xfrm>
            <a:off x="2444503" y="4504255"/>
            <a:ext cx="6070" cy="40643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3" name="Groupe 22">
            <a:extLst>
              <a:ext uri="{FF2B5EF4-FFF2-40B4-BE49-F238E27FC236}">
                <a16:creationId xmlns:a16="http://schemas.microsoft.com/office/drawing/2014/main" id="{343669E4-81A3-45A8-BCA2-2AC6234695F4}"/>
              </a:ext>
            </a:extLst>
          </p:cNvPr>
          <p:cNvGrpSpPr/>
          <p:nvPr/>
        </p:nvGrpSpPr>
        <p:grpSpPr>
          <a:xfrm>
            <a:off x="2330061" y="4242645"/>
            <a:ext cx="232111" cy="261610"/>
            <a:chOff x="585718" y="4077244"/>
            <a:chExt cx="331190" cy="509603"/>
          </a:xfrm>
        </p:grpSpPr>
        <p:sp>
          <p:nvSpPr>
            <p:cNvPr id="24" name="Ellipse 23">
              <a:extLst>
                <a:ext uri="{FF2B5EF4-FFF2-40B4-BE49-F238E27FC236}">
                  <a16:creationId xmlns:a16="http://schemas.microsoft.com/office/drawing/2014/main" id="{A1D1669F-F9A7-4B12-81C9-DC9443350ECD}"/>
                </a:ext>
              </a:extLst>
            </p:cNvPr>
            <p:cNvSpPr/>
            <p:nvPr/>
          </p:nvSpPr>
          <p:spPr bwMode="auto">
            <a:xfrm>
              <a:off x="590322" y="4115366"/>
              <a:ext cx="326586" cy="432049"/>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sp>
          <p:nvSpPr>
            <p:cNvPr id="25" name="ZoneTexte 24">
              <a:extLst>
                <a:ext uri="{FF2B5EF4-FFF2-40B4-BE49-F238E27FC236}">
                  <a16:creationId xmlns:a16="http://schemas.microsoft.com/office/drawing/2014/main" id="{FC288BD4-994B-48B6-983E-912473E618A6}"/>
                </a:ext>
              </a:extLst>
            </p:cNvPr>
            <p:cNvSpPr txBox="1"/>
            <p:nvPr/>
          </p:nvSpPr>
          <p:spPr>
            <a:xfrm>
              <a:off x="585718" y="4077244"/>
              <a:ext cx="326586" cy="509603"/>
            </a:xfrm>
            <a:prstGeom prst="rect">
              <a:avLst/>
            </a:prstGeom>
            <a:noFill/>
          </p:spPr>
          <p:txBody>
            <a:bodyPr wrap="square" rtlCol="0" anchor="ctr">
              <a:spAutoFit/>
            </a:bodyPr>
            <a:lstStyle/>
            <a:p>
              <a:pPr algn="ctr"/>
              <a:r>
                <a:rPr lang="fr-FR" sz="1100" b="1" dirty="0"/>
                <a:t>A</a:t>
              </a:r>
            </a:p>
          </p:txBody>
        </p:sp>
      </p:grpSp>
      <p:grpSp>
        <p:nvGrpSpPr>
          <p:cNvPr id="26" name="Groupe 25">
            <a:extLst>
              <a:ext uri="{FF2B5EF4-FFF2-40B4-BE49-F238E27FC236}">
                <a16:creationId xmlns:a16="http://schemas.microsoft.com/office/drawing/2014/main" id="{C28BDBEA-CD38-447D-98F3-B7D9B554C9B4}"/>
              </a:ext>
            </a:extLst>
          </p:cNvPr>
          <p:cNvGrpSpPr/>
          <p:nvPr/>
        </p:nvGrpSpPr>
        <p:grpSpPr>
          <a:xfrm>
            <a:off x="2296706" y="3221929"/>
            <a:ext cx="304436" cy="261610"/>
            <a:chOff x="537215" y="3866438"/>
            <a:chExt cx="434385" cy="509606"/>
          </a:xfrm>
          <a:solidFill>
            <a:schemeClr val="accent6">
              <a:lumMod val="20000"/>
              <a:lumOff val="80000"/>
            </a:schemeClr>
          </a:solidFill>
        </p:grpSpPr>
        <p:sp>
          <p:nvSpPr>
            <p:cNvPr id="27" name="Ellipse 26">
              <a:extLst>
                <a:ext uri="{FF2B5EF4-FFF2-40B4-BE49-F238E27FC236}">
                  <a16:creationId xmlns:a16="http://schemas.microsoft.com/office/drawing/2014/main" id="{A325F5C1-DB44-4766-BB31-1B0432E5DBB1}"/>
                </a:ext>
              </a:extLst>
            </p:cNvPr>
            <p:cNvSpPr/>
            <p:nvPr/>
          </p:nvSpPr>
          <p:spPr bwMode="auto">
            <a:xfrm>
              <a:off x="539552" y="3900425"/>
              <a:ext cx="432048" cy="432049"/>
            </a:xfrm>
            <a:prstGeom prst="ellipse">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25000">
                <a:ln>
                  <a:noFill/>
                </a:ln>
                <a:solidFill>
                  <a:schemeClr val="tx1"/>
                </a:solidFill>
                <a:effectLst/>
                <a:latin typeface="Times" charset="0"/>
                <a:ea typeface="ＭＳ Ｐゴシック" charset="0"/>
              </a:endParaRPr>
            </a:p>
          </p:txBody>
        </p:sp>
        <p:sp>
          <p:nvSpPr>
            <p:cNvPr id="28" name="ZoneTexte 27">
              <a:extLst>
                <a:ext uri="{FF2B5EF4-FFF2-40B4-BE49-F238E27FC236}">
                  <a16:creationId xmlns:a16="http://schemas.microsoft.com/office/drawing/2014/main" id="{DECBAAD6-11B2-40F5-A1DE-080DC4EEECB4}"/>
                </a:ext>
              </a:extLst>
            </p:cNvPr>
            <p:cNvSpPr txBox="1"/>
            <p:nvPr/>
          </p:nvSpPr>
          <p:spPr>
            <a:xfrm>
              <a:off x="537215" y="3866438"/>
              <a:ext cx="434385" cy="509606"/>
            </a:xfrm>
            <a:prstGeom prst="rect">
              <a:avLst/>
            </a:prstGeom>
            <a:noFill/>
          </p:spPr>
          <p:txBody>
            <a:bodyPr wrap="square" rtlCol="0" anchor="ctr">
              <a:spAutoFit/>
            </a:bodyPr>
            <a:lstStyle/>
            <a:p>
              <a:pPr algn="ctr"/>
              <a:r>
                <a:rPr lang="fr-FR" sz="1100" b="1" dirty="0"/>
                <a:t>D</a:t>
              </a:r>
            </a:p>
          </p:txBody>
        </p:sp>
      </p:grpSp>
      <p:cxnSp>
        <p:nvCxnSpPr>
          <p:cNvPr id="29" name="Connecteur droit avec flèche 28">
            <a:extLst>
              <a:ext uri="{FF2B5EF4-FFF2-40B4-BE49-F238E27FC236}">
                <a16:creationId xmlns:a16="http://schemas.microsoft.com/office/drawing/2014/main" id="{65D7D19C-71B2-42CC-B083-540154E66767}"/>
              </a:ext>
            </a:extLst>
          </p:cNvPr>
          <p:cNvCxnSpPr>
            <a:cxnSpLocks/>
            <a:stCxn id="7" idx="4"/>
            <a:endCxn id="25" idx="0"/>
          </p:cNvCxnSpPr>
          <p:nvPr/>
        </p:nvCxnSpPr>
        <p:spPr bwMode="auto">
          <a:xfrm flipH="1">
            <a:off x="2444503" y="3885270"/>
            <a:ext cx="3892" cy="3573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Connecteur droit avec flèche 29">
            <a:extLst>
              <a:ext uri="{FF2B5EF4-FFF2-40B4-BE49-F238E27FC236}">
                <a16:creationId xmlns:a16="http://schemas.microsoft.com/office/drawing/2014/main" id="{F3306C67-DD3D-443E-9FE6-A2BC775545FD}"/>
              </a:ext>
            </a:extLst>
          </p:cNvPr>
          <p:cNvCxnSpPr>
            <a:cxnSpLocks/>
            <a:stCxn id="8" idx="4"/>
          </p:cNvCxnSpPr>
          <p:nvPr/>
        </p:nvCxnSpPr>
        <p:spPr bwMode="auto">
          <a:xfrm>
            <a:off x="1359301" y="3461271"/>
            <a:ext cx="4550" cy="138298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Connecteur droit avec flèche 30">
            <a:extLst>
              <a:ext uri="{FF2B5EF4-FFF2-40B4-BE49-F238E27FC236}">
                <a16:creationId xmlns:a16="http://schemas.microsoft.com/office/drawing/2014/main" id="{88F7008F-BC11-4EEF-B770-0E0D1A9A22F4}"/>
              </a:ext>
            </a:extLst>
          </p:cNvPr>
          <p:cNvCxnSpPr>
            <a:cxnSpLocks/>
            <a:stCxn id="13" idx="4"/>
            <a:endCxn id="8" idx="0"/>
          </p:cNvCxnSpPr>
          <p:nvPr/>
        </p:nvCxnSpPr>
        <p:spPr bwMode="auto">
          <a:xfrm>
            <a:off x="1354717" y="2808358"/>
            <a:ext cx="6496" cy="42995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 name="ZoneTexte 31">
            <a:extLst>
              <a:ext uri="{FF2B5EF4-FFF2-40B4-BE49-F238E27FC236}">
                <a16:creationId xmlns:a16="http://schemas.microsoft.com/office/drawing/2014/main" id="{5FF7BBCD-91AB-4312-B660-2E655A69EB60}"/>
              </a:ext>
            </a:extLst>
          </p:cNvPr>
          <p:cNvSpPr txBox="1"/>
          <p:nvPr/>
        </p:nvSpPr>
        <p:spPr>
          <a:xfrm>
            <a:off x="6182429" y="2492896"/>
            <a:ext cx="2841074" cy="415498"/>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1050" dirty="0">
                <a:ea typeface="ＭＳ Ｐゴシック" charset="0"/>
              </a:rPr>
              <a:t>09C26 </a:t>
            </a:r>
            <a:r>
              <a:rPr lang="fr-FR" sz="1050" dirty="0" err="1">
                <a:ea typeface="ＭＳ Ｐゴシック" charset="0"/>
              </a:rPr>
              <a:t>Itvs</a:t>
            </a:r>
            <a:r>
              <a:rPr lang="fr-FR" sz="1050" dirty="0">
                <a:ea typeface="ＭＳ Ｐゴシック" charset="0"/>
              </a:rPr>
              <a:t> pour atteinte de l’ongle, tumeur bénigne, nævus, kyste</a:t>
            </a:r>
          </a:p>
        </p:txBody>
      </p:sp>
      <p:sp>
        <p:nvSpPr>
          <p:cNvPr id="33" name="ZoneTexte 32">
            <a:extLst>
              <a:ext uri="{FF2B5EF4-FFF2-40B4-BE49-F238E27FC236}">
                <a16:creationId xmlns:a16="http://schemas.microsoft.com/office/drawing/2014/main" id="{C7DE73F8-DF9A-476A-930B-2CE027E752F7}"/>
              </a:ext>
            </a:extLst>
          </p:cNvPr>
          <p:cNvSpPr txBox="1"/>
          <p:nvPr/>
        </p:nvSpPr>
        <p:spPr>
          <a:xfrm>
            <a:off x="6184467" y="3140968"/>
            <a:ext cx="2818297" cy="415498"/>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1050" dirty="0">
                <a:ea typeface="ＭＳ Ｐゴシック" charset="0"/>
              </a:rPr>
              <a:t>09C27 </a:t>
            </a:r>
            <a:r>
              <a:rPr lang="fr-FR" sz="1050" dirty="0" err="1">
                <a:ea typeface="ＭＳ Ｐゴシック" charset="0"/>
              </a:rPr>
              <a:t>Itvs</a:t>
            </a:r>
            <a:r>
              <a:rPr lang="fr-FR" sz="1050" dirty="0">
                <a:ea typeface="ＭＳ Ｐゴシック" charset="0"/>
              </a:rPr>
              <a:t> d’exérèse ou greffe pour infection</a:t>
            </a:r>
          </a:p>
        </p:txBody>
      </p:sp>
      <p:sp>
        <p:nvSpPr>
          <p:cNvPr id="34" name="ZoneTexte 33">
            <a:extLst>
              <a:ext uri="{FF2B5EF4-FFF2-40B4-BE49-F238E27FC236}">
                <a16:creationId xmlns:a16="http://schemas.microsoft.com/office/drawing/2014/main" id="{81CF9DEA-87BC-4DBC-AF21-4D9F268B80D6}"/>
              </a:ext>
            </a:extLst>
          </p:cNvPr>
          <p:cNvSpPr txBox="1"/>
          <p:nvPr/>
        </p:nvSpPr>
        <p:spPr>
          <a:xfrm>
            <a:off x="6196048" y="3677150"/>
            <a:ext cx="2785776" cy="253916"/>
          </a:xfrm>
          <a:prstGeom prst="rect">
            <a:avLst/>
          </a:prstGeom>
          <a:solidFill>
            <a:schemeClr val="accent2">
              <a:lumMod val="60000"/>
              <a:lumOff val="40000"/>
            </a:schemeClr>
          </a:solidFill>
        </p:spPr>
        <p:txBody>
          <a:bodyPr wrap="square" rtlCol="0">
            <a:spAutoFit/>
          </a:bodyPr>
          <a:lstStyle/>
          <a:p>
            <a:pPr eaLnBrk="0" fontAlgn="base" hangingPunct="0">
              <a:spcBef>
                <a:spcPct val="0"/>
              </a:spcBef>
              <a:spcAft>
                <a:spcPct val="0"/>
              </a:spcAft>
            </a:pPr>
            <a:r>
              <a:rPr lang="fr-FR" sz="1050" dirty="0">
                <a:ea typeface="ＭＳ Ｐゴシック" charset="0"/>
              </a:rPr>
              <a:t>09C28 </a:t>
            </a:r>
            <a:r>
              <a:rPr lang="fr-FR" sz="1050" dirty="0" err="1">
                <a:ea typeface="ＭＳ Ｐゴシック" charset="0"/>
              </a:rPr>
              <a:t>Itvs</a:t>
            </a:r>
            <a:r>
              <a:rPr lang="fr-FR" sz="1050" dirty="0">
                <a:ea typeface="ＭＳ Ｐゴシック" charset="0"/>
              </a:rPr>
              <a:t> majeures d’exérèse ou de greffe</a:t>
            </a:r>
          </a:p>
        </p:txBody>
      </p:sp>
      <p:sp>
        <p:nvSpPr>
          <p:cNvPr id="35" name="ZoneTexte 34">
            <a:extLst>
              <a:ext uri="{FF2B5EF4-FFF2-40B4-BE49-F238E27FC236}">
                <a16:creationId xmlns:a16="http://schemas.microsoft.com/office/drawing/2014/main" id="{44B199FC-1F2A-45AF-8699-0E06FFFFB27F}"/>
              </a:ext>
            </a:extLst>
          </p:cNvPr>
          <p:cNvSpPr txBox="1"/>
          <p:nvPr/>
        </p:nvSpPr>
        <p:spPr>
          <a:xfrm>
            <a:off x="6195950" y="4271397"/>
            <a:ext cx="2786864" cy="415498"/>
          </a:xfrm>
          <a:prstGeom prst="rect">
            <a:avLst/>
          </a:prstGeom>
          <a:solidFill>
            <a:schemeClr val="accent2">
              <a:lumMod val="60000"/>
              <a:lumOff val="40000"/>
            </a:schemeClr>
          </a:solidFill>
        </p:spPr>
        <p:txBody>
          <a:bodyPr wrap="square" rtlCol="0">
            <a:spAutoFit/>
          </a:bodyPr>
          <a:lstStyle/>
          <a:p>
            <a:pPr eaLnBrk="0" fontAlgn="base" hangingPunct="0">
              <a:spcBef>
                <a:spcPct val="0"/>
              </a:spcBef>
              <a:spcAft>
                <a:spcPct val="0"/>
              </a:spcAft>
            </a:pPr>
            <a:r>
              <a:rPr lang="fr-FR" sz="1050" dirty="0">
                <a:ea typeface="ＭＳ Ｐゴシック" charset="0"/>
              </a:rPr>
              <a:t>09C29 </a:t>
            </a:r>
            <a:r>
              <a:rPr lang="fr-FR" sz="1050" dirty="0" err="1">
                <a:ea typeface="ＭＳ Ｐゴシック" charset="0"/>
              </a:rPr>
              <a:t>Itvs</a:t>
            </a:r>
            <a:r>
              <a:rPr lang="fr-FR" sz="1050" dirty="0">
                <a:ea typeface="ＭＳ Ｐゴシック" charset="0"/>
              </a:rPr>
              <a:t> intermédiaires d’exérèse ou de greffe</a:t>
            </a:r>
          </a:p>
        </p:txBody>
      </p:sp>
      <p:sp>
        <p:nvSpPr>
          <p:cNvPr id="36" name="ZoneTexte 35">
            <a:extLst>
              <a:ext uri="{FF2B5EF4-FFF2-40B4-BE49-F238E27FC236}">
                <a16:creationId xmlns:a16="http://schemas.microsoft.com/office/drawing/2014/main" id="{D0B0AF70-1D03-4826-9EE1-1AD33E0D9253}"/>
              </a:ext>
            </a:extLst>
          </p:cNvPr>
          <p:cNvSpPr txBox="1"/>
          <p:nvPr/>
        </p:nvSpPr>
        <p:spPr>
          <a:xfrm>
            <a:off x="6208062" y="4826421"/>
            <a:ext cx="2739678" cy="415498"/>
          </a:xfrm>
          <a:prstGeom prst="rect">
            <a:avLst/>
          </a:prstGeom>
          <a:solidFill>
            <a:schemeClr val="accent2">
              <a:lumMod val="60000"/>
              <a:lumOff val="40000"/>
            </a:schemeClr>
          </a:solidFill>
        </p:spPr>
        <p:txBody>
          <a:bodyPr wrap="square" rtlCol="0">
            <a:spAutoFit/>
          </a:bodyPr>
          <a:lstStyle/>
          <a:p>
            <a:pPr eaLnBrk="0" fontAlgn="base" hangingPunct="0">
              <a:spcBef>
                <a:spcPct val="0"/>
              </a:spcBef>
              <a:spcAft>
                <a:spcPct val="0"/>
              </a:spcAft>
            </a:pPr>
            <a:r>
              <a:rPr lang="fr-FR" sz="1050" dirty="0">
                <a:ea typeface="ＭＳ Ｐゴシック" charset="0"/>
              </a:rPr>
              <a:t>09C30 Exérèse de lésions fasciales ou sous fasciales  des tissus mous</a:t>
            </a:r>
          </a:p>
        </p:txBody>
      </p:sp>
      <p:sp>
        <p:nvSpPr>
          <p:cNvPr id="37" name="ZoneTexte 36">
            <a:extLst>
              <a:ext uri="{FF2B5EF4-FFF2-40B4-BE49-F238E27FC236}">
                <a16:creationId xmlns:a16="http://schemas.microsoft.com/office/drawing/2014/main" id="{1DED718A-7E85-493C-8564-EBA74459722A}"/>
              </a:ext>
            </a:extLst>
          </p:cNvPr>
          <p:cNvSpPr txBox="1"/>
          <p:nvPr/>
        </p:nvSpPr>
        <p:spPr>
          <a:xfrm>
            <a:off x="6200726" y="5389766"/>
            <a:ext cx="2780859" cy="253916"/>
          </a:xfrm>
          <a:prstGeom prst="rect">
            <a:avLst/>
          </a:prstGeom>
          <a:solidFill>
            <a:schemeClr val="accent2">
              <a:lumMod val="60000"/>
              <a:lumOff val="40000"/>
            </a:schemeClr>
          </a:solidFill>
        </p:spPr>
        <p:txBody>
          <a:bodyPr wrap="square" rtlCol="0">
            <a:spAutoFit/>
          </a:bodyPr>
          <a:lstStyle/>
          <a:p>
            <a:pPr eaLnBrk="0" fontAlgn="base" hangingPunct="0">
              <a:spcBef>
                <a:spcPct val="0"/>
              </a:spcBef>
              <a:spcAft>
                <a:spcPct val="0"/>
              </a:spcAft>
            </a:pPr>
            <a:r>
              <a:rPr lang="fr-FR" sz="1050" dirty="0">
                <a:ea typeface="ＭＳ Ｐゴシック" charset="0"/>
              </a:rPr>
              <a:t>09C31 Autres </a:t>
            </a:r>
            <a:r>
              <a:rPr lang="fr-FR" sz="1050" dirty="0" err="1">
                <a:ea typeface="ＭＳ Ｐゴシック" charset="0"/>
              </a:rPr>
              <a:t>Itvs</a:t>
            </a:r>
            <a:r>
              <a:rPr lang="fr-FR" sz="1050" dirty="0">
                <a:ea typeface="ＭＳ Ｐゴシック" charset="0"/>
              </a:rPr>
              <a:t> d’exérèse ou de greffe</a:t>
            </a:r>
          </a:p>
        </p:txBody>
      </p:sp>
      <p:sp>
        <p:nvSpPr>
          <p:cNvPr id="38" name="ZoneTexte 37">
            <a:extLst>
              <a:ext uri="{FF2B5EF4-FFF2-40B4-BE49-F238E27FC236}">
                <a16:creationId xmlns:a16="http://schemas.microsoft.com/office/drawing/2014/main" id="{85A4A60D-9042-400E-AAA1-80D864CE5993}"/>
              </a:ext>
            </a:extLst>
          </p:cNvPr>
          <p:cNvSpPr txBox="1"/>
          <p:nvPr/>
        </p:nvSpPr>
        <p:spPr>
          <a:xfrm>
            <a:off x="1248214" y="3220177"/>
            <a:ext cx="225495" cy="261610"/>
          </a:xfrm>
          <a:prstGeom prst="rect">
            <a:avLst/>
          </a:prstGeom>
          <a:noFill/>
        </p:spPr>
        <p:txBody>
          <a:bodyPr wrap="square" rtlCol="0" anchor="ctr">
            <a:spAutoFit/>
          </a:bodyPr>
          <a:lstStyle/>
          <a:p>
            <a:pPr algn="ctr"/>
            <a:r>
              <a:rPr lang="fr-FR" sz="1100" b="1" dirty="0"/>
              <a:t>A</a:t>
            </a:r>
          </a:p>
        </p:txBody>
      </p:sp>
      <p:sp>
        <p:nvSpPr>
          <p:cNvPr id="39" name="ZoneTexte 38">
            <a:extLst>
              <a:ext uri="{FF2B5EF4-FFF2-40B4-BE49-F238E27FC236}">
                <a16:creationId xmlns:a16="http://schemas.microsoft.com/office/drawing/2014/main" id="{257CDB33-5E8A-457C-BFE2-DB3908E60CDB}"/>
              </a:ext>
            </a:extLst>
          </p:cNvPr>
          <p:cNvSpPr txBox="1"/>
          <p:nvPr/>
        </p:nvSpPr>
        <p:spPr>
          <a:xfrm>
            <a:off x="2330062" y="3645024"/>
            <a:ext cx="228884" cy="261610"/>
          </a:xfrm>
          <a:prstGeom prst="rect">
            <a:avLst/>
          </a:prstGeom>
          <a:noFill/>
        </p:spPr>
        <p:txBody>
          <a:bodyPr wrap="square" rtlCol="0" anchor="ctr">
            <a:spAutoFit/>
          </a:bodyPr>
          <a:lstStyle/>
          <a:p>
            <a:pPr algn="ctr"/>
            <a:r>
              <a:rPr lang="fr-FR" sz="1100" b="1" dirty="0"/>
              <a:t>A</a:t>
            </a:r>
          </a:p>
        </p:txBody>
      </p:sp>
      <p:cxnSp>
        <p:nvCxnSpPr>
          <p:cNvPr id="41" name="Connecteur droit avec flèche 40">
            <a:extLst>
              <a:ext uri="{FF2B5EF4-FFF2-40B4-BE49-F238E27FC236}">
                <a16:creationId xmlns:a16="http://schemas.microsoft.com/office/drawing/2014/main" id="{24955C01-4B3F-45A1-BE4D-4001D2AB50FD}"/>
              </a:ext>
            </a:extLst>
          </p:cNvPr>
          <p:cNvCxnSpPr>
            <a:cxnSpLocks/>
            <a:stCxn id="27" idx="4"/>
            <a:endCxn id="39" idx="0"/>
          </p:cNvCxnSpPr>
          <p:nvPr/>
        </p:nvCxnSpPr>
        <p:spPr bwMode="auto">
          <a:xfrm flipH="1">
            <a:off x="2444504" y="3461172"/>
            <a:ext cx="5239" cy="18385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 name="ZoneTexte 41">
            <a:extLst>
              <a:ext uri="{FF2B5EF4-FFF2-40B4-BE49-F238E27FC236}">
                <a16:creationId xmlns:a16="http://schemas.microsoft.com/office/drawing/2014/main" id="{5CF5ECC1-85AC-4607-B03E-230856D4BFC0}"/>
              </a:ext>
            </a:extLst>
          </p:cNvPr>
          <p:cNvSpPr txBox="1"/>
          <p:nvPr/>
        </p:nvSpPr>
        <p:spPr>
          <a:xfrm>
            <a:off x="1796594" y="2568973"/>
            <a:ext cx="2703398" cy="261610"/>
          </a:xfrm>
          <a:prstGeom prst="rect">
            <a:avLst/>
          </a:prstGeom>
          <a:solidFill>
            <a:schemeClr val="bg1">
              <a:lumMod val="85000"/>
            </a:schemeClr>
          </a:solidFill>
        </p:spPr>
        <p:txBody>
          <a:bodyPr wrap="square" rtlCol="0" anchor="ctr">
            <a:spAutoFit/>
          </a:bodyPr>
          <a:lstStyle/>
          <a:p>
            <a:pPr algn="ctr"/>
            <a:r>
              <a:rPr lang="fr-FR" sz="1100" dirty="0"/>
              <a:t>Tumeur bénigne, naevus, ongle, et kyste</a:t>
            </a:r>
          </a:p>
        </p:txBody>
      </p:sp>
      <p:sp>
        <p:nvSpPr>
          <p:cNvPr id="43" name="Rectangle à coins arrondis 8">
            <a:extLst>
              <a:ext uri="{FF2B5EF4-FFF2-40B4-BE49-F238E27FC236}">
                <a16:creationId xmlns:a16="http://schemas.microsoft.com/office/drawing/2014/main" id="{2E439B42-71AD-45D8-99DB-2D48CFF95684}"/>
              </a:ext>
            </a:extLst>
          </p:cNvPr>
          <p:cNvSpPr/>
          <p:nvPr/>
        </p:nvSpPr>
        <p:spPr bwMode="auto">
          <a:xfrm>
            <a:off x="1579418" y="3209472"/>
            <a:ext cx="614406" cy="294346"/>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600" dirty="0">
                <a:ea typeface="ＭＳ Ｐゴシック" charset="0"/>
              </a:rPr>
              <a:t> </a:t>
            </a:r>
            <a:r>
              <a:rPr lang="fr-FR" sz="800" dirty="0">
                <a:ea typeface="ＭＳ Ｐゴシック" charset="0"/>
              </a:rPr>
              <a:t>Exérèse  greffe</a:t>
            </a:r>
            <a:endParaRPr kumimoji="0" lang="fr-FR" sz="800" b="0" i="0" u="none" strike="noStrike" cap="none" normalizeH="0" baseline="-25000" dirty="0">
              <a:ln>
                <a:noFill/>
              </a:ln>
              <a:solidFill>
                <a:schemeClr val="tx1"/>
              </a:solidFill>
              <a:effectLst/>
              <a:ea typeface="ＭＳ Ｐゴシック" charset="0"/>
            </a:endParaRPr>
          </a:p>
        </p:txBody>
      </p:sp>
      <p:sp>
        <p:nvSpPr>
          <p:cNvPr id="44" name="ZoneTexte 43">
            <a:extLst>
              <a:ext uri="{FF2B5EF4-FFF2-40B4-BE49-F238E27FC236}">
                <a16:creationId xmlns:a16="http://schemas.microsoft.com/office/drawing/2014/main" id="{9C32523F-C796-4149-9BEA-1FD5F2F78E3F}"/>
              </a:ext>
            </a:extLst>
          </p:cNvPr>
          <p:cNvSpPr txBox="1"/>
          <p:nvPr/>
        </p:nvSpPr>
        <p:spPr>
          <a:xfrm>
            <a:off x="2810157" y="3223771"/>
            <a:ext cx="1733595" cy="261610"/>
          </a:xfrm>
          <a:prstGeom prst="rect">
            <a:avLst/>
          </a:prstGeom>
          <a:solidFill>
            <a:schemeClr val="bg1">
              <a:lumMod val="85000"/>
            </a:schemeClr>
          </a:solidFill>
        </p:spPr>
        <p:txBody>
          <a:bodyPr wrap="square" rtlCol="0" anchor="ctr">
            <a:spAutoFit/>
          </a:bodyPr>
          <a:lstStyle/>
          <a:p>
            <a:pPr algn="ctr"/>
            <a:r>
              <a:rPr lang="fr-FR" sz="1100" dirty="0"/>
              <a:t>Ulcère et phlegmon</a:t>
            </a:r>
          </a:p>
        </p:txBody>
      </p:sp>
      <p:sp>
        <p:nvSpPr>
          <p:cNvPr id="45" name="Rectangle à coins arrondis 10">
            <a:extLst>
              <a:ext uri="{FF2B5EF4-FFF2-40B4-BE49-F238E27FC236}">
                <a16:creationId xmlns:a16="http://schemas.microsoft.com/office/drawing/2014/main" id="{5F4EABAA-1ED9-4F14-9625-4B4C3DCE0175}"/>
              </a:ext>
            </a:extLst>
          </p:cNvPr>
          <p:cNvSpPr/>
          <p:nvPr/>
        </p:nvSpPr>
        <p:spPr bwMode="auto">
          <a:xfrm>
            <a:off x="2623041" y="3661145"/>
            <a:ext cx="3145602"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1100" dirty="0" err="1">
                <a:ea typeface="ＭＳ Ｐゴシック" charset="0"/>
              </a:rPr>
              <a:t>Itvs</a:t>
            </a:r>
            <a:r>
              <a:rPr lang="fr-FR" sz="1100" dirty="0">
                <a:ea typeface="ＭＳ Ｐゴシック" charset="0"/>
              </a:rPr>
              <a:t> majeures d’exérèse ou de greffe</a:t>
            </a:r>
            <a:endParaRPr kumimoji="0" lang="fr-FR" sz="1100" i="0" u="none" strike="noStrike" cap="none" normalizeH="0" baseline="-25000" dirty="0">
              <a:ln>
                <a:noFill/>
              </a:ln>
              <a:solidFill>
                <a:schemeClr val="tx1"/>
              </a:solidFill>
              <a:effectLst/>
              <a:ea typeface="ＭＳ Ｐゴシック" charset="0"/>
            </a:endParaRPr>
          </a:p>
        </p:txBody>
      </p:sp>
      <p:sp>
        <p:nvSpPr>
          <p:cNvPr id="46" name="Rectangle à coins arrondis 10">
            <a:extLst>
              <a:ext uri="{FF2B5EF4-FFF2-40B4-BE49-F238E27FC236}">
                <a16:creationId xmlns:a16="http://schemas.microsoft.com/office/drawing/2014/main" id="{5DB4F85B-58E8-4C12-A8C9-67675A36F76C}"/>
              </a:ext>
            </a:extLst>
          </p:cNvPr>
          <p:cNvSpPr/>
          <p:nvPr/>
        </p:nvSpPr>
        <p:spPr bwMode="auto">
          <a:xfrm>
            <a:off x="2614836" y="4257413"/>
            <a:ext cx="3142074"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1100" dirty="0" err="1">
                <a:ea typeface="ＭＳ Ｐゴシック" charset="0"/>
              </a:rPr>
              <a:t>Itvs</a:t>
            </a:r>
            <a:r>
              <a:rPr lang="fr-FR" sz="1100" dirty="0">
                <a:ea typeface="ＭＳ Ｐゴシック" charset="0"/>
              </a:rPr>
              <a:t> intermédiaires d’exérèse ou de greffe</a:t>
            </a:r>
            <a:endParaRPr kumimoji="0" lang="fr-FR" sz="1100" i="0" u="none" strike="noStrike" cap="none" normalizeH="0" baseline="-25000" dirty="0">
              <a:ln>
                <a:noFill/>
              </a:ln>
              <a:solidFill>
                <a:schemeClr val="tx1"/>
              </a:solidFill>
              <a:effectLst/>
              <a:ea typeface="ＭＳ Ｐゴシック" charset="0"/>
            </a:endParaRPr>
          </a:p>
        </p:txBody>
      </p:sp>
      <p:sp>
        <p:nvSpPr>
          <p:cNvPr id="47" name="Rectangle à coins arrondis 10">
            <a:extLst>
              <a:ext uri="{FF2B5EF4-FFF2-40B4-BE49-F238E27FC236}">
                <a16:creationId xmlns:a16="http://schemas.microsoft.com/office/drawing/2014/main" id="{C50E1433-6D92-4539-B48C-3AF5ABD18DCF}"/>
              </a:ext>
            </a:extLst>
          </p:cNvPr>
          <p:cNvSpPr/>
          <p:nvPr/>
        </p:nvSpPr>
        <p:spPr bwMode="auto">
          <a:xfrm>
            <a:off x="2621832" y="4912152"/>
            <a:ext cx="3145602"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1100" dirty="0">
                <a:ea typeface="ＭＳ Ｐゴシック" charset="0"/>
              </a:rPr>
              <a:t>Exérèse de lésion des tissus mous</a:t>
            </a:r>
            <a:endParaRPr kumimoji="0" lang="fr-FR" sz="1100" i="0" u="none" strike="noStrike" cap="none" normalizeH="0" baseline="-25000" dirty="0">
              <a:ln>
                <a:noFill/>
              </a:ln>
              <a:solidFill>
                <a:schemeClr val="tx1"/>
              </a:solidFill>
              <a:effectLst/>
              <a:ea typeface="ＭＳ Ｐゴシック" charset="0"/>
            </a:endParaRPr>
          </a:p>
        </p:txBody>
      </p:sp>
      <p:sp>
        <p:nvSpPr>
          <p:cNvPr id="48" name="Rectangle à coins arrondis 10">
            <a:extLst>
              <a:ext uri="{FF2B5EF4-FFF2-40B4-BE49-F238E27FC236}">
                <a16:creationId xmlns:a16="http://schemas.microsoft.com/office/drawing/2014/main" id="{96A04FFE-6B57-46F1-A5E2-692D63E0CFC0}"/>
              </a:ext>
            </a:extLst>
          </p:cNvPr>
          <p:cNvSpPr/>
          <p:nvPr/>
        </p:nvSpPr>
        <p:spPr bwMode="auto">
          <a:xfrm>
            <a:off x="2627784" y="5401679"/>
            <a:ext cx="3145602"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1100" dirty="0">
                <a:ea typeface="ＭＳ Ｐゴシック" charset="0"/>
              </a:rPr>
              <a:t>Autres interventions d’exérèse ou de greffe</a:t>
            </a:r>
            <a:endParaRPr kumimoji="0" lang="fr-FR" sz="1100" i="0" u="none" strike="noStrike" cap="none" normalizeH="0" baseline="-25000" dirty="0">
              <a:ln>
                <a:noFill/>
              </a:ln>
              <a:solidFill>
                <a:schemeClr val="tx1"/>
              </a:solidFill>
              <a:effectLst/>
              <a:ea typeface="ＭＳ Ｐゴシック" charset="0"/>
            </a:endParaRPr>
          </a:p>
        </p:txBody>
      </p:sp>
    </p:spTree>
    <p:extLst>
      <p:ext uri="{BB962C8B-B14F-4D97-AF65-F5344CB8AC3E}">
        <p14:creationId xmlns:p14="http://schemas.microsoft.com/office/powerpoint/2010/main" val="670653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95736" y="322402"/>
            <a:ext cx="5560404" cy="946358"/>
          </a:xfrm>
        </p:spPr>
        <p:txBody>
          <a:bodyPr/>
          <a:lstStyle/>
          <a:p>
            <a:r>
              <a:rPr lang="fr-FR" dirty="0"/>
              <a:t>Autres évolutions</a:t>
            </a:r>
            <a:endParaRPr lang="fr-FR" dirty="0">
              <a:solidFill>
                <a:srgbClr val="00B0F0"/>
              </a:solidFill>
            </a:endParaRPr>
          </a:p>
        </p:txBody>
      </p:sp>
      <p:sp>
        <p:nvSpPr>
          <p:cNvPr id="3" name="Espace réservé du contenu 2"/>
          <p:cNvSpPr>
            <a:spLocks noGrp="1"/>
          </p:cNvSpPr>
          <p:nvPr>
            <p:ph idx="1"/>
          </p:nvPr>
        </p:nvSpPr>
        <p:spPr>
          <a:xfrm>
            <a:off x="431540" y="2204864"/>
            <a:ext cx="8280920" cy="3672408"/>
          </a:xfrm>
        </p:spPr>
        <p:txBody>
          <a:bodyPr/>
          <a:lstStyle/>
          <a:p>
            <a:r>
              <a:rPr lang="fr-FR" dirty="0"/>
              <a:t>Déplacement de la racine de curages ganglionnaires</a:t>
            </a:r>
          </a:p>
          <a:p>
            <a:endParaRPr lang="fr-FR" dirty="0"/>
          </a:p>
          <a:p>
            <a:r>
              <a:rPr lang="fr-FR" dirty="0"/>
              <a:t>Création d’une racine pour les orifices de la face</a:t>
            </a:r>
          </a:p>
          <a:p>
            <a:endParaRPr lang="fr-FR" dirty="0"/>
          </a:p>
          <a:p>
            <a:r>
              <a:rPr lang="fr-FR" dirty="0"/>
              <a:t>Suppression des actes induits par des erreurs de codage : 28 actes</a:t>
            </a:r>
          </a:p>
          <a:p>
            <a:pPr lvl="1" algn="just"/>
            <a:r>
              <a:rPr lang="fr-FR" dirty="0" err="1"/>
              <a:t>Dermolipectomies</a:t>
            </a:r>
            <a:r>
              <a:rPr lang="fr-FR" dirty="0"/>
              <a:t> : des consignes de codage orientent ces prises en charge en CMD10 (GM p.128 )</a:t>
            </a:r>
          </a:p>
          <a:p>
            <a:pPr lvl="1" algn="just"/>
            <a:endParaRPr lang="fr-FR" sz="1800" dirty="0">
              <a:solidFill>
                <a:schemeClr val="tx1"/>
              </a:solidFill>
            </a:endParaRPr>
          </a:p>
        </p:txBody>
      </p:sp>
      <p:sp>
        <p:nvSpPr>
          <p:cNvPr id="7" name="Espace réservé du numéro de diapositive 6"/>
          <p:cNvSpPr>
            <a:spLocks noGrp="1"/>
          </p:cNvSpPr>
          <p:nvPr>
            <p:ph type="sldNum" sz="quarter" idx="10"/>
          </p:nvPr>
        </p:nvSpPr>
        <p:spPr/>
        <p:txBody>
          <a:bodyPr/>
          <a:lstStyle/>
          <a:p>
            <a:pPr>
              <a:defRPr/>
            </a:pPr>
            <a:fld id="{DCF0FE79-DE73-43CB-BCBB-32A609205783}" type="slidenum">
              <a:rPr lang="fr-FR" smtClean="0"/>
              <a:pPr>
                <a:defRPr/>
              </a:pPr>
              <a:t>27</a:t>
            </a:fld>
            <a:endParaRPr lang="fr-FR"/>
          </a:p>
        </p:txBody>
      </p:sp>
      <p:sp>
        <p:nvSpPr>
          <p:cNvPr id="9" name="Espace réservé de la date 3"/>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4" name="Espace réservé du pied de page 3">
            <a:extLst>
              <a:ext uri="{FF2B5EF4-FFF2-40B4-BE49-F238E27FC236}">
                <a16:creationId xmlns:a16="http://schemas.microsoft.com/office/drawing/2014/main" id="{B0D695E4-1F43-474D-924B-74DC1B5EC5EC}"/>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775634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63044" y="2961320"/>
            <a:ext cx="3217912" cy="935360"/>
          </a:xfrm>
        </p:spPr>
        <p:txBody>
          <a:bodyPr/>
          <a:lstStyle/>
          <a:p>
            <a:r>
              <a:rPr lang="fr-FR" sz="3200" b="1" dirty="0">
                <a:solidFill>
                  <a:schemeClr val="bg2"/>
                </a:solidFill>
              </a:rPr>
              <a:t>Synthèse</a:t>
            </a:r>
          </a:p>
        </p:txBody>
      </p:sp>
    </p:spTree>
    <p:extLst>
      <p:ext uri="{BB962C8B-B14F-4D97-AF65-F5344CB8AC3E}">
        <p14:creationId xmlns:p14="http://schemas.microsoft.com/office/powerpoint/2010/main" val="1598142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2864502"/>
            <a:ext cx="8298368" cy="2076666"/>
          </a:xfrm>
        </p:spPr>
        <p:txBody>
          <a:bodyPr>
            <a:normAutofit/>
          </a:bodyPr>
          <a:lstStyle/>
          <a:p>
            <a:pPr marL="184150" indent="0">
              <a:buNone/>
            </a:pPr>
            <a:r>
              <a:rPr lang="fr-FR" sz="2800" dirty="0"/>
              <a:t>De 14 à 23 racines …</a:t>
            </a:r>
          </a:p>
          <a:p>
            <a:pPr marL="184150" indent="0">
              <a:buNone/>
            </a:pPr>
            <a:r>
              <a:rPr lang="fr-FR" sz="2800" dirty="0"/>
              <a:t>                                              … de 68 à 107 GHM</a:t>
            </a:r>
          </a:p>
        </p:txBody>
      </p:sp>
      <p:sp>
        <p:nvSpPr>
          <p:cNvPr id="3" name="Espace réservé du numéro de diapositive 2"/>
          <p:cNvSpPr>
            <a:spLocks noGrp="1"/>
          </p:cNvSpPr>
          <p:nvPr>
            <p:ph type="sldNum" sz="quarter" idx="10"/>
          </p:nvPr>
        </p:nvSpPr>
        <p:spPr/>
        <p:txBody>
          <a:bodyPr/>
          <a:lstStyle/>
          <a:p>
            <a:pPr>
              <a:defRPr/>
            </a:pPr>
            <a:fld id="{1906F8B4-365A-46F3-9C5C-7889764C9AFB}" type="slidenum">
              <a:rPr lang="fr-FR" smtClean="0"/>
              <a:pPr>
                <a:defRPr/>
              </a:pPr>
              <a:t>29</a:t>
            </a:fld>
            <a:endParaRPr lang="fr-FR" dirty="0"/>
          </a:p>
        </p:txBody>
      </p:sp>
      <p:sp>
        <p:nvSpPr>
          <p:cNvPr id="4" name="Titre 3"/>
          <p:cNvSpPr>
            <a:spLocks noGrp="1"/>
          </p:cNvSpPr>
          <p:nvPr>
            <p:ph type="title"/>
          </p:nvPr>
        </p:nvSpPr>
        <p:spPr>
          <a:xfrm>
            <a:off x="1901488" y="260648"/>
            <a:ext cx="7135008" cy="1004090"/>
          </a:xfrm>
        </p:spPr>
        <p:txBody>
          <a:bodyPr/>
          <a:lstStyle/>
          <a:p>
            <a:r>
              <a:rPr lang="fr-FR" dirty="0">
                <a:solidFill>
                  <a:schemeClr val="bg2"/>
                </a:solidFill>
              </a:rPr>
              <a:t>Synthèse : une description plus précise de l’activité médicale</a:t>
            </a:r>
            <a:endParaRPr lang="fr-FR" dirty="0">
              <a:solidFill>
                <a:schemeClr val="tx1"/>
              </a:solidFill>
            </a:endParaRPr>
          </a:p>
        </p:txBody>
      </p:sp>
      <p:sp>
        <p:nvSpPr>
          <p:cNvPr id="9" name="Espace réservé de la date 3">
            <a:extLst>
              <a:ext uri="{FF2B5EF4-FFF2-40B4-BE49-F238E27FC236}">
                <a16:creationId xmlns:a16="http://schemas.microsoft.com/office/drawing/2014/main" id="{D04860F4-A0CF-4AF1-9B31-0F4504877193}"/>
              </a:ext>
            </a:extLst>
          </p:cNvPr>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5" name="Espace réservé du pied de page 4">
            <a:extLst>
              <a:ext uri="{FF2B5EF4-FFF2-40B4-BE49-F238E27FC236}">
                <a16:creationId xmlns:a16="http://schemas.microsoft.com/office/drawing/2014/main" id="{AB836F7A-4C79-4926-8818-A62AA4E2BE6F}"/>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4004595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D5AEE24-A2A2-4304-97FF-14CD888F202A}"/>
              </a:ext>
            </a:extLst>
          </p:cNvPr>
          <p:cNvSpPr>
            <a:spLocks noGrp="1"/>
          </p:cNvSpPr>
          <p:nvPr>
            <p:ph type="sldNum" sz="quarter" idx="10"/>
          </p:nvPr>
        </p:nvSpPr>
        <p:spPr/>
        <p:txBody>
          <a:bodyPr/>
          <a:lstStyle/>
          <a:p>
            <a:fld id="{E5369045-A61C-425D-88C5-655E2D52834C}" type="slidenum">
              <a:rPr lang="fr-FR" smtClean="0"/>
              <a:pPr/>
              <a:t>3</a:t>
            </a:fld>
            <a:endParaRPr lang="fr-FR" dirty="0"/>
          </a:p>
        </p:txBody>
      </p:sp>
      <p:sp>
        <p:nvSpPr>
          <p:cNvPr id="5" name="Espace réservé de la date 4">
            <a:extLst>
              <a:ext uri="{FF2B5EF4-FFF2-40B4-BE49-F238E27FC236}">
                <a16:creationId xmlns:a16="http://schemas.microsoft.com/office/drawing/2014/main" id="{739BA604-4F93-40DC-BCB8-D1CCB04EBE16}"/>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3B8B5411-081A-4D0C-BC0F-61C998A4FB62}"/>
              </a:ext>
            </a:extLst>
          </p:cNvPr>
          <p:cNvSpPr>
            <a:spLocks noGrp="1"/>
          </p:cNvSpPr>
          <p:nvPr>
            <p:ph type="ftr" sz="quarter" idx="12"/>
          </p:nvPr>
        </p:nvSpPr>
        <p:spPr/>
        <p:txBody>
          <a:bodyPr/>
          <a:lstStyle/>
          <a:p>
            <a:r>
              <a:rPr lang="fr-FR" dirty="0"/>
              <a:t>Session d'information PMSI 2022 - ATIH</a:t>
            </a:r>
          </a:p>
        </p:txBody>
      </p:sp>
      <p:sp>
        <p:nvSpPr>
          <p:cNvPr id="7" name="Titre 2">
            <a:extLst>
              <a:ext uri="{FF2B5EF4-FFF2-40B4-BE49-F238E27FC236}">
                <a16:creationId xmlns:a16="http://schemas.microsoft.com/office/drawing/2014/main" id="{0AC394F5-3371-4ED2-A98B-6A40CF6F2B4F}"/>
              </a:ext>
            </a:extLst>
          </p:cNvPr>
          <p:cNvSpPr txBox="1">
            <a:spLocks/>
          </p:cNvSpPr>
          <p:nvPr/>
        </p:nvSpPr>
        <p:spPr bwMode="auto">
          <a:xfrm>
            <a:off x="2285984" y="500042"/>
            <a:ext cx="4724400" cy="57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0">
                <a:solidFill>
                  <a:srgbClr val="02A7D5"/>
                </a:solidFill>
                <a:latin typeface="Arial Bold"/>
                <a:ea typeface="+mj-ea"/>
                <a:cs typeface="ＭＳ Ｐゴシック" charset="0"/>
              </a:defRPr>
            </a:lvl1pPr>
            <a:lvl2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5pPr>
            <a:lvl6pPr marL="457200" algn="l" rtl="0" eaLnBrk="1" fontAlgn="base" hangingPunct="1">
              <a:spcBef>
                <a:spcPct val="0"/>
              </a:spcBef>
              <a:spcAft>
                <a:spcPct val="0"/>
              </a:spcAft>
              <a:defRPr sz="3000">
                <a:solidFill>
                  <a:srgbClr val="4E455D"/>
                </a:solidFill>
                <a:latin typeface="Arial Bold" charset="0"/>
                <a:ea typeface="ＭＳ Ｐゴシック" charset="0"/>
              </a:defRPr>
            </a:lvl6pPr>
            <a:lvl7pPr marL="914400" algn="l" rtl="0" eaLnBrk="1" fontAlgn="base" hangingPunct="1">
              <a:spcBef>
                <a:spcPct val="0"/>
              </a:spcBef>
              <a:spcAft>
                <a:spcPct val="0"/>
              </a:spcAft>
              <a:defRPr sz="3000">
                <a:solidFill>
                  <a:srgbClr val="4E455D"/>
                </a:solidFill>
                <a:latin typeface="Arial Bold" charset="0"/>
                <a:ea typeface="ＭＳ Ｐゴシック" charset="0"/>
              </a:defRPr>
            </a:lvl7pPr>
            <a:lvl8pPr marL="1371600" algn="l" rtl="0" eaLnBrk="1" fontAlgn="base" hangingPunct="1">
              <a:spcBef>
                <a:spcPct val="0"/>
              </a:spcBef>
              <a:spcAft>
                <a:spcPct val="0"/>
              </a:spcAft>
              <a:defRPr sz="3000">
                <a:solidFill>
                  <a:srgbClr val="4E455D"/>
                </a:solidFill>
                <a:latin typeface="Arial Bold" charset="0"/>
                <a:ea typeface="ＭＳ Ｐゴシック" charset="0"/>
              </a:defRPr>
            </a:lvl8pPr>
            <a:lvl9pPr marL="1828800" algn="l" rtl="0" eaLnBrk="1" fontAlgn="base" hangingPunct="1">
              <a:spcBef>
                <a:spcPct val="0"/>
              </a:spcBef>
              <a:spcAft>
                <a:spcPct val="0"/>
              </a:spcAft>
              <a:defRPr sz="3000">
                <a:solidFill>
                  <a:srgbClr val="4E455D"/>
                </a:solidFill>
                <a:latin typeface="Arial Bold" charset="0"/>
                <a:ea typeface="ＭＳ Ｐゴシック" charset="0"/>
              </a:defRPr>
            </a:lvl9pPr>
          </a:lstStyle>
          <a:p>
            <a:r>
              <a:rPr lang="fr-FR" b="1" kern="0" dirty="0"/>
              <a:t>Programme de la session</a:t>
            </a:r>
          </a:p>
        </p:txBody>
      </p:sp>
      <p:sp>
        <p:nvSpPr>
          <p:cNvPr id="8" name="Sous-titre 3">
            <a:extLst>
              <a:ext uri="{FF2B5EF4-FFF2-40B4-BE49-F238E27FC236}">
                <a16:creationId xmlns:a16="http://schemas.microsoft.com/office/drawing/2014/main" id="{88E3C9CC-44FF-4294-A5C2-003B08E3D413}"/>
              </a:ext>
            </a:extLst>
          </p:cNvPr>
          <p:cNvSpPr>
            <a:spLocks noGrp="1"/>
          </p:cNvSpPr>
          <p:nvPr>
            <p:ph type="subTitle" idx="1"/>
          </p:nvPr>
        </p:nvSpPr>
        <p:spPr>
          <a:xfrm>
            <a:off x="2285984" y="1484784"/>
            <a:ext cx="5670392" cy="4680520"/>
          </a:xfrm>
        </p:spPr>
        <p:txBody>
          <a:bodyPr anchor="ctr"/>
          <a:lstStyle/>
          <a:p>
            <a:pPr marL="342900" indent="-342900">
              <a:spcBef>
                <a:spcPts val="900"/>
              </a:spcBef>
              <a:buFont typeface="Wingdings" panose="05000000000000000000" pitchFamily="2" charset="2"/>
              <a:buChar char="Ø"/>
            </a:pPr>
            <a:r>
              <a:rPr lang="fr-FR" dirty="0">
                <a:solidFill>
                  <a:schemeClr val="bg2"/>
                </a:solidFill>
              </a:rPr>
              <a:t>Accueil à partir de 	12h45</a:t>
            </a:r>
          </a:p>
          <a:p>
            <a:pPr marL="342900" indent="-342900">
              <a:spcBef>
                <a:spcPts val="900"/>
              </a:spcBef>
              <a:buFont typeface="Wingdings" panose="05000000000000000000" pitchFamily="2" charset="2"/>
              <a:buChar char="Ø"/>
            </a:pPr>
            <a:r>
              <a:rPr lang="fr-FR" dirty="0"/>
              <a:t>Introduction 	13h00</a:t>
            </a:r>
          </a:p>
          <a:p>
            <a:pPr marL="342900" indent="-342900">
              <a:spcBef>
                <a:spcPts val="900"/>
              </a:spcBef>
              <a:buFont typeface="Wingdings" panose="05000000000000000000" pitchFamily="2" charset="2"/>
              <a:buChar char="Ø"/>
            </a:pPr>
            <a:r>
              <a:rPr lang="fr-FR" dirty="0"/>
              <a:t>MCO		13h15</a:t>
            </a:r>
          </a:p>
          <a:p>
            <a:pPr marL="342900" indent="-342900">
              <a:spcBef>
                <a:spcPts val="900"/>
              </a:spcBef>
              <a:buFont typeface="Wingdings" panose="05000000000000000000" pitchFamily="2" charset="2"/>
              <a:buChar char="Ø"/>
            </a:pPr>
            <a:r>
              <a:rPr lang="fr-FR" dirty="0"/>
              <a:t>SSR                           14h45</a:t>
            </a:r>
          </a:p>
          <a:p>
            <a:pPr marL="342900" indent="-342900">
              <a:spcBef>
                <a:spcPts val="900"/>
              </a:spcBef>
              <a:buFont typeface="Wingdings" panose="05000000000000000000" pitchFamily="2" charset="2"/>
              <a:buChar char="Ø"/>
            </a:pPr>
            <a:r>
              <a:rPr lang="fr-FR" dirty="0">
                <a:solidFill>
                  <a:schemeClr val="bg2"/>
                </a:solidFill>
              </a:rPr>
              <a:t>Pause 		15h35</a:t>
            </a:r>
            <a:endParaRPr lang="fr-FR" dirty="0"/>
          </a:p>
          <a:p>
            <a:pPr marL="342900" indent="-342900">
              <a:spcBef>
                <a:spcPts val="900"/>
              </a:spcBef>
              <a:buFont typeface="Wingdings" panose="05000000000000000000" pitchFamily="2" charset="2"/>
              <a:buChar char="Ø"/>
            </a:pPr>
            <a:r>
              <a:rPr lang="fr-FR" dirty="0"/>
              <a:t>Transversal 	15h45</a:t>
            </a:r>
          </a:p>
          <a:p>
            <a:pPr marL="342900" indent="-342900">
              <a:spcBef>
                <a:spcPts val="900"/>
              </a:spcBef>
              <a:buFont typeface="Wingdings" panose="05000000000000000000" pitchFamily="2" charset="2"/>
              <a:buChar char="Ø"/>
            </a:pPr>
            <a:r>
              <a:rPr lang="fr-FR" dirty="0">
                <a:solidFill>
                  <a:schemeClr val="bg2"/>
                </a:solidFill>
              </a:rPr>
              <a:t>Fin			17h</a:t>
            </a:r>
          </a:p>
        </p:txBody>
      </p:sp>
    </p:spTree>
    <p:extLst>
      <p:ext uri="{BB962C8B-B14F-4D97-AF65-F5344CB8AC3E}">
        <p14:creationId xmlns:p14="http://schemas.microsoft.com/office/powerpoint/2010/main" val="3277396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95736" y="1701552"/>
            <a:ext cx="5306144" cy="1943472"/>
          </a:xfrm>
        </p:spPr>
        <p:txBody>
          <a:bodyPr/>
          <a:lstStyle/>
          <a:p>
            <a:r>
              <a:rPr lang="fr-FR" sz="3200" b="1" dirty="0">
                <a:solidFill>
                  <a:schemeClr val="bg2"/>
                </a:solidFill>
              </a:rPr>
              <a:t>Nouvel arbre de la CMD09</a:t>
            </a:r>
          </a:p>
        </p:txBody>
      </p:sp>
    </p:spTree>
    <p:extLst>
      <p:ext uri="{BB962C8B-B14F-4D97-AF65-F5344CB8AC3E}">
        <p14:creationId xmlns:p14="http://schemas.microsoft.com/office/powerpoint/2010/main" val="198671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Ellipse 230">
            <a:extLst>
              <a:ext uri="{FF2B5EF4-FFF2-40B4-BE49-F238E27FC236}">
                <a16:creationId xmlns:a16="http://schemas.microsoft.com/office/drawing/2014/main" id="{3831F74F-2025-4393-9B0F-725DBAF580D6}"/>
              </a:ext>
            </a:extLst>
          </p:cNvPr>
          <p:cNvSpPr/>
          <p:nvPr/>
        </p:nvSpPr>
        <p:spPr bwMode="auto">
          <a:xfrm>
            <a:off x="2759765" y="6280805"/>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42" name="Ellipse 241">
            <a:extLst>
              <a:ext uri="{FF2B5EF4-FFF2-40B4-BE49-F238E27FC236}">
                <a16:creationId xmlns:a16="http://schemas.microsoft.com/office/drawing/2014/main" id="{780BA172-8BD9-4B01-95EA-BD0F247B16A7}"/>
              </a:ext>
            </a:extLst>
          </p:cNvPr>
          <p:cNvSpPr/>
          <p:nvPr/>
        </p:nvSpPr>
        <p:spPr bwMode="auto">
          <a:xfrm>
            <a:off x="1246770" y="6281996"/>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37" name="Ellipse 236">
            <a:extLst>
              <a:ext uri="{FF2B5EF4-FFF2-40B4-BE49-F238E27FC236}">
                <a16:creationId xmlns:a16="http://schemas.microsoft.com/office/drawing/2014/main" id="{476FC1FB-3DC5-4A2F-84FD-41CB4B8FACA1}"/>
              </a:ext>
            </a:extLst>
          </p:cNvPr>
          <p:cNvSpPr/>
          <p:nvPr/>
        </p:nvSpPr>
        <p:spPr bwMode="auto">
          <a:xfrm>
            <a:off x="1246770" y="5953345"/>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21" name="Ellipse 220">
            <a:extLst>
              <a:ext uri="{FF2B5EF4-FFF2-40B4-BE49-F238E27FC236}">
                <a16:creationId xmlns:a16="http://schemas.microsoft.com/office/drawing/2014/main" id="{3DB8A78E-6A40-4E0E-B4B0-01C15D599EBB}"/>
              </a:ext>
            </a:extLst>
          </p:cNvPr>
          <p:cNvSpPr/>
          <p:nvPr/>
        </p:nvSpPr>
        <p:spPr bwMode="auto">
          <a:xfrm>
            <a:off x="1246770" y="5457924"/>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41" name="Ellipse 240">
            <a:extLst>
              <a:ext uri="{FF2B5EF4-FFF2-40B4-BE49-F238E27FC236}">
                <a16:creationId xmlns:a16="http://schemas.microsoft.com/office/drawing/2014/main" id="{044C9F4E-96F4-4EA3-9FBC-934FD8B6AC62}"/>
              </a:ext>
            </a:extLst>
          </p:cNvPr>
          <p:cNvSpPr/>
          <p:nvPr/>
        </p:nvSpPr>
        <p:spPr bwMode="auto">
          <a:xfrm>
            <a:off x="2333952" y="3914688"/>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15" name="Ellipse 214">
            <a:extLst>
              <a:ext uri="{FF2B5EF4-FFF2-40B4-BE49-F238E27FC236}">
                <a16:creationId xmlns:a16="http://schemas.microsoft.com/office/drawing/2014/main" id="{B419CF97-0607-4C10-BA1B-6F08A931DAF5}"/>
              </a:ext>
            </a:extLst>
          </p:cNvPr>
          <p:cNvSpPr/>
          <p:nvPr/>
        </p:nvSpPr>
        <p:spPr bwMode="auto">
          <a:xfrm>
            <a:off x="2355656" y="2556037"/>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24" name="Ellipse 223">
            <a:extLst>
              <a:ext uri="{FF2B5EF4-FFF2-40B4-BE49-F238E27FC236}">
                <a16:creationId xmlns:a16="http://schemas.microsoft.com/office/drawing/2014/main" id="{FEDFDF9C-DA2B-48BD-9F61-3EFF0A5B38FE}"/>
              </a:ext>
            </a:extLst>
          </p:cNvPr>
          <p:cNvSpPr/>
          <p:nvPr/>
        </p:nvSpPr>
        <p:spPr bwMode="auto">
          <a:xfrm>
            <a:off x="1246770" y="1892976"/>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25" name="Ellipse 224">
            <a:extLst>
              <a:ext uri="{FF2B5EF4-FFF2-40B4-BE49-F238E27FC236}">
                <a16:creationId xmlns:a16="http://schemas.microsoft.com/office/drawing/2014/main" id="{B1A92359-25A6-4CE0-9D22-1D5571CD21E7}"/>
              </a:ext>
            </a:extLst>
          </p:cNvPr>
          <p:cNvSpPr/>
          <p:nvPr/>
        </p:nvSpPr>
        <p:spPr bwMode="auto">
          <a:xfrm>
            <a:off x="2298618" y="1404824"/>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184" name="Ellipse 183">
            <a:extLst>
              <a:ext uri="{FF2B5EF4-FFF2-40B4-BE49-F238E27FC236}">
                <a16:creationId xmlns:a16="http://schemas.microsoft.com/office/drawing/2014/main" id="{53358730-3578-478C-A33A-44AF13551AA8}"/>
              </a:ext>
            </a:extLst>
          </p:cNvPr>
          <p:cNvSpPr/>
          <p:nvPr/>
        </p:nvSpPr>
        <p:spPr bwMode="auto">
          <a:xfrm>
            <a:off x="4885622" y="603910"/>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183" name="Ellipse 182">
            <a:extLst>
              <a:ext uri="{FF2B5EF4-FFF2-40B4-BE49-F238E27FC236}">
                <a16:creationId xmlns:a16="http://schemas.microsoft.com/office/drawing/2014/main" id="{F1411910-D6CB-43C8-A1F8-7EF20FEE3B4C}"/>
              </a:ext>
            </a:extLst>
          </p:cNvPr>
          <p:cNvSpPr/>
          <p:nvPr/>
        </p:nvSpPr>
        <p:spPr bwMode="auto">
          <a:xfrm>
            <a:off x="3190986" y="602989"/>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22" name="Ellipse 221">
            <a:extLst>
              <a:ext uri="{FF2B5EF4-FFF2-40B4-BE49-F238E27FC236}">
                <a16:creationId xmlns:a16="http://schemas.microsoft.com/office/drawing/2014/main" id="{F53F5699-C00A-4BDA-8733-A4730200D8B0}"/>
              </a:ext>
            </a:extLst>
          </p:cNvPr>
          <p:cNvSpPr/>
          <p:nvPr/>
        </p:nvSpPr>
        <p:spPr bwMode="auto">
          <a:xfrm>
            <a:off x="1250263" y="620688"/>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14" name="Ellipse 213">
            <a:extLst>
              <a:ext uri="{FF2B5EF4-FFF2-40B4-BE49-F238E27FC236}">
                <a16:creationId xmlns:a16="http://schemas.microsoft.com/office/drawing/2014/main" id="{E6D7CF36-B7C2-4EF3-B156-0EEC8202EC6E}"/>
              </a:ext>
            </a:extLst>
          </p:cNvPr>
          <p:cNvSpPr/>
          <p:nvPr/>
        </p:nvSpPr>
        <p:spPr bwMode="auto">
          <a:xfrm>
            <a:off x="3118978" y="83076"/>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20" name="Ellipse 219">
            <a:extLst>
              <a:ext uri="{FF2B5EF4-FFF2-40B4-BE49-F238E27FC236}">
                <a16:creationId xmlns:a16="http://schemas.microsoft.com/office/drawing/2014/main" id="{5E7B435B-F2A9-4E20-8A78-E473E5D1C873}"/>
              </a:ext>
            </a:extLst>
          </p:cNvPr>
          <p:cNvSpPr/>
          <p:nvPr/>
        </p:nvSpPr>
        <p:spPr bwMode="auto">
          <a:xfrm>
            <a:off x="1246770" y="77305"/>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23" name="Ellipse 222">
            <a:extLst>
              <a:ext uri="{FF2B5EF4-FFF2-40B4-BE49-F238E27FC236}">
                <a16:creationId xmlns:a16="http://schemas.microsoft.com/office/drawing/2014/main" id="{5F708493-9FE5-47FD-A5CB-82050A17D47B}"/>
              </a:ext>
            </a:extLst>
          </p:cNvPr>
          <p:cNvSpPr/>
          <p:nvPr/>
        </p:nvSpPr>
        <p:spPr bwMode="auto">
          <a:xfrm>
            <a:off x="158261" y="91465"/>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19" name="Ellipse 218">
            <a:extLst>
              <a:ext uri="{FF2B5EF4-FFF2-40B4-BE49-F238E27FC236}">
                <a16:creationId xmlns:a16="http://schemas.microsoft.com/office/drawing/2014/main" id="{BEF82DD8-95F3-447C-9123-9FBD24A3B801}"/>
              </a:ext>
            </a:extLst>
          </p:cNvPr>
          <p:cNvSpPr/>
          <p:nvPr/>
        </p:nvSpPr>
        <p:spPr bwMode="auto">
          <a:xfrm>
            <a:off x="1251320" y="5148711"/>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17" name="Ellipse 216">
            <a:extLst>
              <a:ext uri="{FF2B5EF4-FFF2-40B4-BE49-F238E27FC236}">
                <a16:creationId xmlns:a16="http://schemas.microsoft.com/office/drawing/2014/main" id="{C9AC2B31-92B0-422D-BF5B-E16B06EA4978}"/>
              </a:ext>
            </a:extLst>
          </p:cNvPr>
          <p:cNvSpPr/>
          <p:nvPr/>
        </p:nvSpPr>
        <p:spPr bwMode="auto">
          <a:xfrm>
            <a:off x="1246770" y="3543928"/>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18" name="Ellipse 217">
            <a:extLst>
              <a:ext uri="{FF2B5EF4-FFF2-40B4-BE49-F238E27FC236}">
                <a16:creationId xmlns:a16="http://schemas.microsoft.com/office/drawing/2014/main" id="{66501E9C-DF22-4565-8949-08D3B2D52B4C}"/>
              </a:ext>
            </a:extLst>
          </p:cNvPr>
          <p:cNvSpPr/>
          <p:nvPr/>
        </p:nvSpPr>
        <p:spPr bwMode="auto">
          <a:xfrm>
            <a:off x="2339358" y="4593828"/>
            <a:ext cx="228886" cy="221795"/>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cxnSp>
        <p:nvCxnSpPr>
          <p:cNvPr id="208" name="Connecteur droit avec flèche 207">
            <a:extLst>
              <a:ext uri="{FF2B5EF4-FFF2-40B4-BE49-F238E27FC236}">
                <a16:creationId xmlns:a16="http://schemas.microsoft.com/office/drawing/2014/main" id="{FE520537-BDFF-4D9D-A54C-3C13B763AA41}"/>
              </a:ext>
            </a:extLst>
          </p:cNvPr>
          <p:cNvCxnSpPr>
            <a:cxnSpLocks/>
            <a:stCxn id="214" idx="6"/>
            <a:endCxn id="148" idx="1"/>
          </p:cNvCxnSpPr>
          <p:nvPr/>
        </p:nvCxnSpPr>
        <p:spPr bwMode="auto">
          <a:xfrm flipV="1">
            <a:off x="3347864" y="170861"/>
            <a:ext cx="3085261" cy="2311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0" name="Connecteur droit avec flèche 179">
            <a:extLst>
              <a:ext uri="{FF2B5EF4-FFF2-40B4-BE49-F238E27FC236}">
                <a16:creationId xmlns:a16="http://schemas.microsoft.com/office/drawing/2014/main" id="{1B827794-01EF-4FA1-A6C9-D6DCFCCB2089}"/>
              </a:ext>
            </a:extLst>
          </p:cNvPr>
          <p:cNvCxnSpPr>
            <a:cxnSpLocks/>
            <a:stCxn id="184" idx="6"/>
            <a:endCxn id="150" idx="1"/>
          </p:cNvCxnSpPr>
          <p:nvPr/>
        </p:nvCxnSpPr>
        <p:spPr bwMode="auto">
          <a:xfrm flipV="1">
            <a:off x="5114508" y="714052"/>
            <a:ext cx="1323046" cy="75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Connecteur droit avec flèche 26"/>
          <p:cNvCxnSpPr>
            <a:cxnSpLocks/>
            <a:stCxn id="183" idx="6"/>
            <a:endCxn id="267" idx="1"/>
          </p:cNvCxnSpPr>
          <p:nvPr/>
        </p:nvCxnSpPr>
        <p:spPr bwMode="auto">
          <a:xfrm flipV="1">
            <a:off x="3417960" y="712634"/>
            <a:ext cx="1463958" cy="241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 name="Connecteur en angle 5"/>
          <p:cNvCxnSpPr>
            <a:cxnSpLocks/>
            <a:stCxn id="214" idx="4"/>
            <a:endCxn id="149" idx="1"/>
          </p:cNvCxnSpPr>
          <p:nvPr/>
        </p:nvCxnSpPr>
        <p:spPr bwMode="auto">
          <a:xfrm rot="16200000" flipH="1">
            <a:off x="4762619" y="-1228609"/>
            <a:ext cx="143344" cy="3205564"/>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 name="Connecteur en angle 6"/>
          <p:cNvCxnSpPr>
            <a:cxnSpLocks/>
            <a:stCxn id="225" idx="4"/>
            <a:endCxn id="154" idx="1"/>
          </p:cNvCxnSpPr>
          <p:nvPr/>
        </p:nvCxnSpPr>
        <p:spPr bwMode="auto">
          <a:xfrm rot="16200000" flipH="1">
            <a:off x="4369693" y="-330764"/>
            <a:ext cx="104888" cy="4021976"/>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1" name="ZoneTexte 80"/>
          <p:cNvSpPr txBox="1"/>
          <p:nvPr/>
        </p:nvSpPr>
        <p:spPr>
          <a:xfrm>
            <a:off x="1233376" y="622411"/>
            <a:ext cx="229649" cy="126169"/>
          </a:xfrm>
          <a:prstGeom prst="rect">
            <a:avLst/>
          </a:prstGeom>
          <a:noFill/>
        </p:spPr>
        <p:txBody>
          <a:bodyPr wrap="square" rtlCol="0">
            <a:spAutoFit/>
          </a:bodyPr>
          <a:lstStyle/>
          <a:p>
            <a:r>
              <a:rPr lang="fr-FR" sz="800" b="1" dirty="0"/>
              <a:t>A</a:t>
            </a:r>
          </a:p>
        </p:txBody>
      </p:sp>
      <p:sp>
        <p:nvSpPr>
          <p:cNvPr id="11" name="Rectangle à coins arrondis 10"/>
          <p:cNvSpPr/>
          <p:nvPr/>
        </p:nvSpPr>
        <p:spPr bwMode="auto">
          <a:xfrm>
            <a:off x="3549723" y="598505"/>
            <a:ext cx="1073064"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800" dirty="0" err="1">
                <a:ea typeface="ＭＳ Ｐゴシック" charset="0"/>
              </a:rPr>
              <a:t>Itvs</a:t>
            </a:r>
            <a:r>
              <a:rPr lang="fr-FR" sz="800" dirty="0">
                <a:ea typeface="ＭＳ Ｐゴシック" charset="0"/>
              </a:rPr>
              <a:t> majeures pour TM sein</a:t>
            </a:r>
            <a:endParaRPr kumimoji="0" lang="fr-FR" sz="800" i="0" u="none" strike="noStrike" cap="none" normalizeH="0" baseline="-25000" dirty="0">
              <a:ln>
                <a:noFill/>
              </a:ln>
              <a:solidFill>
                <a:schemeClr val="tx1"/>
              </a:solidFill>
              <a:effectLst/>
              <a:ea typeface="ＭＳ Ｐゴシック" charset="0"/>
            </a:endParaRPr>
          </a:p>
        </p:txBody>
      </p:sp>
      <p:sp>
        <p:nvSpPr>
          <p:cNvPr id="79" name="ZoneTexte 78"/>
          <p:cNvSpPr txBox="1"/>
          <p:nvPr/>
        </p:nvSpPr>
        <p:spPr>
          <a:xfrm>
            <a:off x="3189571" y="598438"/>
            <a:ext cx="229649" cy="215444"/>
          </a:xfrm>
          <a:prstGeom prst="rect">
            <a:avLst/>
          </a:prstGeom>
          <a:noFill/>
        </p:spPr>
        <p:txBody>
          <a:bodyPr wrap="square" rtlCol="0" anchor="ctr">
            <a:spAutoFit/>
          </a:bodyPr>
          <a:lstStyle/>
          <a:p>
            <a:pPr algn="ctr"/>
            <a:r>
              <a:rPr lang="fr-FR" sz="800" b="1" dirty="0"/>
              <a:t>A</a:t>
            </a:r>
          </a:p>
        </p:txBody>
      </p:sp>
      <p:sp>
        <p:nvSpPr>
          <p:cNvPr id="77" name="ZoneTexte 76"/>
          <p:cNvSpPr txBox="1"/>
          <p:nvPr/>
        </p:nvSpPr>
        <p:spPr>
          <a:xfrm>
            <a:off x="2296945" y="1393010"/>
            <a:ext cx="229649" cy="215444"/>
          </a:xfrm>
          <a:prstGeom prst="rect">
            <a:avLst/>
          </a:prstGeom>
          <a:noFill/>
        </p:spPr>
        <p:txBody>
          <a:bodyPr wrap="square" rtlCol="0" anchor="ctr">
            <a:spAutoFit/>
          </a:bodyPr>
          <a:lstStyle/>
          <a:p>
            <a:pPr algn="ctr"/>
            <a:r>
              <a:rPr lang="fr-FR" sz="800" b="1" dirty="0"/>
              <a:t>A</a:t>
            </a:r>
          </a:p>
        </p:txBody>
      </p:sp>
      <p:cxnSp>
        <p:nvCxnSpPr>
          <p:cNvPr id="14" name="Connecteur droit avec flèche 13"/>
          <p:cNvCxnSpPr>
            <a:cxnSpLocks/>
            <a:stCxn id="65" idx="4"/>
            <a:endCxn id="225" idx="0"/>
          </p:cNvCxnSpPr>
          <p:nvPr/>
        </p:nvCxnSpPr>
        <p:spPr bwMode="auto">
          <a:xfrm>
            <a:off x="2409043" y="837791"/>
            <a:ext cx="2106" cy="56466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Connecteur droit avec flèche 15"/>
          <p:cNvCxnSpPr>
            <a:cxnSpLocks/>
            <a:stCxn id="225" idx="6"/>
            <a:endCxn id="153" idx="1"/>
          </p:cNvCxnSpPr>
          <p:nvPr/>
        </p:nvCxnSpPr>
        <p:spPr bwMode="auto">
          <a:xfrm flipV="1">
            <a:off x="2525592" y="1505183"/>
            <a:ext cx="3907533" cy="117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Connecteur en angle 18"/>
          <p:cNvCxnSpPr>
            <a:cxnSpLocks/>
            <a:stCxn id="183" idx="4"/>
            <a:endCxn id="152" idx="1"/>
          </p:cNvCxnSpPr>
          <p:nvPr/>
        </p:nvCxnSpPr>
        <p:spPr bwMode="auto">
          <a:xfrm rot="16200000" flipH="1">
            <a:off x="4663681" y="-534219"/>
            <a:ext cx="411993" cy="3132320"/>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Connecteur droit avec flèche 21"/>
          <p:cNvCxnSpPr>
            <a:cxnSpLocks/>
            <a:stCxn id="65" idx="6"/>
            <a:endCxn id="183" idx="2"/>
          </p:cNvCxnSpPr>
          <p:nvPr/>
        </p:nvCxnSpPr>
        <p:spPr bwMode="auto">
          <a:xfrm>
            <a:off x="2564946" y="711282"/>
            <a:ext cx="624128" cy="23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Rectangle à coins arrondis 22"/>
          <p:cNvSpPr/>
          <p:nvPr/>
        </p:nvSpPr>
        <p:spPr bwMode="auto">
          <a:xfrm>
            <a:off x="5153409" y="615805"/>
            <a:ext cx="1152127" cy="20263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800" dirty="0">
                <a:ea typeface="ＭＳ Ｐゴシック" charset="0"/>
              </a:rPr>
              <a:t>Reconstruction prothétique</a:t>
            </a:r>
          </a:p>
        </p:txBody>
      </p:sp>
      <p:sp>
        <p:nvSpPr>
          <p:cNvPr id="73" name="ZoneTexte 72"/>
          <p:cNvSpPr txBox="1"/>
          <p:nvPr/>
        </p:nvSpPr>
        <p:spPr>
          <a:xfrm>
            <a:off x="1246083" y="70046"/>
            <a:ext cx="229649" cy="215444"/>
          </a:xfrm>
          <a:prstGeom prst="rect">
            <a:avLst/>
          </a:prstGeom>
          <a:noFill/>
        </p:spPr>
        <p:txBody>
          <a:bodyPr wrap="square" rtlCol="0" anchor="ctr">
            <a:spAutoFit/>
          </a:bodyPr>
          <a:lstStyle/>
          <a:p>
            <a:pPr algn="ctr"/>
            <a:r>
              <a:rPr lang="fr-FR" sz="800" b="1" dirty="0"/>
              <a:t>A</a:t>
            </a:r>
          </a:p>
        </p:txBody>
      </p:sp>
      <p:cxnSp>
        <p:nvCxnSpPr>
          <p:cNvPr id="33" name="Connecteur droit avec flèche 32"/>
          <p:cNvCxnSpPr>
            <a:cxnSpLocks/>
            <a:stCxn id="220" idx="6"/>
            <a:endCxn id="214" idx="2"/>
          </p:cNvCxnSpPr>
          <p:nvPr/>
        </p:nvCxnSpPr>
        <p:spPr bwMode="auto">
          <a:xfrm>
            <a:off x="1473744" y="185833"/>
            <a:ext cx="1643322" cy="577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Connecteur droit avec flèche 33"/>
          <p:cNvCxnSpPr>
            <a:cxnSpLocks/>
            <a:stCxn id="220" idx="4"/>
            <a:endCxn id="222" idx="0"/>
          </p:cNvCxnSpPr>
          <p:nvPr/>
        </p:nvCxnSpPr>
        <p:spPr bwMode="auto">
          <a:xfrm>
            <a:off x="1359301" y="296730"/>
            <a:ext cx="3493" cy="32158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1" name="ZoneTexte 70"/>
          <p:cNvSpPr txBox="1"/>
          <p:nvPr/>
        </p:nvSpPr>
        <p:spPr>
          <a:xfrm>
            <a:off x="158261" y="84797"/>
            <a:ext cx="229649" cy="215444"/>
          </a:xfrm>
          <a:prstGeom prst="rect">
            <a:avLst/>
          </a:prstGeom>
          <a:noFill/>
        </p:spPr>
        <p:txBody>
          <a:bodyPr wrap="square" rtlCol="0" anchor="ctr">
            <a:spAutoFit/>
          </a:bodyPr>
          <a:lstStyle/>
          <a:p>
            <a:pPr algn="ctr"/>
            <a:r>
              <a:rPr lang="fr-FR" sz="800" b="1" dirty="0"/>
              <a:t>A</a:t>
            </a:r>
          </a:p>
        </p:txBody>
      </p:sp>
      <p:cxnSp>
        <p:nvCxnSpPr>
          <p:cNvPr id="37" name="Connecteur droit avec flèche 36"/>
          <p:cNvCxnSpPr>
            <a:cxnSpLocks/>
            <a:stCxn id="223" idx="6"/>
            <a:endCxn id="220" idx="2"/>
          </p:cNvCxnSpPr>
          <p:nvPr/>
        </p:nvCxnSpPr>
        <p:spPr bwMode="auto">
          <a:xfrm flipV="1">
            <a:off x="385235" y="185833"/>
            <a:ext cx="859623" cy="1416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8" name="ZoneTexte 37"/>
          <p:cNvSpPr txBox="1"/>
          <p:nvPr/>
        </p:nvSpPr>
        <p:spPr>
          <a:xfrm>
            <a:off x="504505" y="58993"/>
            <a:ext cx="495961" cy="342227"/>
          </a:xfrm>
          <a:prstGeom prst="rect">
            <a:avLst/>
          </a:prstGeom>
          <a:solidFill>
            <a:schemeClr val="accent1">
              <a:lumMod val="40000"/>
              <a:lumOff val="60000"/>
            </a:schemeClr>
          </a:solidFill>
        </p:spPr>
        <p:txBody>
          <a:bodyPr wrap="square" rtlCol="0" anchor="ctr">
            <a:spAutoFit/>
          </a:bodyPr>
          <a:lstStyle/>
          <a:p>
            <a:pPr algn="ctr"/>
            <a:r>
              <a:rPr lang="fr-FR" sz="800" dirty="0"/>
              <a:t>CMD</a:t>
            </a:r>
          </a:p>
          <a:p>
            <a:pPr algn="ctr"/>
            <a:r>
              <a:rPr lang="fr-FR" sz="800" dirty="0"/>
              <a:t>09</a:t>
            </a:r>
          </a:p>
        </p:txBody>
      </p:sp>
      <p:sp>
        <p:nvSpPr>
          <p:cNvPr id="41" name="ZoneTexte 40"/>
          <p:cNvSpPr txBox="1"/>
          <p:nvPr/>
        </p:nvSpPr>
        <p:spPr>
          <a:xfrm>
            <a:off x="2621129" y="540855"/>
            <a:ext cx="379306" cy="342227"/>
          </a:xfrm>
          <a:prstGeom prst="rect">
            <a:avLst/>
          </a:prstGeom>
          <a:solidFill>
            <a:schemeClr val="bg1">
              <a:lumMod val="85000"/>
            </a:schemeClr>
          </a:solidFill>
        </p:spPr>
        <p:txBody>
          <a:bodyPr wrap="square" rtlCol="0" anchor="ctr">
            <a:spAutoFit/>
          </a:bodyPr>
          <a:lstStyle/>
          <a:p>
            <a:pPr algn="ctr"/>
            <a:r>
              <a:rPr lang="fr-FR" sz="800" dirty="0"/>
              <a:t>TM sein</a:t>
            </a:r>
          </a:p>
        </p:txBody>
      </p:sp>
      <p:cxnSp>
        <p:nvCxnSpPr>
          <p:cNvPr id="46" name="Connecteur droit avec flèche 45"/>
          <p:cNvCxnSpPr>
            <a:cxnSpLocks/>
            <a:stCxn id="222" idx="6"/>
            <a:endCxn id="65" idx="2"/>
          </p:cNvCxnSpPr>
          <p:nvPr/>
        </p:nvCxnSpPr>
        <p:spPr bwMode="auto">
          <a:xfrm flipV="1">
            <a:off x="1477237" y="711271"/>
            <a:ext cx="775903" cy="1794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55" name="Groupe 54"/>
          <p:cNvGrpSpPr/>
          <p:nvPr/>
        </p:nvGrpSpPr>
        <p:grpSpPr>
          <a:xfrm>
            <a:off x="2245884" y="584772"/>
            <a:ext cx="328219" cy="253018"/>
            <a:chOff x="747969" y="5041803"/>
            <a:chExt cx="411662" cy="432048"/>
          </a:xfrm>
        </p:grpSpPr>
        <p:sp>
          <p:nvSpPr>
            <p:cNvPr id="65" name="Ellipse 64"/>
            <p:cNvSpPr/>
            <p:nvPr/>
          </p:nvSpPr>
          <p:spPr bwMode="auto">
            <a:xfrm>
              <a:off x="757072" y="5041803"/>
              <a:ext cx="391077" cy="432048"/>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800" b="0" i="0" u="none" strike="noStrike" cap="none" normalizeH="0" baseline="-25000">
                <a:ln>
                  <a:noFill/>
                </a:ln>
                <a:solidFill>
                  <a:schemeClr val="tx1"/>
                </a:solidFill>
                <a:effectLst/>
                <a:latin typeface="Times" charset="0"/>
                <a:ea typeface="ＭＳ Ｐゴシック" charset="0"/>
              </a:endParaRPr>
            </a:p>
          </p:txBody>
        </p:sp>
        <p:sp>
          <p:nvSpPr>
            <p:cNvPr id="66" name="ZoneTexte 65"/>
            <p:cNvSpPr txBox="1"/>
            <p:nvPr/>
          </p:nvSpPr>
          <p:spPr>
            <a:xfrm>
              <a:off x="747969" y="5075792"/>
              <a:ext cx="411662" cy="367887"/>
            </a:xfrm>
            <a:prstGeom prst="rect">
              <a:avLst/>
            </a:prstGeom>
            <a:noFill/>
          </p:spPr>
          <p:txBody>
            <a:bodyPr wrap="square" rtlCol="0" anchor="ctr">
              <a:spAutoFit/>
            </a:bodyPr>
            <a:lstStyle/>
            <a:p>
              <a:pPr algn="ctr"/>
              <a:r>
                <a:rPr lang="fr-FR" sz="800" b="1" dirty="0"/>
                <a:t>DP</a:t>
              </a:r>
            </a:p>
          </p:txBody>
        </p:sp>
      </p:grpSp>
      <p:sp>
        <p:nvSpPr>
          <p:cNvPr id="64" name="ZoneTexte 63"/>
          <p:cNvSpPr txBox="1"/>
          <p:nvPr/>
        </p:nvSpPr>
        <p:spPr>
          <a:xfrm>
            <a:off x="3122594" y="75528"/>
            <a:ext cx="229649" cy="215444"/>
          </a:xfrm>
          <a:prstGeom prst="rect">
            <a:avLst/>
          </a:prstGeom>
          <a:noFill/>
        </p:spPr>
        <p:txBody>
          <a:bodyPr wrap="square" rtlCol="0" anchor="ctr">
            <a:spAutoFit/>
          </a:bodyPr>
          <a:lstStyle/>
          <a:p>
            <a:pPr algn="ctr"/>
            <a:r>
              <a:rPr lang="fr-FR" sz="800" b="1" dirty="0"/>
              <a:t>A</a:t>
            </a:r>
          </a:p>
        </p:txBody>
      </p:sp>
      <p:sp>
        <p:nvSpPr>
          <p:cNvPr id="103" name="ZoneTexte 102"/>
          <p:cNvSpPr txBox="1"/>
          <p:nvPr/>
        </p:nvSpPr>
        <p:spPr>
          <a:xfrm>
            <a:off x="1245928" y="1888627"/>
            <a:ext cx="227816" cy="217781"/>
          </a:xfrm>
          <a:prstGeom prst="rect">
            <a:avLst/>
          </a:prstGeom>
          <a:noFill/>
        </p:spPr>
        <p:txBody>
          <a:bodyPr wrap="square" rtlCol="0" anchor="ctr">
            <a:spAutoFit/>
          </a:bodyPr>
          <a:lstStyle/>
          <a:p>
            <a:pPr algn="ctr"/>
            <a:r>
              <a:rPr lang="fr-FR" sz="800" b="1" dirty="0"/>
              <a:t>A</a:t>
            </a:r>
          </a:p>
        </p:txBody>
      </p:sp>
      <p:cxnSp>
        <p:nvCxnSpPr>
          <p:cNvPr id="89" name="Connecteur droit avec flèche 88"/>
          <p:cNvCxnSpPr>
            <a:cxnSpLocks/>
            <a:stCxn id="224" idx="6"/>
            <a:endCxn id="155" idx="1"/>
          </p:cNvCxnSpPr>
          <p:nvPr/>
        </p:nvCxnSpPr>
        <p:spPr bwMode="auto">
          <a:xfrm flipV="1">
            <a:off x="1473744" y="2001571"/>
            <a:ext cx="4954635" cy="346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1" name="Connecteur droit avec flèche 90"/>
          <p:cNvCxnSpPr>
            <a:cxnSpLocks/>
            <a:stCxn id="224" idx="4"/>
            <a:endCxn id="186" idx="0"/>
          </p:cNvCxnSpPr>
          <p:nvPr/>
        </p:nvCxnSpPr>
        <p:spPr bwMode="auto">
          <a:xfrm flipH="1">
            <a:off x="1355010" y="2112401"/>
            <a:ext cx="4291" cy="9251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5" name="Connecteur droit avec flèche 94"/>
          <p:cNvCxnSpPr>
            <a:cxnSpLocks/>
            <a:stCxn id="100" idx="6"/>
            <a:endCxn id="156" idx="1"/>
          </p:cNvCxnSpPr>
          <p:nvPr/>
        </p:nvCxnSpPr>
        <p:spPr bwMode="auto">
          <a:xfrm flipV="1">
            <a:off x="1522368" y="3315368"/>
            <a:ext cx="4913469" cy="24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98" name="Groupe 97"/>
          <p:cNvGrpSpPr/>
          <p:nvPr/>
        </p:nvGrpSpPr>
        <p:grpSpPr>
          <a:xfrm>
            <a:off x="1187065" y="3208129"/>
            <a:ext cx="338808" cy="220507"/>
            <a:chOff x="535786" y="4069544"/>
            <a:chExt cx="428363" cy="443202"/>
          </a:xfrm>
          <a:solidFill>
            <a:schemeClr val="accent6">
              <a:lumMod val="20000"/>
              <a:lumOff val="80000"/>
            </a:schemeClr>
          </a:solidFill>
        </p:grpSpPr>
        <p:sp>
          <p:nvSpPr>
            <p:cNvPr id="100" name="Ellipse 99"/>
            <p:cNvSpPr/>
            <p:nvPr/>
          </p:nvSpPr>
          <p:spPr bwMode="auto">
            <a:xfrm>
              <a:off x="535786" y="4069544"/>
              <a:ext cx="423932" cy="432048"/>
            </a:xfrm>
            <a:prstGeom prst="ellipse">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101" name="ZoneTexte 100"/>
            <p:cNvSpPr txBox="1"/>
            <p:nvPr/>
          </p:nvSpPr>
          <p:spPr>
            <a:xfrm>
              <a:off x="540216" y="4079720"/>
              <a:ext cx="423933" cy="433026"/>
            </a:xfrm>
            <a:prstGeom prst="rect">
              <a:avLst/>
            </a:prstGeom>
            <a:noFill/>
          </p:spPr>
          <p:txBody>
            <a:bodyPr wrap="square" rtlCol="0" anchor="ctr">
              <a:spAutoFit/>
            </a:bodyPr>
            <a:lstStyle/>
            <a:p>
              <a:pPr algn="ctr"/>
              <a:r>
                <a:rPr lang="fr-FR" sz="800" b="1" dirty="0"/>
                <a:t>DP</a:t>
              </a:r>
            </a:p>
          </p:txBody>
        </p:sp>
      </p:grpSp>
      <p:cxnSp>
        <p:nvCxnSpPr>
          <p:cNvPr id="114" name="Connecteur droit avec flèche 113"/>
          <p:cNvCxnSpPr>
            <a:cxnSpLocks/>
            <a:stCxn id="222" idx="4"/>
            <a:endCxn id="224" idx="0"/>
          </p:cNvCxnSpPr>
          <p:nvPr/>
        </p:nvCxnSpPr>
        <p:spPr bwMode="auto">
          <a:xfrm flipH="1">
            <a:off x="1359301" y="840113"/>
            <a:ext cx="3493" cy="105049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9" name="Connecteur droit avec flèche 118"/>
          <p:cNvCxnSpPr>
            <a:cxnSpLocks/>
            <a:stCxn id="157" idx="6"/>
            <a:endCxn id="167" idx="1"/>
          </p:cNvCxnSpPr>
          <p:nvPr/>
        </p:nvCxnSpPr>
        <p:spPr bwMode="auto">
          <a:xfrm flipV="1">
            <a:off x="2601142" y="3654330"/>
            <a:ext cx="3834702" cy="156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1" name="Connecteur droit avec flèche 120"/>
          <p:cNvCxnSpPr>
            <a:cxnSpLocks/>
            <a:stCxn id="217" idx="6"/>
            <a:endCxn id="157" idx="2"/>
          </p:cNvCxnSpPr>
          <p:nvPr/>
        </p:nvCxnSpPr>
        <p:spPr bwMode="auto">
          <a:xfrm flipV="1">
            <a:off x="1473744" y="3655892"/>
            <a:ext cx="824600" cy="9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2" name="Connecteur droit avec flèche 121"/>
          <p:cNvCxnSpPr>
            <a:cxnSpLocks/>
            <a:stCxn id="241" idx="6"/>
            <a:endCxn id="168" idx="1"/>
          </p:cNvCxnSpPr>
          <p:nvPr/>
        </p:nvCxnSpPr>
        <p:spPr bwMode="auto">
          <a:xfrm>
            <a:off x="2560926" y="4026747"/>
            <a:ext cx="3883598" cy="164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4" name="ZoneTexte 163"/>
          <p:cNvSpPr txBox="1"/>
          <p:nvPr/>
        </p:nvSpPr>
        <p:spPr>
          <a:xfrm>
            <a:off x="2334581" y="4597529"/>
            <a:ext cx="231984" cy="217784"/>
          </a:xfrm>
          <a:prstGeom prst="rect">
            <a:avLst/>
          </a:prstGeom>
          <a:noFill/>
        </p:spPr>
        <p:txBody>
          <a:bodyPr wrap="square" rtlCol="0">
            <a:spAutoFit/>
          </a:bodyPr>
          <a:lstStyle/>
          <a:p>
            <a:pPr algn="ctr"/>
            <a:r>
              <a:rPr lang="fr-FR" sz="800" b="1" dirty="0"/>
              <a:t>A</a:t>
            </a:r>
          </a:p>
        </p:txBody>
      </p:sp>
      <p:cxnSp>
        <p:nvCxnSpPr>
          <p:cNvPr id="129" name="Connecteur droit avec flèche 128"/>
          <p:cNvCxnSpPr>
            <a:cxnSpLocks/>
            <a:stCxn id="218" idx="6"/>
            <a:endCxn id="170" idx="1"/>
          </p:cNvCxnSpPr>
          <p:nvPr/>
        </p:nvCxnSpPr>
        <p:spPr bwMode="auto">
          <a:xfrm flipV="1">
            <a:off x="2568244" y="4667147"/>
            <a:ext cx="3884182" cy="3757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2" name="Connecteur en angle 131"/>
          <p:cNvCxnSpPr>
            <a:cxnSpLocks/>
            <a:stCxn id="218" idx="4"/>
            <a:endCxn id="171" idx="1"/>
          </p:cNvCxnSpPr>
          <p:nvPr/>
        </p:nvCxnSpPr>
        <p:spPr bwMode="auto">
          <a:xfrm rot="16200000" flipH="1">
            <a:off x="4365410" y="2903262"/>
            <a:ext cx="169832" cy="3996875"/>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9" name="Connecteur droit avec flèche 138"/>
          <p:cNvCxnSpPr>
            <a:cxnSpLocks/>
            <a:stCxn id="159" idx="6"/>
            <a:endCxn id="169" idx="1"/>
          </p:cNvCxnSpPr>
          <p:nvPr/>
        </p:nvCxnSpPr>
        <p:spPr bwMode="auto">
          <a:xfrm flipV="1">
            <a:off x="2562172" y="4371425"/>
            <a:ext cx="3882352" cy="169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1" name="Connecteur droit avec flèche 140"/>
          <p:cNvCxnSpPr>
            <a:cxnSpLocks/>
            <a:stCxn id="159" idx="4"/>
            <a:endCxn id="218" idx="0"/>
          </p:cNvCxnSpPr>
          <p:nvPr/>
        </p:nvCxnSpPr>
        <p:spPr bwMode="auto">
          <a:xfrm>
            <a:off x="2447729" y="4483989"/>
            <a:ext cx="4160" cy="111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43" name="Groupe 142"/>
          <p:cNvGrpSpPr/>
          <p:nvPr/>
        </p:nvGrpSpPr>
        <p:grpSpPr>
          <a:xfrm>
            <a:off x="2330061" y="4262216"/>
            <a:ext cx="232111" cy="221797"/>
            <a:chOff x="585718" y="4115366"/>
            <a:chExt cx="331190" cy="432049"/>
          </a:xfrm>
        </p:grpSpPr>
        <p:sp>
          <p:nvSpPr>
            <p:cNvPr id="159" name="Ellipse 158"/>
            <p:cNvSpPr/>
            <p:nvPr/>
          </p:nvSpPr>
          <p:spPr bwMode="auto">
            <a:xfrm>
              <a:off x="590322" y="4115366"/>
              <a:ext cx="326586" cy="432049"/>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160" name="ZoneTexte 159"/>
            <p:cNvSpPr txBox="1"/>
            <p:nvPr/>
          </p:nvSpPr>
          <p:spPr>
            <a:xfrm>
              <a:off x="585718" y="4119926"/>
              <a:ext cx="326586" cy="424234"/>
            </a:xfrm>
            <a:prstGeom prst="rect">
              <a:avLst/>
            </a:prstGeom>
            <a:noFill/>
          </p:spPr>
          <p:txBody>
            <a:bodyPr wrap="square" rtlCol="0" anchor="ctr">
              <a:spAutoFit/>
            </a:bodyPr>
            <a:lstStyle/>
            <a:p>
              <a:pPr algn="ctr"/>
              <a:r>
                <a:rPr lang="fr-FR" sz="800" b="1" dirty="0"/>
                <a:t>A</a:t>
              </a:r>
            </a:p>
          </p:txBody>
        </p:sp>
      </p:grpSp>
      <p:grpSp>
        <p:nvGrpSpPr>
          <p:cNvPr id="144" name="Groupe 143"/>
          <p:cNvGrpSpPr/>
          <p:nvPr/>
        </p:nvGrpSpPr>
        <p:grpSpPr>
          <a:xfrm>
            <a:off x="2296706" y="3544992"/>
            <a:ext cx="304436" cy="222247"/>
            <a:chOff x="537215" y="3900425"/>
            <a:chExt cx="434385" cy="432928"/>
          </a:xfrm>
          <a:solidFill>
            <a:schemeClr val="accent6">
              <a:lumMod val="20000"/>
              <a:lumOff val="80000"/>
            </a:schemeClr>
          </a:solidFill>
        </p:grpSpPr>
        <p:sp>
          <p:nvSpPr>
            <p:cNvPr id="157" name="Ellipse 156"/>
            <p:cNvSpPr/>
            <p:nvPr/>
          </p:nvSpPr>
          <p:spPr bwMode="auto">
            <a:xfrm>
              <a:off x="539552" y="3900425"/>
              <a:ext cx="432048" cy="432049"/>
            </a:xfrm>
            <a:prstGeom prst="ellipse">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158" name="ZoneTexte 157"/>
            <p:cNvSpPr txBox="1"/>
            <p:nvPr/>
          </p:nvSpPr>
          <p:spPr>
            <a:xfrm>
              <a:off x="537215" y="3909125"/>
              <a:ext cx="434385" cy="424228"/>
            </a:xfrm>
            <a:prstGeom prst="rect">
              <a:avLst/>
            </a:prstGeom>
            <a:noFill/>
          </p:spPr>
          <p:txBody>
            <a:bodyPr wrap="square" rtlCol="0" anchor="ctr">
              <a:spAutoFit/>
            </a:bodyPr>
            <a:lstStyle/>
            <a:p>
              <a:pPr algn="ctr"/>
              <a:r>
                <a:rPr lang="fr-FR" sz="800" b="1" dirty="0"/>
                <a:t>D</a:t>
              </a:r>
            </a:p>
          </p:txBody>
        </p:sp>
      </p:grpSp>
      <p:cxnSp>
        <p:nvCxnSpPr>
          <p:cNvPr id="147" name="Connecteur droit avec flèche 146"/>
          <p:cNvCxnSpPr>
            <a:cxnSpLocks/>
            <a:stCxn id="241" idx="4"/>
            <a:endCxn id="160" idx="0"/>
          </p:cNvCxnSpPr>
          <p:nvPr/>
        </p:nvCxnSpPr>
        <p:spPr bwMode="auto">
          <a:xfrm flipH="1">
            <a:off x="2444503" y="4137644"/>
            <a:ext cx="1980" cy="12691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5" name="Connecteur droit avec flèche 184"/>
          <p:cNvCxnSpPr>
            <a:cxnSpLocks/>
            <a:stCxn id="197" idx="4"/>
            <a:endCxn id="215" idx="0"/>
          </p:cNvCxnSpPr>
          <p:nvPr/>
        </p:nvCxnSpPr>
        <p:spPr bwMode="auto">
          <a:xfrm>
            <a:off x="2467774" y="2426909"/>
            <a:ext cx="413" cy="12675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4" name="Connecteur droit avec flèche 233"/>
          <p:cNvCxnSpPr>
            <a:cxnSpLocks/>
            <a:stCxn id="242" idx="4"/>
          </p:cNvCxnSpPr>
          <p:nvPr/>
        </p:nvCxnSpPr>
        <p:spPr bwMode="auto">
          <a:xfrm>
            <a:off x="1359301" y="6504952"/>
            <a:ext cx="0" cy="29405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5" name="ZoneTexte 234"/>
          <p:cNvSpPr txBox="1"/>
          <p:nvPr/>
        </p:nvSpPr>
        <p:spPr>
          <a:xfrm>
            <a:off x="599972" y="6574832"/>
            <a:ext cx="1520851" cy="215444"/>
          </a:xfrm>
          <a:prstGeom prst="rect">
            <a:avLst/>
          </a:prstGeom>
          <a:solidFill>
            <a:schemeClr val="tx1"/>
          </a:solidFill>
        </p:spPr>
        <p:txBody>
          <a:bodyPr wrap="square" rtlCol="0" anchor="ctr">
            <a:spAutoFit/>
          </a:bodyPr>
          <a:lstStyle/>
          <a:p>
            <a:pPr algn="ctr"/>
            <a:r>
              <a:rPr lang="fr-FR" sz="800" dirty="0">
                <a:solidFill>
                  <a:schemeClr val="bg1"/>
                </a:solidFill>
              </a:rPr>
              <a:t>Interventionnel – Médical</a:t>
            </a:r>
          </a:p>
        </p:txBody>
      </p:sp>
      <p:sp>
        <p:nvSpPr>
          <p:cNvPr id="279" name="ZoneTexte 278"/>
          <p:cNvSpPr txBox="1"/>
          <p:nvPr/>
        </p:nvSpPr>
        <p:spPr>
          <a:xfrm>
            <a:off x="1248214" y="5149109"/>
            <a:ext cx="230612" cy="217781"/>
          </a:xfrm>
          <a:prstGeom prst="rect">
            <a:avLst/>
          </a:prstGeom>
          <a:noFill/>
        </p:spPr>
        <p:txBody>
          <a:bodyPr wrap="square" rtlCol="0" anchor="ctr">
            <a:spAutoFit/>
          </a:bodyPr>
          <a:lstStyle/>
          <a:p>
            <a:pPr algn="ctr"/>
            <a:r>
              <a:rPr lang="fr-FR" sz="800" b="1" dirty="0"/>
              <a:t>A</a:t>
            </a:r>
          </a:p>
        </p:txBody>
      </p:sp>
      <p:cxnSp>
        <p:nvCxnSpPr>
          <p:cNvPr id="238" name="Connecteur droit avec flèche 237"/>
          <p:cNvCxnSpPr>
            <a:cxnSpLocks/>
            <a:stCxn id="219" idx="6"/>
            <a:endCxn id="172" idx="1"/>
          </p:cNvCxnSpPr>
          <p:nvPr/>
        </p:nvCxnSpPr>
        <p:spPr bwMode="auto">
          <a:xfrm>
            <a:off x="1480206" y="5259609"/>
            <a:ext cx="4963385" cy="855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0" name="Connecteur droit avec flèche 239"/>
          <p:cNvCxnSpPr>
            <a:cxnSpLocks/>
            <a:stCxn id="219" idx="4"/>
            <a:endCxn id="221" idx="0"/>
          </p:cNvCxnSpPr>
          <p:nvPr/>
        </p:nvCxnSpPr>
        <p:spPr bwMode="auto">
          <a:xfrm flipH="1">
            <a:off x="1359301" y="5371667"/>
            <a:ext cx="4550" cy="8741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7" name="ZoneTexte 276"/>
          <p:cNvSpPr txBox="1"/>
          <p:nvPr/>
        </p:nvSpPr>
        <p:spPr>
          <a:xfrm>
            <a:off x="1244304" y="5462396"/>
            <a:ext cx="228887" cy="217781"/>
          </a:xfrm>
          <a:prstGeom prst="rect">
            <a:avLst/>
          </a:prstGeom>
          <a:noFill/>
        </p:spPr>
        <p:txBody>
          <a:bodyPr wrap="square" rtlCol="0" anchor="ctr">
            <a:spAutoFit/>
          </a:bodyPr>
          <a:lstStyle/>
          <a:p>
            <a:pPr algn="ctr"/>
            <a:r>
              <a:rPr lang="fr-FR" sz="800" b="1" dirty="0"/>
              <a:t>A</a:t>
            </a:r>
          </a:p>
        </p:txBody>
      </p:sp>
      <p:cxnSp>
        <p:nvCxnSpPr>
          <p:cNvPr id="245" name="Connecteur droit avec flèche 244"/>
          <p:cNvCxnSpPr>
            <a:cxnSpLocks/>
            <a:stCxn id="274" idx="6"/>
            <a:endCxn id="173" idx="1"/>
          </p:cNvCxnSpPr>
          <p:nvPr/>
        </p:nvCxnSpPr>
        <p:spPr bwMode="auto">
          <a:xfrm flipV="1">
            <a:off x="3091678" y="5571511"/>
            <a:ext cx="3352861" cy="74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46" name="Groupe 245"/>
          <p:cNvGrpSpPr/>
          <p:nvPr/>
        </p:nvGrpSpPr>
        <p:grpSpPr>
          <a:xfrm>
            <a:off x="2727493" y="5451242"/>
            <a:ext cx="366725" cy="242025"/>
            <a:chOff x="531383" y="3831511"/>
            <a:chExt cx="443287" cy="432048"/>
          </a:xfrm>
          <a:solidFill>
            <a:schemeClr val="accent6">
              <a:lumMod val="20000"/>
              <a:lumOff val="80000"/>
            </a:schemeClr>
          </a:solidFill>
        </p:grpSpPr>
        <p:sp>
          <p:nvSpPr>
            <p:cNvPr id="274" name="Ellipse 273"/>
            <p:cNvSpPr/>
            <p:nvPr/>
          </p:nvSpPr>
          <p:spPr bwMode="auto">
            <a:xfrm>
              <a:off x="539552" y="3831511"/>
              <a:ext cx="432048" cy="432048"/>
            </a:xfrm>
            <a:prstGeom prst="ellipse">
              <a:avLst/>
            </a:prstGeom>
            <a:gr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275" name="ZoneTexte 274"/>
            <p:cNvSpPr txBox="1"/>
            <p:nvPr/>
          </p:nvSpPr>
          <p:spPr>
            <a:xfrm>
              <a:off x="531383" y="3850046"/>
              <a:ext cx="443287" cy="384597"/>
            </a:xfrm>
            <a:prstGeom prst="rect">
              <a:avLst/>
            </a:prstGeom>
            <a:noFill/>
          </p:spPr>
          <p:txBody>
            <a:bodyPr wrap="square" rtlCol="0" anchor="ctr">
              <a:spAutoFit/>
            </a:bodyPr>
            <a:lstStyle/>
            <a:p>
              <a:pPr algn="ctr"/>
              <a:r>
                <a:rPr lang="fr-FR" sz="800" b="1" dirty="0"/>
                <a:t>DP</a:t>
              </a:r>
            </a:p>
          </p:txBody>
        </p:sp>
      </p:grpSp>
      <p:cxnSp>
        <p:nvCxnSpPr>
          <p:cNvPr id="248" name="Connecteur droit avec flèche 247"/>
          <p:cNvCxnSpPr>
            <a:cxnSpLocks/>
            <a:stCxn id="221" idx="6"/>
            <a:endCxn id="274" idx="2"/>
          </p:cNvCxnSpPr>
          <p:nvPr/>
        </p:nvCxnSpPr>
        <p:spPr bwMode="auto">
          <a:xfrm>
            <a:off x="1473744" y="5569983"/>
            <a:ext cx="1260507" cy="227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9" name="ZoneTexte 248"/>
          <p:cNvSpPr txBox="1"/>
          <p:nvPr/>
        </p:nvSpPr>
        <p:spPr>
          <a:xfrm>
            <a:off x="1830618" y="5431720"/>
            <a:ext cx="728327" cy="215444"/>
          </a:xfrm>
          <a:prstGeom prst="rect">
            <a:avLst/>
          </a:prstGeom>
          <a:solidFill>
            <a:srgbClr val="B8E3A7"/>
          </a:solidFill>
        </p:spPr>
        <p:txBody>
          <a:bodyPr wrap="square" rtlCol="0" anchor="ctr">
            <a:spAutoFit/>
          </a:bodyPr>
          <a:lstStyle/>
          <a:p>
            <a:pPr algn="ctr"/>
            <a:r>
              <a:rPr lang="fr-FR" sz="800" dirty="0"/>
              <a:t>Zone anale</a:t>
            </a:r>
          </a:p>
        </p:txBody>
      </p:sp>
      <p:cxnSp>
        <p:nvCxnSpPr>
          <p:cNvPr id="251" name="Connecteur en angle 250"/>
          <p:cNvCxnSpPr>
            <a:cxnSpLocks/>
            <a:stCxn id="274" idx="4"/>
            <a:endCxn id="174" idx="1"/>
          </p:cNvCxnSpPr>
          <p:nvPr/>
        </p:nvCxnSpPr>
        <p:spPr bwMode="auto">
          <a:xfrm rot="16200000" flipH="1">
            <a:off x="4625075" y="3981157"/>
            <a:ext cx="107347" cy="3531566"/>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3" name="ZoneTexte 272"/>
          <p:cNvSpPr txBox="1"/>
          <p:nvPr/>
        </p:nvSpPr>
        <p:spPr>
          <a:xfrm>
            <a:off x="1244304" y="5959961"/>
            <a:ext cx="231037" cy="217781"/>
          </a:xfrm>
          <a:prstGeom prst="rect">
            <a:avLst/>
          </a:prstGeom>
          <a:noFill/>
        </p:spPr>
        <p:txBody>
          <a:bodyPr wrap="square" rtlCol="0" anchor="ctr">
            <a:spAutoFit/>
          </a:bodyPr>
          <a:lstStyle/>
          <a:p>
            <a:pPr algn="ctr"/>
            <a:r>
              <a:rPr lang="fr-FR" sz="800" b="1" dirty="0"/>
              <a:t>A</a:t>
            </a:r>
          </a:p>
        </p:txBody>
      </p:sp>
      <p:cxnSp>
        <p:nvCxnSpPr>
          <p:cNvPr id="254" name="Connecteur droit avec flèche 253"/>
          <p:cNvCxnSpPr>
            <a:cxnSpLocks/>
            <a:stCxn id="237" idx="6"/>
            <a:endCxn id="175" idx="1"/>
          </p:cNvCxnSpPr>
          <p:nvPr/>
        </p:nvCxnSpPr>
        <p:spPr bwMode="auto">
          <a:xfrm>
            <a:off x="1475656" y="6064243"/>
            <a:ext cx="4968952" cy="356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6" name="Connecteur droit avec flèche 255"/>
          <p:cNvCxnSpPr>
            <a:cxnSpLocks/>
            <a:stCxn id="221" idx="4"/>
            <a:endCxn id="237" idx="0"/>
          </p:cNvCxnSpPr>
          <p:nvPr/>
        </p:nvCxnSpPr>
        <p:spPr bwMode="auto">
          <a:xfrm>
            <a:off x="1359301" y="5680880"/>
            <a:ext cx="0" cy="27362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1" name="ZoneTexte 270"/>
          <p:cNvSpPr txBox="1"/>
          <p:nvPr/>
        </p:nvSpPr>
        <p:spPr>
          <a:xfrm>
            <a:off x="1242707" y="6285849"/>
            <a:ext cx="231037" cy="217781"/>
          </a:xfrm>
          <a:prstGeom prst="rect">
            <a:avLst/>
          </a:prstGeom>
          <a:noFill/>
        </p:spPr>
        <p:txBody>
          <a:bodyPr wrap="square" rtlCol="0" anchor="ctr">
            <a:spAutoFit/>
          </a:bodyPr>
          <a:lstStyle/>
          <a:p>
            <a:pPr algn="ctr"/>
            <a:r>
              <a:rPr lang="fr-FR" sz="800" b="1" dirty="0"/>
              <a:t>A</a:t>
            </a:r>
          </a:p>
        </p:txBody>
      </p:sp>
      <p:cxnSp>
        <p:nvCxnSpPr>
          <p:cNvPr id="258" name="Connecteur droit avec flèche 257"/>
          <p:cNvCxnSpPr>
            <a:cxnSpLocks/>
            <a:stCxn id="237" idx="4"/>
            <a:endCxn id="242" idx="0"/>
          </p:cNvCxnSpPr>
          <p:nvPr/>
        </p:nvCxnSpPr>
        <p:spPr bwMode="auto">
          <a:xfrm>
            <a:off x="1359301" y="6176301"/>
            <a:ext cx="0" cy="10685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9" name="ZoneTexte 268"/>
          <p:cNvSpPr txBox="1"/>
          <p:nvPr/>
        </p:nvSpPr>
        <p:spPr>
          <a:xfrm>
            <a:off x="2751414" y="6284658"/>
            <a:ext cx="238285" cy="217781"/>
          </a:xfrm>
          <a:prstGeom prst="rect">
            <a:avLst/>
          </a:prstGeom>
          <a:noFill/>
        </p:spPr>
        <p:txBody>
          <a:bodyPr wrap="square" rtlCol="0" anchor="ctr">
            <a:spAutoFit/>
          </a:bodyPr>
          <a:lstStyle/>
          <a:p>
            <a:pPr algn="ctr"/>
            <a:r>
              <a:rPr lang="fr-FR" sz="800" b="1" dirty="0"/>
              <a:t>A</a:t>
            </a:r>
          </a:p>
        </p:txBody>
      </p:sp>
      <p:cxnSp>
        <p:nvCxnSpPr>
          <p:cNvPr id="261" name="Connecteur droit avec flèche 260"/>
          <p:cNvCxnSpPr>
            <a:cxnSpLocks/>
            <a:stCxn id="231" idx="6"/>
            <a:endCxn id="176" idx="1"/>
          </p:cNvCxnSpPr>
          <p:nvPr/>
        </p:nvCxnSpPr>
        <p:spPr bwMode="auto">
          <a:xfrm flipV="1">
            <a:off x="2986739" y="6390419"/>
            <a:ext cx="3465687" cy="244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4" name="Connecteur en angle 263"/>
          <p:cNvCxnSpPr>
            <a:cxnSpLocks/>
            <a:stCxn id="231" idx="4"/>
            <a:endCxn id="177" idx="1"/>
          </p:cNvCxnSpPr>
          <p:nvPr/>
        </p:nvCxnSpPr>
        <p:spPr bwMode="auto">
          <a:xfrm rot="16200000" flipH="1">
            <a:off x="4596789" y="4779268"/>
            <a:ext cx="131145" cy="3580130"/>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5" name="Connecteur droit avec flèche 264"/>
          <p:cNvCxnSpPr>
            <a:cxnSpLocks/>
            <a:stCxn id="242" idx="6"/>
            <a:endCxn id="231" idx="2"/>
          </p:cNvCxnSpPr>
          <p:nvPr/>
        </p:nvCxnSpPr>
        <p:spPr bwMode="auto">
          <a:xfrm flipV="1">
            <a:off x="1473744" y="6392864"/>
            <a:ext cx="1284109" cy="119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6" name="ZoneTexte 265"/>
          <p:cNvSpPr txBox="1"/>
          <p:nvPr/>
        </p:nvSpPr>
        <p:spPr>
          <a:xfrm>
            <a:off x="1667573" y="6288126"/>
            <a:ext cx="526251" cy="215444"/>
          </a:xfrm>
          <a:prstGeom prst="rect">
            <a:avLst/>
          </a:prstGeom>
          <a:solidFill>
            <a:srgbClr val="B8E3A7"/>
          </a:solidFill>
        </p:spPr>
        <p:txBody>
          <a:bodyPr wrap="square" rtlCol="0" anchor="ctr">
            <a:spAutoFit/>
          </a:bodyPr>
          <a:lstStyle/>
          <a:p>
            <a:pPr algn="ctr"/>
            <a:r>
              <a:rPr lang="fr-FR" sz="800" dirty="0"/>
              <a:t>Autres</a:t>
            </a:r>
          </a:p>
        </p:txBody>
      </p:sp>
      <p:cxnSp>
        <p:nvCxnSpPr>
          <p:cNvPr id="314" name="Connecteur droit avec flèche 313"/>
          <p:cNvCxnSpPr>
            <a:cxnSpLocks/>
            <a:stCxn id="217" idx="4"/>
            <a:endCxn id="219" idx="0"/>
          </p:cNvCxnSpPr>
          <p:nvPr/>
        </p:nvCxnSpPr>
        <p:spPr bwMode="auto">
          <a:xfrm>
            <a:off x="1359301" y="3766884"/>
            <a:ext cx="4550" cy="138298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5" name="Connecteur droit avec flèche 144"/>
          <p:cNvCxnSpPr>
            <a:cxnSpLocks/>
            <a:stCxn id="100" idx="4"/>
            <a:endCxn id="217" idx="0"/>
          </p:cNvCxnSpPr>
          <p:nvPr/>
        </p:nvCxnSpPr>
        <p:spPr bwMode="auto">
          <a:xfrm>
            <a:off x="1354717" y="3423087"/>
            <a:ext cx="4584" cy="12200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8" name="ZoneTexte 147"/>
          <p:cNvSpPr txBox="1"/>
          <p:nvPr/>
        </p:nvSpPr>
        <p:spPr>
          <a:xfrm>
            <a:off x="6433125" y="16972"/>
            <a:ext cx="2459673" cy="307777"/>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09C16 Mastectomies totales avec reconstructions complexes</a:t>
            </a:r>
            <a:endParaRPr lang="fr-FR" sz="700" baseline="-25000" dirty="0">
              <a:ea typeface="ＭＳ Ｐゴシック" charset="0"/>
            </a:endParaRPr>
          </a:p>
        </p:txBody>
      </p:sp>
      <p:sp>
        <p:nvSpPr>
          <p:cNvPr id="149" name="ZoneTexte 148"/>
          <p:cNvSpPr txBox="1"/>
          <p:nvPr/>
        </p:nvSpPr>
        <p:spPr>
          <a:xfrm>
            <a:off x="6437073" y="346186"/>
            <a:ext cx="2455724" cy="199317"/>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09C17 Reconstructions complexes isolées</a:t>
            </a:r>
            <a:endParaRPr lang="fr-FR" sz="700" baseline="-25000" dirty="0">
              <a:ea typeface="ＭＳ Ｐゴシック" charset="0"/>
            </a:endParaRPr>
          </a:p>
        </p:txBody>
      </p:sp>
      <p:sp>
        <p:nvSpPr>
          <p:cNvPr id="150" name="ZoneTexte 149"/>
          <p:cNvSpPr txBox="1"/>
          <p:nvPr/>
        </p:nvSpPr>
        <p:spPr>
          <a:xfrm>
            <a:off x="6437554" y="560163"/>
            <a:ext cx="2448272" cy="307777"/>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09C18 </a:t>
            </a:r>
            <a:r>
              <a:rPr lang="fr-FR" sz="700" dirty="0" err="1">
                <a:ea typeface="ＭＳ Ｐゴシック" charset="0"/>
              </a:rPr>
              <a:t>Itvs</a:t>
            </a:r>
            <a:r>
              <a:rPr lang="fr-FR" sz="700" dirty="0">
                <a:ea typeface="ＭＳ Ｐゴシック" charset="0"/>
              </a:rPr>
              <a:t> maj. pour TM du sein avec reconstruction prothétique</a:t>
            </a:r>
          </a:p>
        </p:txBody>
      </p:sp>
      <p:sp>
        <p:nvSpPr>
          <p:cNvPr id="151" name="ZoneTexte 150"/>
          <p:cNvSpPr txBox="1"/>
          <p:nvPr/>
        </p:nvSpPr>
        <p:spPr>
          <a:xfrm>
            <a:off x="6441827" y="886310"/>
            <a:ext cx="2443516" cy="200055"/>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09C19 </a:t>
            </a:r>
            <a:r>
              <a:rPr lang="fr-FR" sz="700" dirty="0" err="1">
                <a:ea typeface="ＭＳ Ｐゴシック" charset="0"/>
              </a:rPr>
              <a:t>Itvs</a:t>
            </a:r>
            <a:r>
              <a:rPr lang="fr-FR" sz="700" dirty="0">
                <a:ea typeface="ＭＳ Ｐゴシック" charset="0"/>
              </a:rPr>
              <a:t> majeures pour TM du sein</a:t>
            </a:r>
          </a:p>
        </p:txBody>
      </p:sp>
      <p:sp>
        <p:nvSpPr>
          <p:cNvPr id="152" name="ZoneTexte 151"/>
          <p:cNvSpPr txBox="1"/>
          <p:nvPr/>
        </p:nvSpPr>
        <p:spPr>
          <a:xfrm>
            <a:off x="6435837" y="1137910"/>
            <a:ext cx="2452218" cy="200055"/>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09C20 Autres </a:t>
            </a:r>
            <a:r>
              <a:rPr lang="fr-FR" sz="700" dirty="0" err="1">
                <a:ea typeface="ＭＳ Ｐゴシック" charset="0"/>
              </a:rPr>
              <a:t>Itvs</a:t>
            </a:r>
            <a:r>
              <a:rPr lang="fr-FR" sz="700" dirty="0">
                <a:ea typeface="ＭＳ Ｐゴシック" charset="0"/>
              </a:rPr>
              <a:t> pour TM sein</a:t>
            </a:r>
          </a:p>
        </p:txBody>
      </p:sp>
      <p:sp>
        <p:nvSpPr>
          <p:cNvPr id="153" name="ZoneTexte 152"/>
          <p:cNvSpPr txBox="1"/>
          <p:nvPr/>
        </p:nvSpPr>
        <p:spPr>
          <a:xfrm>
            <a:off x="6433125" y="1405155"/>
            <a:ext cx="2452218" cy="200055"/>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09C21 </a:t>
            </a:r>
            <a:r>
              <a:rPr lang="fr-FR" sz="700" dirty="0" err="1">
                <a:ea typeface="ＭＳ Ｐゴシック" charset="0"/>
              </a:rPr>
              <a:t>Itv</a:t>
            </a:r>
            <a:r>
              <a:rPr lang="fr-FR" sz="700" dirty="0">
                <a:ea typeface="ＭＳ Ｐゴシック" charset="0"/>
              </a:rPr>
              <a:t> majeures du sein hors TM</a:t>
            </a:r>
          </a:p>
        </p:txBody>
      </p:sp>
      <p:sp>
        <p:nvSpPr>
          <p:cNvPr id="154" name="ZoneTexte 153"/>
          <p:cNvSpPr txBox="1"/>
          <p:nvPr/>
        </p:nvSpPr>
        <p:spPr>
          <a:xfrm>
            <a:off x="6433125" y="1632640"/>
            <a:ext cx="2456961" cy="200055"/>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09C22 Autres </a:t>
            </a:r>
            <a:r>
              <a:rPr lang="fr-FR" sz="700" dirty="0" err="1">
                <a:ea typeface="ＭＳ Ｐゴシック" charset="0"/>
              </a:rPr>
              <a:t>Itvs</a:t>
            </a:r>
            <a:r>
              <a:rPr lang="fr-FR" sz="700" dirty="0">
                <a:ea typeface="ＭＳ Ｐゴシック" charset="0"/>
              </a:rPr>
              <a:t> du sein hors TM</a:t>
            </a:r>
          </a:p>
        </p:txBody>
      </p:sp>
      <p:sp>
        <p:nvSpPr>
          <p:cNvPr id="155" name="ZoneTexte 154"/>
          <p:cNvSpPr txBox="1"/>
          <p:nvPr/>
        </p:nvSpPr>
        <p:spPr>
          <a:xfrm>
            <a:off x="6428379" y="1901543"/>
            <a:ext cx="2456962" cy="200055"/>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09C14 Certains curages ganglionnaires</a:t>
            </a:r>
            <a:endParaRPr lang="fr-FR" sz="700" baseline="-25000" dirty="0">
              <a:ea typeface="ＭＳ Ｐゴシック" charset="0"/>
            </a:endParaRPr>
          </a:p>
        </p:txBody>
      </p:sp>
      <p:sp>
        <p:nvSpPr>
          <p:cNvPr id="156" name="ZoneTexte 155"/>
          <p:cNvSpPr txBox="1"/>
          <p:nvPr/>
        </p:nvSpPr>
        <p:spPr>
          <a:xfrm>
            <a:off x="6435837" y="3161479"/>
            <a:ext cx="2449989" cy="307777"/>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09C26 </a:t>
            </a:r>
            <a:r>
              <a:rPr lang="fr-FR" sz="700" dirty="0" err="1">
                <a:ea typeface="ＭＳ Ｐゴシック" charset="0"/>
              </a:rPr>
              <a:t>Itvs</a:t>
            </a:r>
            <a:r>
              <a:rPr lang="fr-FR" sz="700" dirty="0">
                <a:ea typeface="ＭＳ Ｐゴシック" charset="0"/>
              </a:rPr>
              <a:t> pour atteinte de l’ongle, tumeur bénigne, nævus, kyste</a:t>
            </a:r>
          </a:p>
        </p:txBody>
      </p:sp>
      <p:sp>
        <p:nvSpPr>
          <p:cNvPr id="167" name="ZoneTexte 166"/>
          <p:cNvSpPr txBox="1"/>
          <p:nvPr/>
        </p:nvSpPr>
        <p:spPr>
          <a:xfrm>
            <a:off x="6435844" y="3554302"/>
            <a:ext cx="2430348" cy="200055"/>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09C27 </a:t>
            </a:r>
            <a:r>
              <a:rPr lang="fr-FR" sz="700" dirty="0" err="1">
                <a:ea typeface="ＭＳ Ｐゴシック" charset="0"/>
              </a:rPr>
              <a:t>Itvs</a:t>
            </a:r>
            <a:r>
              <a:rPr lang="fr-FR" sz="700" dirty="0">
                <a:ea typeface="ＭＳ Ｐゴシック" charset="0"/>
              </a:rPr>
              <a:t> d’exérèse ou greffe pour infection</a:t>
            </a:r>
          </a:p>
        </p:txBody>
      </p:sp>
      <p:sp>
        <p:nvSpPr>
          <p:cNvPr id="168" name="ZoneTexte 167"/>
          <p:cNvSpPr txBox="1"/>
          <p:nvPr/>
        </p:nvSpPr>
        <p:spPr>
          <a:xfrm>
            <a:off x="6444524" y="3928363"/>
            <a:ext cx="2402303" cy="200055"/>
          </a:xfrm>
          <a:prstGeom prst="rect">
            <a:avLst/>
          </a:prstGeom>
          <a:solidFill>
            <a:schemeClr val="accent2">
              <a:lumMod val="60000"/>
              <a:lumOff val="40000"/>
            </a:schemeClr>
          </a:solidFill>
        </p:spPr>
        <p:txBody>
          <a:bodyPr wrap="square" rtlCol="0">
            <a:spAutoFit/>
          </a:bodyPr>
          <a:lstStyle/>
          <a:p>
            <a:pPr eaLnBrk="0" fontAlgn="base" hangingPunct="0">
              <a:spcBef>
                <a:spcPct val="0"/>
              </a:spcBef>
              <a:spcAft>
                <a:spcPct val="0"/>
              </a:spcAft>
            </a:pPr>
            <a:r>
              <a:rPr lang="fr-FR" sz="700" dirty="0">
                <a:ea typeface="ＭＳ Ｐゴシック" charset="0"/>
              </a:rPr>
              <a:t>09C28 </a:t>
            </a:r>
            <a:r>
              <a:rPr lang="fr-FR" sz="700" dirty="0" err="1">
                <a:ea typeface="ＭＳ Ｐゴシック" charset="0"/>
              </a:rPr>
              <a:t>Itvs</a:t>
            </a:r>
            <a:r>
              <a:rPr lang="fr-FR" sz="700" dirty="0">
                <a:ea typeface="ＭＳ Ｐゴシック" charset="0"/>
              </a:rPr>
              <a:t> majeures d’exérèse ou de greffe</a:t>
            </a:r>
          </a:p>
        </p:txBody>
      </p:sp>
      <p:sp>
        <p:nvSpPr>
          <p:cNvPr id="169" name="ZoneTexte 168"/>
          <p:cNvSpPr txBox="1"/>
          <p:nvPr/>
        </p:nvSpPr>
        <p:spPr>
          <a:xfrm>
            <a:off x="6444524" y="4271397"/>
            <a:ext cx="2403241" cy="200055"/>
          </a:xfrm>
          <a:prstGeom prst="rect">
            <a:avLst/>
          </a:prstGeom>
          <a:solidFill>
            <a:schemeClr val="accent2">
              <a:lumMod val="60000"/>
              <a:lumOff val="40000"/>
            </a:schemeClr>
          </a:solidFill>
        </p:spPr>
        <p:txBody>
          <a:bodyPr wrap="square" rtlCol="0">
            <a:spAutoFit/>
          </a:bodyPr>
          <a:lstStyle/>
          <a:p>
            <a:pPr eaLnBrk="0" fontAlgn="base" hangingPunct="0">
              <a:spcBef>
                <a:spcPct val="0"/>
              </a:spcBef>
              <a:spcAft>
                <a:spcPct val="0"/>
              </a:spcAft>
            </a:pPr>
            <a:r>
              <a:rPr lang="fr-FR" sz="700" dirty="0">
                <a:ea typeface="ＭＳ Ｐゴシック" charset="0"/>
              </a:rPr>
              <a:t>09C29 </a:t>
            </a:r>
            <a:r>
              <a:rPr lang="fr-FR" sz="700" dirty="0" err="1">
                <a:ea typeface="ＭＳ Ｐゴシック" charset="0"/>
              </a:rPr>
              <a:t>Itvs</a:t>
            </a:r>
            <a:r>
              <a:rPr lang="fr-FR" sz="700" dirty="0">
                <a:ea typeface="ＭＳ Ｐゴシック" charset="0"/>
              </a:rPr>
              <a:t> intermédiaires d’exérèse ou de greffe</a:t>
            </a:r>
          </a:p>
        </p:txBody>
      </p:sp>
      <p:sp>
        <p:nvSpPr>
          <p:cNvPr id="170" name="ZoneTexte 169"/>
          <p:cNvSpPr txBox="1"/>
          <p:nvPr/>
        </p:nvSpPr>
        <p:spPr>
          <a:xfrm>
            <a:off x="6452426" y="4513258"/>
            <a:ext cx="2362551" cy="307777"/>
          </a:xfrm>
          <a:prstGeom prst="rect">
            <a:avLst/>
          </a:prstGeom>
          <a:solidFill>
            <a:schemeClr val="accent2">
              <a:lumMod val="60000"/>
              <a:lumOff val="40000"/>
            </a:schemeClr>
          </a:solidFill>
        </p:spPr>
        <p:txBody>
          <a:bodyPr wrap="square" rtlCol="0">
            <a:spAutoFit/>
          </a:bodyPr>
          <a:lstStyle/>
          <a:p>
            <a:pPr eaLnBrk="0" fontAlgn="base" hangingPunct="0">
              <a:spcBef>
                <a:spcPct val="0"/>
              </a:spcBef>
              <a:spcAft>
                <a:spcPct val="0"/>
              </a:spcAft>
            </a:pPr>
            <a:r>
              <a:rPr lang="fr-FR" sz="700" dirty="0">
                <a:ea typeface="ＭＳ Ｐゴシック" charset="0"/>
              </a:rPr>
              <a:t>09C30 Exérèse de lésions fasciales ou sous fasciales  des tissus mous</a:t>
            </a:r>
          </a:p>
        </p:txBody>
      </p:sp>
      <p:sp>
        <p:nvSpPr>
          <p:cNvPr id="171" name="ZoneTexte 170"/>
          <p:cNvSpPr txBox="1"/>
          <p:nvPr/>
        </p:nvSpPr>
        <p:spPr>
          <a:xfrm>
            <a:off x="6448764" y="4886588"/>
            <a:ext cx="2398063" cy="200055"/>
          </a:xfrm>
          <a:prstGeom prst="rect">
            <a:avLst/>
          </a:prstGeom>
          <a:solidFill>
            <a:schemeClr val="accent2">
              <a:lumMod val="60000"/>
              <a:lumOff val="40000"/>
            </a:schemeClr>
          </a:solidFill>
        </p:spPr>
        <p:txBody>
          <a:bodyPr wrap="square" rtlCol="0">
            <a:spAutoFit/>
          </a:bodyPr>
          <a:lstStyle/>
          <a:p>
            <a:pPr eaLnBrk="0" fontAlgn="base" hangingPunct="0">
              <a:spcBef>
                <a:spcPct val="0"/>
              </a:spcBef>
              <a:spcAft>
                <a:spcPct val="0"/>
              </a:spcAft>
            </a:pPr>
            <a:r>
              <a:rPr lang="fr-FR" sz="700" dirty="0">
                <a:ea typeface="ＭＳ Ｐゴシック" charset="0"/>
              </a:rPr>
              <a:t>09C31 Autres </a:t>
            </a:r>
            <a:r>
              <a:rPr lang="fr-FR" sz="700" dirty="0" err="1">
                <a:ea typeface="ＭＳ Ｐゴシック" charset="0"/>
              </a:rPr>
              <a:t>Itvs</a:t>
            </a:r>
            <a:r>
              <a:rPr lang="fr-FR" sz="700" dirty="0">
                <a:ea typeface="ＭＳ Ｐゴシック" charset="0"/>
              </a:rPr>
              <a:t> d’exérèse ou de greffe</a:t>
            </a:r>
          </a:p>
        </p:txBody>
      </p:sp>
      <p:sp>
        <p:nvSpPr>
          <p:cNvPr id="172" name="ZoneTexte 171"/>
          <p:cNvSpPr txBox="1"/>
          <p:nvPr/>
        </p:nvSpPr>
        <p:spPr>
          <a:xfrm>
            <a:off x="6443591" y="5114276"/>
            <a:ext cx="2403241" cy="307777"/>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09C09 </a:t>
            </a:r>
            <a:r>
              <a:rPr lang="fr-FR" sz="700" dirty="0" err="1">
                <a:ea typeface="ＭＳ Ｐゴシック" charset="0"/>
              </a:rPr>
              <a:t>Itvs</a:t>
            </a:r>
            <a:r>
              <a:rPr lang="fr-FR" sz="700" dirty="0">
                <a:ea typeface="ＭＳ Ｐゴシック" charset="0"/>
              </a:rPr>
              <a:t> de chirurgie plastique en dehors de la chirurgie esthétique  </a:t>
            </a:r>
          </a:p>
        </p:txBody>
      </p:sp>
      <p:sp>
        <p:nvSpPr>
          <p:cNvPr id="173" name="ZoneTexte 172"/>
          <p:cNvSpPr txBox="1"/>
          <p:nvPr/>
        </p:nvSpPr>
        <p:spPr>
          <a:xfrm>
            <a:off x="6444539" y="5471483"/>
            <a:ext cx="2402303" cy="200055"/>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09C13 </a:t>
            </a:r>
            <a:r>
              <a:rPr lang="fr-FR" sz="700" dirty="0" err="1">
                <a:ea typeface="ＭＳ Ｐゴシック" charset="0"/>
              </a:rPr>
              <a:t>Itvs</a:t>
            </a:r>
            <a:r>
              <a:rPr lang="fr-FR" sz="700" dirty="0">
                <a:ea typeface="ＭＳ Ｐゴシック" charset="0"/>
              </a:rPr>
              <a:t> pour condylomes ano-génitaux</a:t>
            </a:r>
          </a:p>
        </p:txBody>
      </p:sp>
      <p:sp>
        <p:nvSpPr>
          <p:cNvPr id="174" name="ZoneTexte 173"/>
          <p:cNvSpPr txBox="1"/>
          <p:nvPr/>
        </p:nvSpPr>
        <p:spPr>
          <a:xfrm>
            <a:off x="6444531" y="5700586"/>
            <a:ext cx="2402302" cy="200055"/>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a:ea typeface="ＭＳ Ｐゴシック" charset="0"/>
              </a:rPr>
              <a:t>09C08 </a:t>
            </a:r>
            <a:r>
              <a:rPr lang="fr-FR" sz="700" dirty="0" err="1">
                <a:ea typeface="ＭＳ Ｐゴシック" charset="0"/>
              </a:rPr>
              <a:t>Itvs</a:t>
            </a:r>
            <a:r>
              <a:rPr lang="fr-FR" sz="700" dirty="0">
                <a:ea typeface="ＭＳ Ｐゴシック" charset="0"/>
              </a:rPr>
              <a:t> sur la région anale et périanale</a:t>
            </a:r>
          </a:p>
        </p:txBody>
      </p:sp>
      <p:sp>
        <p:nvSpPr>
          <p:cNvPr id="175" name="ZoneTexte 174"/>
          <p:cNvSpPr txBox="1"/>
          <p:nvPr/>
        </p:nvSpPr>
        <p:spPr>
          <a:xfrm>
            <a:off x="6444608" y="5913916"/>
            <a:ext cx="2402234" cy="307777"/>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09C32 Chirurgie superficielle des orifices sensoriels de la face</a:t>
            </a:r>
          </a:p>
        </p:txBody>
      </p:sp>
      <p:sp>
        <p:nvSpPr>
          <p:cNvPr id="176" name="ZoneTexte 175"/>
          <p:cNvSpPr txBox="1"/>
          <p:nvPr/>
        </p:nvSpPr>
        <p:spPr>
          <a:xfrm>
            <a:off x="6452426" y="6290391"/>
            <a:ext cx="2413766" cy="200055"/>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09C33 Autres </a:t>
            </a:r>
            <a:r>
              <a:rPr lang="fr-FR" sz="700" dirty="0" err="1">
                <a:ea typeface="ＭＳ Ｐゴシック" charset="0"/>
              </a:rPr>
              <a:t>ITVs</a:t>
            </a:r>
            <a:r>
              <a:rPr lang="fr-FR" sz="700" dirty="0">
                <a:ea typeface="ＭＳ Ｐゴシック" charset="0"/>
              </a:rPr>
              <a:t> majeures de la CMD09</a:t>
            </a:r>
          </a:p>
        </p:txBody>
      </p:sp>
      <p:sp>
        <p:nvSpPr>
          <p:cNvPr id="177" name="ZoneTexte 176"/>
          <p:cNvSpPr txBox="1"/>
          <p:nvPr/>
        </p:nvSpPr>
        <p:spPr>
          <a:xfrm>
            <a:off x="6452426" y="6534878"/>
            <a:ext cx="2413766" cy="200055"/>
          </a:xfrm>
          <a:prstGeom prst="rect">
            <a:avLst/>
          </a:prstGeom>
          <a:solidFill>
            <a:schemeClr val="accent2">
              <a:lumMod val="60000"/>
              <a:lumOff val="40000"/>
            </a:schemeClr>
          </a:solidFill>
        </p:spPr>
        <p:txBody>
          <a:bodyPr wrap="square" rtlCol="0">
            <a:spAutoFit/>
          </a:bodyPr>
          <a:lstStyle/>
          <a:p>
            <a:pPr eaLnBrk="0" fontAlgn="base" hangingPunct="0">
              <a:spcBef>
                <a:spcPct val="0"/>
              </a:spcBef>
              <a:spcAft>
                <a:spcPct val="0"/>
              </a:spcAft>
            </a:pPr>
            <a:r>
              <a:rPr lang="fr-FR" sz="700" dirty="0">
                <a:ea typeface="ＭＳ Ｐゴシック" charset="0"/>
              </a:rPr>
              <a:t>09C34 Autres </a:t>
            </a:r>
            <a:r>
              <a:rPr lang="fr-FR" sz="700" dirty="0" err="1">
                <a:ea typeface="ＭＳ Ｐゴシック" charset="0"/>
              </a:rPr>
              <a:t>ITVs</a:t>
            </a:r>
            <a:r>
              <a:rPr lang="fr-FR" sz="700" dirty="0">
                <a:ea typeface="ＭＳ Ｐゴシック" charset="0"/>
              </a:rPr>
              <a:t> de la CMD09</a:t>
            </a:r>
            <a:endParaRPr lang="fr-FR" sz="700" baseline="-25000" dirty="0">
              <a:ea typeface="ＭＳ Ｐゴシック" charset="0"/>
            </a:endParaRPr>
          </a:p>
        </p:txBody>
      </p:sp>
      <p:sp>
        <p:nvSpPr>
          <p:cNvPr id="9" name="Rectangle à coins arrondis 8"/>
          <p:cNvSpPr/>
          <p:nvPr/>
        </p:nvSpPr>
        <p:spPr bwMode="auto">
          <a:xfrm>
            <a:off x="1757033" y="84661"/>
            <a:ext cx="930479" cy="221673"/>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600" dirty="0">
                <a:ea typeface="ＭＳ Ｐゴシック" charset="0"/>
              </a:rPr>
              <a:t> </a:t>
            </a:r>
            <a:r>
              <a:rPr lang="fr-FR" sz="800" dirty="0">
                <a:ea typeface="ＭＳ Ｐゴシック" charset="0"/>
              </a:rPr>
              <a:t>Reconstruction</a:t>
            </a:r>
            <a:endParaRPr kumimoji="0" lang="fr-FR" sz="800" b="0" i="0" u="none" strike="noStrike" cap="none" normalizeH="0" baseline="-25000" dirty="0">
              <a:ln>
                <a:noFill/>
              </a:ln>
              <a:solidFill>
                <a:schemeClr val="tx1"/>
              </a:solidFill>
              <a:effectLst/>
              <a:ea typeface="ＭＳ Ｐゴシック" charset="0"/>
            </a:endParaRPr>
          </a:p>
        </p:txBody>
      </p:sp>
      <p:sp>
        <p:nvSpPr>
          <p:cNvPr id="166" name="ZoneTexte 165"/>
          <p:cNvSpPr txBox="1"/>
          <p:nvPr/>
        </p:nvSpPr>
        <p:spPr>
          <a:xfrm>
            <a:off x="1248214" y="3547703"/>
            <a:ext cx="225495" cy="217781"/>
          </a:xfrm>
          <a:prstGeom prst="rect">
            <a:avLst/>
          </a:prstGeom>
          <a:noFill/>
        </p:spPr>
        <p:txBody>
          <a:bodyPr wrap="square" rtlCol="0" anchor="ctr">
            <a:spAutoFit/>
          </a:bodyPr>
          <a:lstStyle/>
          <a:p>
            <a:pPr algn="ctr"/>
            <a:r>
              <a:rPr lang="fr-FR" sz="800" b="1" dirty="0"/>
              <a:t>A</a:t>
            </a:r>
          </a:p>
        </p:txBody>
      </p:sp>
      <p:sp>
        <p:nvSpPr>
          <p:cNvPr id="162" name="ZoneTexte 161"/>
          <p:cNvSpPr txBox="1"/>
          <p:nvPr/>
        </p:nvSpPr>
        <p:spPr>
          <a:xfrm>
            <a:off x="2330062" y="3918150"/>
            <a:ext cx="228884" cy="217781"/>
          </a:xfrm>
          <a:prstGeom prst="rect">
            <a:avLst/>
          </a:prstGeom>
          <a:noFill/>
        </p:spPr>
        <p:txBody>
          <a:bodyPr wrap="square" rtlCol="0" anchor="ctr">
            <a:spAutoFit/>
          </a:bodyPr>
          <a:lstStyle/>
          <a:p>
            <a:pPr algn="ctr"/>
            <a:r>
              <a:rPr lang="fr-FR" sz="800" b="1" dirty="0"/>
              <a:t>A</a:t>
            </a:r>
          </a:p>
        </p:txBody>
      </p:sp>
      <p:cxnSp>
        <p:nvCxnSpPr>
          <p:cNvPr id="26" name="Connecteur : en angle 25">
            <a:extLst>
              <a:ext uri="{FF2B5EF4-FFF2-40B4-BE49-F238E27FC236}">
                <a16:creationId xmlns:a16="http://schemas.microsoft.com/office/drawing/2014/main" id="{7CE9675B-4A03-4E9C-84CE-B68EB676C1FD}"/>
              </a:ext>
            </a:extLst>
          </p:cNvPr>
          <p:cNvCxnSpPr>
            <a:cxnSpLocks/>
            <a:stCxn id="184" idx="4"/>
            <a:endCxn id="151" idx="1"/>
          </p:cNvCxnSpPr>
          <p:nvPr/>
        </p:nvCxnSpPr>
        <p:spPr bwMode="auto">
          <a:xfrm rot="16200000" flipH="1">
            <a:off x="5640630" y="185140"/>
            <a:ext cx="160633" cy="1441762"/>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6" name="Ellipse 185">
            <a:extLst>
              <a:ext uri="{FF2B5EF4-FFF2-40B4-BE49-F238E27FC236}">
                <a16:creationId xmlns:a16="http://schemas.microsoft.com/office/drawing/2014/main" id="{58A2259B-A40D-4096-AF9A-F1FEAED5E6D3}"/>
              </a:ext>
            </a:extLst>
          </p:cNvPr>
          <p:cNvSpPr/>
          <p:nvPr/>
        </p:nvSpPr>
        <p:spPr bwMode="auto">
          <a:xfrm>
            <a:off x="1186060" y="2207289"/>
            <a:ext cx="341724" cy="214957"/>
          </a:xfrm>
          <a:prstGeom prst="ellipse">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a:ln>
                <a:noFill/>
              </a:ln>
              <a:solidFill>
                <a:schemeClr val="tx1"/>
              </a:solidFill>
              <a:effectLst/>
              <a:latin typeface="Times" charset="0"/>
              <a:ea typeface="ＭＳ Ｐゴシック" charset="0"/>
            </a:endParaRPr>
          </a:p>
        </p:txBody>
      </p:sp>
      <p:sp>
        <p:nvSpPr>
          <p:cNvPr id="187" name="ZoneTexte 186">
            <a:extLst>
              <a:ext uri="{FF2B5EF4-FFF2-40B4-BE49-F238E27FC236}">
                <a16:creationId xmlns:a16="http://schemas.microsoft.com/office/drawing/2014/main" id="{126A2BC6-F7E4-454B-9CB4-8FC92670C8B2}"/>
              </a:ext>
            </a:extLst>
          </p:cNvPr>
          <p:cNvSpPr txBox="1"/>
          <p:nvPr/>
        </p:nvSpPr>
        <p:spPr>
          <a:xfrm>
            <a:off x="1188504" y="2209296"/>
            <a:ext cx="335304" cy="215444"/>
          </a:xfrm>
          <a:prstGeom prst="rect">
            <a:avLst/>
          </a:prstGeom>
          <a:noFill/>
        </p:spPr>
        <p:txBody>
          <a:bodyPr wrap="square" rtlCol="0" anchor="ctr">
            <a:spAutoFit/>
          </a:bodyPr>
          <a:lstStyle/>
          <a:p>
            <a:pPr algn="ctr"/>
            <a:r>
              <a:rPr lang="fr-FR" sz="800" b="1" dirty="0"/>
              <a:t>DP</a:t>
            </a:r>
          </a:p>
        </p:txBody>
      </p:sp>
      <p:cxnSp>
        <p:nvCxnSpPr>
          <p:cNvPr id="188" name="Connecteur droit avec flèche 187">
            <a:extLst>
              <a:ext uri="{FF2B5EF4-FFF2-40B4-BE49-F238E27FC236}">
                <a16:creationId xmlns:a16="http://schemas.microsoft.com/office/drawing/2014/main" id="{F62BF975-8050-4D4E-9213-7474599E4488}"/>
              </a:ext>
            </a:extLst>
          </p:cNvPr>
          <p:cNvCxnSpPr>
            <a:cxnSpLocks/>
            <a:stCxn id="186" idx="6"/>
            <a:endCxn id="197" idx="2"/>
          </p:cNvCxnSpPr>
          <p:nvPr/>
        </p:nvCxnSpPr>
        <p:spPr bwMode="auto">
          <a:xfrm flipV="1">
            <a:off x="1527784" y="2313183"/>
            <a:ext cx="821865" cy="158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9" name="ZoneTexte 188">
            <a:extLst>
              <a:ext uri="{FF2B5EF4-FFF2-40B4-BE49-F238E27FC236}">
                <a16:creationId xmlns:a16="http://schemas.microsoft.com/office/drawing/2014/main" id="{7D04332B-CE6A-44A2-A15A-868FCE9A839F}"/>
              </a:ext>
            </a:extLst>
          </p:cNvPr>
          <p:cNvSpPr txBox="1"/>
          <p:nvPr/>
        </p:nvSpPr>
        <p:spPr>
          <a:xfrm>
            <a:off x="1695631" y="2144784"/>
            <a:ext cx="428097" cy="338554"/>
          </a:xfrm>
          <a:prstGeom prst="rect">
            <a:avLst/>
          </a:prstGeom>
          <a:solidFill>
            <a:schemeClr val="bg1">
              <a:lumMod val="85000"/>
            </a:schemeClr>
          </a:solidFill>
        </p:spPr>
        <p:txBody>
          <a:bodyPr wrap="square" rtlCol="0" anchor="ctr">
            <a:spAutoFit/>
          </a:bodyPr>
          <a:lstStyle/>
          <a:p>
            <a:pPr algn="ctr"/>
            <a:r>
              <a:rPr lang="fr-FR" sz="800" dirty="0"/>
              <a:t>TM peau</a:t>
            </a:r>
          </a:p>
        </p:txBody>
      </p:sp>
      <p:cxnSp>
        <p:nvCxnSpPr>
          <p:cNvPr id="191" name="Connecteur droit avec flèche 190">
            <a:extLst>
              <a:ext uri="{FF2B5EF4-FFF2-40B4-BE49-F238E27FC236}">
                <a16:creationId xmlns:a16="http://schemas.microsoft.com/office/drawing/2014/main" id="{CC213473-7D24-4C99-A037-8039DD78F1D3}"/>
              </a:ext>
            </a:extLst>
          </p:cNvPr>
          <p:cNvCxnSpPr>
            <a:cxnSpLocks/>
            <a:stCxn id="197" idx="6"/>
            <a:endCxn id="203" idx="1"/>
          </p:cNvCxnSpPr>
          <p:nvPr/>
        </p:nvCxnSpPr>
        <p:spPr bwMode="auto">
          <a:xfrm flipV="1">
            <a:off x="2589722" y="2304892"/>
            <a:ext cx="3845316" cy="829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7" name="Ellipse 196">
            <a:extLst>
              <a:ext uri="{FF2B5EF4-FFF2-40B4-BE49-F238E27FC236}">
                <a16:creationId xmlns:a16="http://schemas.microsoft.com/office/drawing/2014/main" id="{F5C61E60-7F9E-4724-AD98-A9997A5DAE3E}"/>
              </a:ext>
            </a:extLst>
          </p:cNvPr>
          <p:cNvSpPr/>
          <p:nvPr/>
        </p:nvSpPr>
        <p:spPr bwMode="auto">
          <a:xfrm>
            <a:off x="2349649" y="2197086"/>
            <a:ext cx="240073" cy="232193"/>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25000" dirty="0">
              <a:ln>
                <a:noFill/>
              </a:ln>
              <a:solidFill>
                <a:schemeClr val="tx1"/>
              </a:solidFill>
              <a:effectLst/>
              <a:latin typeface="Times" charset="0"/>
              <a:ea typeface="ＭＳ Ｐゴシック" charset="0"/>
            </a:endParaRPr>
          </a:p>
        </p:txBody>
      </p:sp>
      <p:sp>
        <p:nvSpPr>
          <p:cNvPr id="198" name="ZoneTexte 197">
            <a:extLst>
              <a:ext uri="{FF2B5EF4-FFF2-40B4-BE49-F238E27FC236}">
                <a16:creationId xmlns:a16="http://schemas.microsoft.com/office/drawing/2014/main" id="{F7BAE825-BD24-425F-9067-9244DA12FE95}"/>
              </a:ext>
            </a:extLst>
          </p:cNvPr>
          <p:cNvSpPr txBox="1"/>
          <p:nvPr/>
        </p:nvSpPr>
        <p:spPr>
          <a:xfrm>
            <a:off x="2348881" y="2203107"/>
            <a:ext cx="244640" cy="217781"/>
          </a:xfrm>
          <a:prstGeom prst="rect">
            <a:avLst/>
          </a:prstGeom>
          <a:noFill/>
        </p:spPr>
        <p:txBody>
          <a:bodyPr wrap="square" rtlCol="0" anchor="ctr">
            <a:spAutoFit/>
          </a:bodyPr>
          <a:lstStyle/>
          <a:p>
            <a:pPr algn="ctr"/>
            <a:r>
              <a:rPr lang="fr-FR" sz="800" b="1" dirty="0"/>
              <a:t>A</a:t>
            </a:r>
          </a:p>
        </p:txBody>
      </p:sp>
      <p:cxnSp>
        <p:nvCxnSpPr>
          <p:cNvPr id="199" name="Connecteur droit avec flèche 198">
            <a:extLst>
              <a:ext uri="{FF2B5EF4-FFF2-40B4-BE49-F238E27FC236}">
                <a16:creationId xmlns:a16="http://schemas.microsoft.com/office/drawing/2014/main" id="{35F9AB9D-65FD-42D3-B2BC-AB74E02B9C2E}"/>
              </a:ext>
            </a:extLst>
          </p:cNvPr>
          <p:cNvCxnSpPr>
            <a:cxnSpLocks/>
            <a:stCxn id="215" idx="6"/>
            <a:endCxn id="204" idx="1"/>
          </p:cNvCxnSpPr>
          <p:nvPr/>
        </p:nvCxnSpPr>
        <p:spPr bwMode="auto">
          <a:xfrm flipV="1">
            <a:off x="2584542" y="2663774"/>
            <a:ext cx="3853207" cy="316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2" name="ZoneTexte 201">
            <a:extLst>
              <a:ext uri="{FF2B5EF4-FFF2-40B4-BE49-F238E27FC236}">
                <a16:creationId xmlns:a16="http://schemas.microsoft.com/office/drawing/2014/main" id="{F6FF6BFC-7058-41DA-8C7F-707720F42311}"/>
              </a:ext>
            </a:extLst>
          </p:cNvPr>
          <p:cNvSpPr txBox="1"/>
          <p:nvPr/>
        </p:nvSpPr>
        <p:spPr>
          <a:xfrm>
            <a:off x="2355656" y="2560537"/>
            <a:ext cx="228886" cy="217781"/>
          </a:xfrm>
          <a:prstGeom prst="rect">
            <a:avLst/>
          </a:prstGeom>
          <a:noFill/>
        </p:spPr>
        <p:txBody>
          <a:bodyPr wrap="square" rtlCol="0" anchor="ctr">
            <a:spAutoFit/>
          </a:bodyPr>
          <a:lstStyle/>
          <a:p>
            <a:pPr algn="ctr"/>
            <a:r>
              <a:rPr lang="fr-FR" sz="800" b="1" dirty="0"/>
              <a:t>A</a:t>
            </a:r>
          </a:p>
        </p:txBody>
      </p:sp>
      <p:sp>
        <p:nvSpPr>
          <p:cNvPr id="203" name="ZoneTexte 202">
            <a:extLst>
              <a:ext uri="{FF2B5EF4-FFF2-40B4-BE49-F238E27FC236}">
                <a16:creationId xmlns:a16="http://schemas.microsoft.com/office/drawing/2014/main" id="{13754BF9-CAE3-44CF-966E-87A4CBD48CD2}"/>
              </a:ext>
            </a:extLst>
          </p:cNvPr>
          <p:cNvSpPr txBox="1"/>
          <p:nvPr/>
        </p:nvSpPr>
        <p:spPr>
          <a:xfrm>
            <a:off x="6435038" y="2204864"/>
            <a:ext cx="2456962" cy="200055"/>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09C23 </a:t>
            </a:r>
            <a:r>
              <a:rPr lang="fr-FR" sz="700" dirty="0" err="1">
                <a:ea typeface="ＭＳ Ｐゴシック" charset="0"/>
              </a:rPr>
              <a:t>Itvs</a:t>
            </a:r>
            <a:r>
              <a:rPr lang="fr-FR" sz="700" dirty="0">
                <a:ea typeface="ＭＳ Ｐゴシック" charset="0"/>
              </a:rPr>
              <a:t> majeures pour tumeur maligne de la peau</a:t>
            </a:r>
          </a:p>
        </p:txBody>
      </p:sp>
      <p:sp>
        <p:nvSpPr>
          <p:cNvPr id="204" name="ZoneTexte 203">
            <a:extLst>
              <a:ext uri="{FF2B5EF4-FFF2-40B4-BE49-F238E27FC236}">
                <a16:creationId xmlns:a16="http://schemas.microsoft.com/office/drawing/2014/main" id="{7EB6C79B-7676-444F-A569-91C6E9174043}"/>
              </a:ext>
            </a:extLst>
          </p:cNvPr>
          <p:cNvSpPr txBox="1"/>
          <p:nvPr/>
        </p:nvSpPr>
        <p:spPr>
          <a:xfrm>
            <a:off x="6437749" y="2509885"/>
            <a:ext cx="2454249" cy="307777"/>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09C24 </a:t>
            </a:r>
            <a:r>
              <a:rPr lang="fr-FR" sz="700" dirty="0" err="1">
                <a:ea typeface="ＭＳ Ｐゴシック" charset="0"/>
              </a:rPr>
              <a:t>Itvs</a:t>
            </a:r>
            <a:r>
              <a:rPr lang="fr-FR" sz="700" dirty="0">
                <a:ea typeface="ＭＳ Ｐゴシック" charset="0"/>
              </a:rPr>
              <a:t> intermédiaires pour tumeur maligne de la peau</a:t>
            </a:r>
          </a:p>
        </p:txBody>
      </p:sp>
      <p:sp>
        <p:nvSpPr>
          <p:cNvPr id="205" name="ZoneTexte 204">
            <a:extLst>
              <a:ext uri="{FF2B5EF4-FFF2-40B4-BE49-F238E27FC236}">
                <a16:creationId xmlns:a16="http://schemas.microsoft.com/office/drawing/2014/main" id="{67A1CBC0-1D3E-4529-8F04-05DBF90764C8}"/>
              </a:ext>
            </a:extLst>
          </p:cNvPr>
          <p:cNvSpPr txBox="1"/>
          <p:nvPr/>
        </p:nvSpPr>
        <p:spPr>
          <a:xfrm>
            <a:off x="6445502" y="2894793"/>
            <a:ext cx="2427351" cy="200055"/>
          </a:xfrm>
          <a:prstGeom prst="rect">
            <a:avLst/>
          </a:prstGeom>
          <a:solidFill>
            <a:schemeClr val="accent2">
              <a:lumMod val="60000"/>
              <a:lumOff val="40000"/>
            </a:schemeClr>
          </a:solidFill>
        </p:spPr>
        <p:txBody>
          <a:bodyPr wrap="square" rtlCol="0" anchor="ctr">
            <a:spAutoFit/>
          </a:bodyPr>
          <a:lstStyle/>
          <a:p>
            <a:pPr eaLnBrk="0" fontAlgn="base" hangingPunct="0">
              <a:spcBef>
                <a:spcPct val="0"/>
              </a:spcBef>
              <a:spcAft>
                <a:spcPct val="0"/>
              </a:spcAft>
            </a:pPr>
            <a:r>
              <a:rPr lang="fr-FR" sz="700" dirty="0">
                <a:ea typeface="ＭＳ Ｐゴシック" charset="0"/>
              </a:rPr>
              <a:t>09C25 Autres </a:t>
            </a:r>
            <a:r>
              <a:rPr lang="fr-FR" sz="700" dirty="0" err="1">
                <a:ea typeface="ＭＳ Ｐゴシック" charset="0"/>
              </a:rPr>
              <a:t>Itvs</a:t>
            </a:r>
            <a:r>
              <a:rPr lang="fr-FR" sz="700" dirty="0">
                <a:ea typeface="ＭＳ Ｐゴシック" charset="0"/>
              </a:rPr>
              <a:t> pour tumeur maligne de la peau</a:t>
            </a:r>
          </a:p>
        </p:txBody>
      </p:sp>
      <p:cxnSp>
        <p:nvCxnSpPr>
          <p:cNvPr id="206" name="Connecteur droit avec flèche 205">
            <a:extLst>
              <a:ext uri="{FF2B5EF4-FFF2-40B4-BE49-F238E27FC236}">
                <a16:creationId xmlns:a16="http://schemas.microsoft.com/office/drawing/2014/main" id="{F272EE62-22CF-4A16-ADB0-C78A75BCDB0D}"/>
              </a:ext>
            </a:extLst>
          </p:cNvPr>
          <p:cNvCxnSpPr>
            <a:cxnSpLocks/>
            <a:stCxn id="186" idx="4"/>
            <a:endCxn id="100" idx="0"/>
          </p:cNvCxnSpPr>
          <p:nvPr/>
        </p:nvCxnSpPr>
        <p:spPr bwMode="auto">
          <a:xfrm flipH="1">
            <a:off x="1354717" y="2422246"/>
            <a:ext cx="2205" cy="78588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5" name="Connecteur droit avec flèche 254">
            <a:extLst>
              <a:ext uri="{FF2B5EF4-FFF2-40B4-BE49-F238E27FC236}">
                <a16:creationId xmlns:a16="http://schemas.microsoft.com/office/drawing/2014/main" id="{6AF6E831-467B-4506-899A-7730AA870444}"/>
              </a:ext>
            </a:extLst>
          </p:cNvPr>
          <p:cNvCxnSpPr>
            <a:cxnSpLocks/>
            <a:stCxn id="157" idx="4"/>
            <a:endCxn id="241" idx="0"/>
          </p:cNvCxnSpPr>
          <p:nvPr/>
        </p:nvCxnSpPr>
        <p:spPr bwMode="auto">
          <a:xfrm flipH="1">
            <a:off x="2448395" y="3766788"/>
            <a:ext cx="1348" cy="1479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7" name="ZoneTexte 266">
            <a:extLst>
              <a:ext uri="{FF2B5EF4-FFF2-40B4-BE49-F238E27FC236}">
                <a16:creationId xmlns:a16="http://schemas.microsoft.com/office/drawing/2014/main" id="{6FDA3175-2150-41B1-B426-4032B068C6E6}"/>
              </a:ext>
            </a:extLst>
          </p:cNvPr>
          <p:cNvSpPr txBox="1"/>
          <p:nvPr/>
        </p:nvSpPr>
        <p:spPr>
          <a:xfrm>
            <a:off x="4883830" y="603751"/>
            <a:ext cx="229649" cy="215444"/>
          </a:xfrm>
          <a:prstGeom prst="rect">
            <a:avLst/>
          </a:prstGeom>
          <a:noFill/>
        </p:spPr>
        <p:txBody>
          <a:bodyPr wrap="square" rtlCol="0" anchor="ctr">
            <a:spAutoFit/>
          </a:bodyPr>
          <a:lstStyle/>
          <a:p>
            <a:pPr algn="ctr"/>
            <a:r>
              <a:rPr lang="fr-FR" sz="800" b="1" dirty="0"/>
              <a:t>A</a:t>
            </a:r>
          </a:p>
        </p:txBody>
      </p:sp>
      <p:sp>
        <p:nvSpPr>
          <p:cNvPr id="207" name="Rectangle à coins arrondis 8">
            <a:extLst>
              <a:ext uri="{FF2B5EF4-FFF2-40B4-BE49-F238E27FC236}">
                <a16:creationId xmlns:a16="http://schemas.microsoft.com/office/drawing/2014/main" id="{E93DB5D2-8275-4B4E-BEDD-82CCCDEA77E3}"/>
              </a:ext>
            </a:extLst>
          </p:cNvPr>
          <p:cNvSpPr/>
          <p:nvPr/>
        </p:nvSpPr>
        <p:spPr bwMode="auto">
          <a:xfrm>
            <a:off x="3684389" y="85560"/>
            <a:ext cx="885871" cy="221673"/>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600" dirty="0">
                <a:ea typeface="ＭＳ Ｐゴシック" charset="0"/>
              </a:rPr>
              <a:t> </a:t>
            </a:r>
            <a:r>
              <a:rPr lang="fr-FR" sz="800" dirty="0">
                <a:ea typeface="ＭＳ Ｐゴシック" charset="0"/>
              </a:rPr>
              <a:t>Mastectomie</a:t>
            </a:r>
            <a:endParaRPr kumimoji="0" lang="fr-FR" sz="800" b="0" i="0" u="none" strike="noStrike" cap="none" normalizeH="0" baseline="-25000" dirty="0">
              <a:ln>
                <a:noFill/>
              </a:ln>
              <a:solidFill>
                <a:schemeClr val="tx1"/>
              </a:solidFill>
              <a:effectLst/>
              <a:ea typeface="ＭＳ Ｐゴシック" charset="0"/>
            </a:endParaRPr>
          </a:p>
        </p:txBody>
      </p:sp>
      <p:sp>
        <p:nvSpPr>
          <p:cNvPr id="209" name="Rectangle à coins arrondis 8">
            <a:extLst>
              <a:ext uri="{FF2B5EF4-FFF2-40B4-BE49-F238E27FC236}">
                <a16:creationId xmlns:a16="http://schemas.microsoft.com/office/drawing/2014/main" id="{BA66F8C9-90EB-4591-AE94-E427A214FD5C}"/>
              </a:ext>
            </a:extLst>
          </p:cNvPr>
          <p:cNvSpPr/>
          <p:nvPr/>
        </p:nvSpPr>
        <p:spPr bwMode="auto">
          <a:xfrm>
            <a:off x="4572000" y="322049"/>
            <a:ext cx="1175138" cy="221673"/>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800" dirty="0">
                <a:ea typeface="ＭＳ Ｐゴシック" charset="0"/>
              </a:rPr>
              <a:t>Reconstruction complexe isolée</a:t>
            </a:r>
            <a:endParaRPr kumimoji="0" lang="fr-FR" sz="800" b="0" i="0" u="none" strike="noStrike" cap="none" normalizeH="0" baseline="-25000" dirty="0">
              <a:ln>
                <a:noFill/>
              </a:ln>
              <a:solidFill>
                <a:schemeClr val="tx1"/>
              </a:solidFill>
              <a:effectLst/>
              <a:ea typeface="ＭＳ Ｐゴシック" charset="0"/>
            </a:endParaRPr>
          </a:p>
        </p:txBody>
      </p:sp>
      <p:sp>
        <p:nvSpPr>
          <p:cNvPr id="210" name="Rectangle à coins arrondis 8">
            <a:extLst>
              <a:ext uri="{FF2B5EF4-FFF2-40B4-BE49-F238E27FC236}">
                <a16:creationId xmlns:a16="http://schemas.microsoft.com/office/drawing/2014/main" id="{CC7EF90D-D651-4FE5-879B-67A2A3602A5D}"/>
              </a:ext>
            </a:extLst>
          </p:cNvPr>
          <p:cNvSpPr/>
          <p:nvPr/>
        </p:nvSpPr>
        <p:spPr bwMode="auto">
          <a:xfrm>
            <a:off x="1600612" y="604450"/>
            <a:ext cx="495959" cy="221673"/>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800" dirty="0">
                <a:ea typeface="ＭＳ Ｐゴシック" charset="0"/>
              </a:rPr>
              <a:t>SEIN </a:t>
            </a:r>
            <a:endParaRPr kumimoji="0" lang="fr-FR" sz="800" b="0" i="0" u="none" strike="noStrike" cap="none" normalizeH="0" baseline="-25000" dirty="0">
              <a:ln>
                <a:noFill/>
              </a:ln>
              <a:solidFill>
                <a:schemeClr val="tx1"/>
              </a:solidFill>
              <a:effectLst/>
              <a:ea typeface="ＭＳ Ｐゴシック" charset="0"/>
            </a:endParaRPr>
          </a:p>
        </p:txBody>
      </p:sp>
      <p:sp>
        <p:nvSpPr>
          <p:cNvPr id="213" name="Rectangle à coins arrondis 10">
            <a:extLst>
              <a:ext uri="{FF2B5EF4-FFF2-40B4-BE49-F238E27FC236}">
                <a16:creationId xmlns:a16="http://schemas.microsoft.com/office/drawing/2014/main" id="{173E6992-16B2-4DC1-8C94-50ACA1B08853}"/>
              </a:ext>
            </a:extLst>
          </p:cNvPr>
          <p:cNvSpPr/>
          <p:nvPr/>
        </p:nvSpPr>
        <p:spPr bwMode="auto">
          <a:xfrm>
            <a:off x="2633095" y="1396426"/>
            <a:ext cx="1073064"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800" dirty="0" err="1">
                <a:ea typeface="ＭＳ Ｐゴシック" charset="0"/>
              </a:rPr>
              <a:t>Itvs</a:t>
            </a:r>
            <a:r>
              <a:rPr lang="fr-FR" sz="800" dirty="0">
                <a:ea typeface="ＭＳ Ｐゴシック" charset="0"/>
              </a:rPr>
              <a:t> majeures hors TM sein</a:t>
            </a:r>
            <a:endParaRPr kumimoji="0" lang="fr-FR" sz="800" i="0" u="none" strike="noStrike" cap="none" normalizeH="0" baseline="-25000" dirty="0">
              <a:ln>
                <a:noFill/>
              </a:ln>
              <a:solidFill>
                <a:schemeClr val="tx1"/>
              </a:solidFill>
              <a:effectLst/>
              <a:ea typeface="ＭＳ Ｐゴシック" charset="0"/>
            </a:endParaRPr>
          </a:p>
        </p:txBody>
      </p:sp>
      <p:sp>
        <p:nvSpPr>
          <p:cNvPr id="216" name="Rectangle à coins arrondis 10">
            <a:extLst>
              <a:ext uri="{FF2B5EF4-FFF2-40B4-BE49-F238E27FC236}">
                <a16:creationId xmlns:a16="http://schemas.microsoft.com/office/drawing/2014/main" id="{35D2FB50-D1A1-4754-88E9-9C40108CF74A}"/>
              </a:ext>
            </a:extLst>
          </p:cNvPr>
          <p:cNvSpPr/>
          <p:nvPr/>
        </p:nvSpPr>
        <p:spPr bwMode="auto">
          <a:xfrm>
            <a:off x="2195736" y="1892976"/>
            <a:ext cx="1449338"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600" dirty="0">
                <a:ea typeface="ＭＳ Ｐゴシック" charset="0"/>
              </a:rPr>
              <a:t> </a:t>
            </a:r>
            <a:r>
              <a:rPr lang="fr-FR" sz="800" dirty="0">
                <a:ea typeface="ＭＳ Ｐゴシック" charset="0"/>
              </a:rPr>
              <a:t>Curage ganglionnaire</a:t>
            </a:r>
            <a:endParaRPr kumimoji="0" lang="fr-FR" sz="800" i="0" u="none" strike="noStrike" cap="none" normalizeH="0" baseline="-25000" dirty="0">
              <a:ln>
                <a:noFill/>
              </a:ln>
              <a:solidFill>
                <a:schemeClr val="tx1"/>
              </a:solidFill>
              <a:effectLst/>
              <a:ea typeface="ＭＳ Ｐゴシック" charset="0"/>
            </a:endParaRPr>
          </a:p>
        </p:txBody>
      </p:sp>
      <p:sp>
        <p:nvSpPr>
          <p:cNvPr id="227" name="Rectangle à coins arrondis 10">
            <a:extLst>
              <a:ext uri="{FF2B5EF4-FFF2-40B4-BE49-F238E27FC236}">
                <a16:creationId xmlns:a16="http://schemas.microsoft.com/office/drawing/2014/main" id="{83CD342B-98F0-49F0-A6F3-3711B31A98A1}"/>
              </a:ext>
            </a:extLst>
          </p:cNvPr>
          <p:cNvSpPr/>
          <p:nvPr/>
        </p:nvSpPr>
        <p:spPr bwMode="auto">
          <a:xfrm>
            <a:off x="2804795" y="2193609"/>
            <a:ext cx="1862986"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800" dirty="0" err="1">
                <a:ea typeface="ＭＳ Ｐゴシック" charset="0"/>
              </a:rPr>
              <a:t>Itvs</a:t>
            </a:r>
            <a:r>
              <a:rPr lang="fr-FR" sz="800" dirty="0">
                <a:ea typeface="ＭＳ Ｐゴシック" charset="0"/>
              </a:rPr>
              <a:t> majeures pour TM peau</a:t>
            </a:r>
            <a:endParaRPr kumimoji="0" lang="fr-FR" sz="800" i="0" u="none" strike="noStrike" cap="none" normalizeH="0" baseline="-25000" dirty="0">
              <a:ln>
                <a:noFill/>
              </a:ln>
              <a:solidFill>
                <a:schemeClr val="tx1"/>
              </a:solidFill>
              <a:effectLst/>
              <a:ea typeface="ＭＳ Ｐゴシック" charset="0"/>
            </a:endParaRPr>
          </a:p>
        </p:txBody>
      </p:sp>
      <p:sp>
        <p:nvSpPr>
          <p:cNvPr id="228" name="Rectangle à coins arrondis 10">
            <a:extLst>
              <a:ext uri="{FF2B5EF4-FFF2-40B4-BE49-F238E27FC236}">
                <a16:creationId xmlns:a16="http://schemas.microsoft.com/office/drawing/2014/main" id="{D46F81A4-C586-4830-A8CB-8B3A6CBBC1AD}"/>
              </a:ext>
            </a:extLst>
          </p:cNvPr>
          <p:cNvSpPr/>
          <p:nvPr/>
        </p:nvSpPr>
        <p:spPr bwMode="auto">
          <a:xfrm>
            <a:off x="2812233" y="2551044"/>
            <a:ext cx="1851372"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800" dirty="0" err="1">
                <a:ea typeface="ＭＳ Ｐゴシック" charset="0"/>
              </a:rPr>
              <a:t>Itvs</a:t>
            </a:r>
            <a:r>
              <a:rPr lang="fr-FR" sz="800" dirty="0">
                <a:ea typeface="ＭＳ Ｐゴシック" charset="0"/>
              </a:rPr>
              <a:t> intermédiaires pour TM peau</a:t>
            </a:r>
            <a:endParaRPr kumimoji="0" lang="fr-FR" sz="800" i="0" u="none" strike="noStrike" cap="none" normalizeH="0" baseline="-25000" dirty="0">
              <a:ln>
                <a:noFill/>
              </a:ln>
              <a:solidFill>
                <a:schemeClr val="tx1"/>
              </a:solidFill>
              <a:effectLst/>
              <a:ea typeface="ＭＳ Ｐゴシック" charset="0"/>
            </a:endParaRPr>
          </a:p>
        </p:txBody>
      </p:sp>
      <p:sp>
        <p:nvSpPr>
          <p:cNvPr id="230" name="ZoneTexte 229">
            <a:extLst>
              <a:ext uri="{FF2B5EF4-FFF2-40B4-BE49-F238E27FC236}">
                <a16:creationId xmlns:a16="http://schemas.microsoft.com/office/drawing/2014/main" id="{2B9567ED-F9A6-4FF1-B5C2-95989613047C}"/>
              </a:ext>
            </a:extLst>
          </p:cNvPr>
          <p:cNvSpPr txBox="1"/>
          <p:nvPr/>
        </p:nvSpPr>
        <p:spPr>
          <a:xfrm>
            <a:off x="1652579" y="3215487"/>
            <a:ext cx="2703398" cy="215444"/>
          </a:xfrm>
          <a:prstGeom prst="rect">
            <a:avLst/>
          </a:prstGeom>
          <a:solidFill>
            <a:schemeClr val="bg1">
              <a:lumMod val="85000"/>
            </a:schemeClr>
          </a:solidFill>
        </p:spPr>
        <p:txBody>
          <a:bodyPr wrap="square" rtlCol="0" anchor="ctr">
            <a:spAutoFit/>
          </a:bodyPr>
          <a:lstStyle/>
          <a:p>
            <a:pPr algn="ctr"/>
            <a:r>
              <a:rPr lang="fr-FR" sz="800" dirty="0"/>
              <a:t>Tumeur bénigne, naevus, ongle, et kyste</a:t>
            </a:r>
          </a:p>
        </p:txBody>
      </p:sp>
      <p:sp>
        <p:nvSpPr>
          <p:cNvPr id="232" name="Rectangle à coins arrondis 8">
            <a:extLst>
              <a:ext uri="{FF2B5EF4-FFF2-40B4-BE49-F238E27FC236}">
                <a16:creationId xmlns:a16="http://schemas.microsoft.com/office/drawing/2014/main" id="{549A2AFF-82DF-494B-96B2-704FA97038D3}"/>
              </a:ext>
            </a:extLst>
          </p:cNvPr>
          <p:cNvSpPr/>
          <p:nvPr/>
        </p:nvSpPr>
        <p:spPr bwMode="auto">
          <a:xfrm>
            <a:off x="1579418" y="3515085"/>
            <a:ext cx="614406" cy="294346"/>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600" dirty="0">
                <a:ea typeface="ＭＳ Ｐゴシック" charset="0"/>
              </a:rPr>
              <a:t> </a:t>
            </a:r>
            <a:r>
              <a:rPr lang="fr-FR" sz="800" dirty="0">
                <a:ea typeface="ＭＳ Ｐゴシック" charset="0"/>
              </a:rPr>
              <a:t>Exérèse  greffe</a:t>
            </a:r>
            <a:endParaRPr kumimoji="0" lang="fr-FR" sz="800" b="0" i="0" u="none" strike="noStrike" cap="none" normalizeH="0" baseline="-25000" dirty="0">
              <a:ln>
                <a:noFill/>
              </a:ln>
              <a:solidFill>
                <a:schemeClr val="tx1"/>
              </a:solidFill>
              <a:effectLst/>
              <a:ea typeface="ＭＳ Ｐゴシック" charset="0"/>
            </a:endParaRPr>
          </a:p>
        </p:txBody>
      </p:sp>
      <p:sp>
        <p:nvSpPr>
          <p:cNvPr id="233" name="ZoneTexte 232">
            <a:extLst>
              <a:ext uri="{FF2B5EF4-FFF2-40B4-BE49-F238E27FC236}">
                <a16:creationId xmlns:a16="http://schemas.microsoft.com/office/drawing/2014/main" id="{AF55E4AB-2A8F-4A69-9D8D-F79698E6F3C9}"/>
              </a:ext>
            </a:extLst>
          </p:cNvPr>
          <p:cNvSpPr txBox="1"/>
          <p:nvPr/>
        </p:nvSpPr>
        <p:spPr>
          <a:xfrm>
            <a:off x="2810157" y="3552466"/>
            <a:ext cx="1733595" cy="215444"/>
          </a:xfrm>
          <a:prstGeom prst="rect">
            <a:avLst/>
          </a:prstGeom>
          <a:solidFill>
            <a:schemeClr val="bg1">
              <a:lumMod val="85000"/>
            </a:schemeClr>
          </a:solidFill>
        </p:spPr>
        <p:txBody>
          <a:bodyPr wrap="square" rtlCol="0" anchor="ctr">
            <a:spAutoFit/>
          </a:bodyPr>
          <a:lstStyle/>
          <a:p>
            <a:pPr algn="ctr"/>
            <a:r>
              <a:rPr lang="fr-FR" sz="800" dirty="0"/>
              <a:t>Ulcère et phlegmon</a:t>
            </a:r>
          </a:p>
        </p:txBody>
      </p:sp>
      <p:sp>
        <p:nvSpPr>
          <p:cNvPr id="239" name="Rectangle à coins arrondis 10">
            <a:extLst>
              <a:ext uri="{FF2B5EF4-FFF2-40B4-BE49-F238E27FC236}">
                <a16:creationId xmlns:a16="http://schemas.microsoft.com/office/drawing/2014/main" id="{3BFB6438-E045-49C7-BA0A-21DF912A54AF}"/>
              </a:ext>
            </a:extLst>
          </p:cNvPr>
          <p:cNvSpPr/>
          <p:nvPr/>
        </p:nvSpPr>
        <p:spPr bwMode="auto">
          <a:xfrm>
            <a:off x="3093590" y="6279469"/>
            <a:ext cx="2019889"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800" dirty="0">
                <a:ea typeface="ＭＳ Ｐゴシック" charset="0"/>
              </a:rPr>
              <a:t>Autres interventions majeures de la CMD09</a:t>
            </a:r>
            <a:endParaRPr kumimoji="0" lang="fr-FR" sz="800" i="0" u="none" strike="noStrike" cap="none" normalizeH="0" baseline="-25000" dirty="0">
              <a:ln>
                <a:noFill/>
              </a:ln>
              <a:solidFill>
                <a:schemeClr val="tx1"/>
              </a:solidFill>
              <a:effectLst/>
              <a:ea typeface="ＭＳ Ｐゴシック" charset="0"/>
            </a:endParaRPr>
          </a:p>
        </p:txBody>
      </p:sp>
      <p:sp>
        <p:nvSpPr>
          <p:cNvPr id="280" name="Rectangle à coins arrondis 10">
            <a:extLst>
              <a:ext uri="{FF2B5EF4-FFF2-40B4-BE49-F238E27FC236}">
                <a16:creationId xmlns:a16="http://schemas.microsoft.com/office/drawing/2014/main" id="{7F3DFDA1-F98C-4313-91C0-4CC22346AC17}"/>
              </a:ext>
            </a:extLst>
          </p:cNvPr>
          <p:cNvSpPr/>
          <p:nvPr/>
        </p:nvSpPr>
        <p:spPr bwMode="auto">
          <a:xfrm>
            <a:off x="1787072" y="5972795"/>
            <a:ext cx="2756678"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800" dirty="0">
                <a:ea typeface="ＭＳ Ｐゴシック" charset="0"/>
              </a:rPr>
              <a:t>Chirurgie superficielle des orifices sensoriels de la face</a:t>
            </a:r>
            <a:endParaRPr kumimoji="0" lang="fr-FR" sz="800" i="0" u="none" strike="noStrike" cap="none" normalizeH="0" baseline="-25000" dirty="0">
              <a:ln>
                <a:noFill/>
              </a:ln>
              <a:solidFill>
                <a:schemeClr val="tx1"/>
              </a:solidFill>
              <a:effectLst/>
              <a:ea typeface="ＭＳ Ｐゴシック" charset="0"/>
            </a:endParaRPr>
          </a:p>
        </p:txBody>
      </p:sp>
      <p:sp>
        <p:nvSpPr>
          <p:cNvPr id="281" name="ZoneTexte 280">
            <a:extLst>
              <a:ext uri="{FF2B5EF4-FFF2-40B4-BE49-F238E27FC236}">
                <a16:creationId xmlns:a16="http://schemas.microsoft.com/office/drawing/2014/main" id="{0D29AF0C-BDD4-4E69-AE0E-D6D86D69440C}"/>
              </a:ext>
            </a:extLst>
          </p:cNvPr>
          <p:cNvSpPr txBox="1"/>
          <p:nvPr/>
        </p:nvSpPr>
        <p:spPr>
          <a:xfrm>
            <a:off x="3203848" y="5464537"/>
            <a:ext cx="1800200" cy="215444"/>
          </a:xfrm>
          <a:prstGeom prst="rect">
            <a:avLst/>
          </a:prstGeom>
          <a:solidFill>
            <a:schemeClr val="bg1">
              <a:lumMod val="85000"/>
            </a:schemeClr>
          </a:solidFill>
        </p:spPr>
        <p:txBody>
          <a:bodyPr wrap="square" rtlCol="0" anchor="ctr">
            <a:spAutoFit/>
          </a:bodyPr>
          <a:lstStyle/>
          <a:p>
            <a:pPr algn="ctr"/>
            <a:r>
              <a:rPr lang="fr-FR" sz="800" dirty="0"/>
              <a:t>Condylome ano-génital</a:t>
            </a:r>
          </a:p>
        </p:txBody>
      </p:sp>
      <p:sp>
        <p:nvSpPr>
          <p:cNvPr id="178" name="Rectangle à coins arrondis 10">
            <a:extLst>
              <a:ext uri="{FF2B5EF4-FFF2-40B4-BE49-F238E27FC236}">
                <a16:creationId xmlns:a16="http://schemas.microsoft.com/office/drawing/2014/main" id="{EBB43390-F4BA-481B-8152-85D3CB987C93}"/>
              </a:ext>
            </a:extLst>
          </p:cNvPr>
          <p:cNvSpPr/>
          <p:nvPr/>
        </p:nvSpPr>
        <p:spPr bwMode="auto">
          <a:xfrm>
            <a:off x="1787072" y="5145045"/>
            <a:ext cx="1567084"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800" dirty="0">
                <a:ea typeface="ＭＳ Ｐゴシック" charset="0"/>
              </a:rPr>
              <a:t>Chirurgie plastique</a:t>
            </a:r>
            <a:endParaRPr kumimoji="0" lang="fr-FR" sz="800" i="0" u="none" strike="noStrike" cap="none" normalizeH="0" baseline="-25000" dirty="0">
              <a:ln>
                <a:noFill/>
              </a:ln>
              <a:solidFill>
                <a:schemeClr val="tx1"/>
              </a:solidFill>
              <a:effectLst/>
              <a:ea typeface="ＭＳ Ｐゴシック" charset="0"/>
            </a:endParaRPr>
          </a:p>
        </p:txBody>
      </p:sp>
      <p:sp>
        <p:nvSpPr>
          <p:cNvPr id="192" name="Rectangle à coins arrondis 10">
            <a:extLst>
              <a:ext uri="{FF2B5EF4-FFF2-40B4-BE49-F238E27FC236}">
                <a16:creationId xmlns:a16="http://schemas.microsoft.com/office/drawing/2014/main" id="{1700AB40-EE14-4BA4-8BFC-98B9F3CC44C2}"/>
              </a:ext>
            </a:extLst>
          </p:cNvPr>
          <p:cNvSpPr/>
          <p:nvPr/>
        </p:nvSpPr>
        <p:spPr bwMode="auto">
          <a:xfrm>
            <a:off x="2623041" y="3912358"/>
            <a:ext cx="2155690"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800" dirty="0" err="1">
                <a:ea typeface="ＭＳ Ｐゴシック" charset="0"/>
              </a:rPr>
              <a:t>Itvs</a:t>
            </a:r>
            <a:r>
              <a:rPr lang="fr-FR" sz="800" dirty="0">
                <a:ea typeface="ＭＳ Ｐゴシック" charset="0"/>
              </a:rPr>
              <a:t> majeures d’exérèse ou de greffe</a:t>
            </a:r>
            <a:endParaRPr kumimoji="0" lang="fr-FR" sz="800" i="0" u="none" strike="noStrike" cap="none" normalizeH="0" baseline="-25000" dirty="0">
              <a:ln>
                <a:noFill/>
              </a:ln>
              <a:solidFill>
                <a:schemeClr val="tx1"/>
              </a:solidFill>
              <a:effectLst/>
              <a:ea typeface="ＭＳ Ｐゴシック" charset="0"/>
            </a:endParaRPr>
          </a:p>
        </p:txBody>
      </p:sp>
      <p:sp>
        <p:nvSpPr>
          <p:cNvPr id="196" name="Rectangle à coins arrondis 10">
            <a:extLst>
              <a:ext uri="{FF2B5EF4-FFF2-40B4-BE49-F238E27FC236}">
                <a16:creationId xmlns:a16="http://schemas.microsoft.com/office/drawing/2014/main" id="{5AE2FBD4-86DE-4598-8307-A43149FE06A8}"/>
              </a:ext>
            </a:extLst>
          </p:cNvPr>
          <p:cNvSpPr/>
          <p:nvPr/>
        </p:nvSpPr>
        <p:spPr bwMode="auto">
          <a:xfrm>
            <a:off x="2614836" y="4257413"/>
            <a:ext cx="2153272"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800" dirty="0" err="1">
                <a:ea typeface="ＭＳ Ｐゴシック" charset="0"/>
              </a:rPr>
              <a:t>Itvs</a:t>
            </a:r>
            <a:r>
              <a:rPr lang="fr-FR" sz="800" dirty="0">
                <a:ea typeface="ＭＳ Ｐゴシック" charset="0"/>
              </a:rPr>
              <a:t> intermédiaires d’exérèse ou de greffe</a:t>
            </a:r>
            <a:endParaRPr kumimoji="0" lang="fr-FR" sz="800" i="0" u="none" strike="noStrike" cap="none" normalizeH="0" baseline="-25000" dirty="0">
              <a:ln>
                <a:noFill/>
              </a:ln>
              <a:solidFill>
                <a:schemeClr val="tx1"/>
              </a:solidFill>
              <a:effectLst/>
              <a:ea typeface="ＭＳ Ｐゴシック" charset="0"/>
            </a:endParaRPr>
          </a:p>
        </p:txBody>
      </p:sp>
      <p:sp>
        <p:nvSpPr>
          <p:cNvPr id="200" name="Rectangle à coins arrondis 10">
            <a:extLst>
              <a:ext uri="{FF2B5EF4-FFF2-40B4-BE49-F238E27FC236}">
                <a16:creationId xmlns:a16="http://schemas.microsoft.com/office/drawing/2014/main" id="{4092F9D6-6A91-4CB7-B312-BD5462A75088}"/>
              </a:ext>
            </a:extLst>
          </p:cNvPr>
          <p:cNvSpPr/>
          <p:nvPr/>
        </p:nvSpPr>
        <p:spPr bwMode="auto">
          <a:xfrm>
            <a:off x="2621832" y="4598989"/>
            <a:ext cx="2155690"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800" dirty="0">
                <a:ea typeface="ＭＳ Ｐゴシック" charset="0"/>
              </a:rPr>
              <a:t>Exérèse de lésion des tissus mous</a:t>
            </a:r>
            <a:endParaRPr kumimoji="0" lang="fr-FR" sz="800" i="0" u="none" strike="noStrike" cap="none" normalizeH="0" baseline="-25000" dirty="0">
              <a:ln>
                <a:noFill/>
              </a:ln>
              <a:solidFill>
                <a:schemeClr val="tx1"/>
              </a:solidFill>
              <a:effectLst/>
              <a:ea typeface="ＭＳ Ｐゴシック" charset="0"/>
            </a:endParaRPr>
          </a:p>
        </p:txBody>
      </p:sp>
      <p:sp>
        <p:nvSpPr>
          <p:cNvPr id="244" name="Rectangle à coins arrondis 10">
            <a:extLst>
              <a:ext uri="{FF2B5EF4-FFF2-40B4-BE49-F238E27FC236}">
                <a16:creationId xmlns:a16="http://schemas.microsoft.com/office/drawing/2014/main" id="{2A63436C-95B1-476E-BC32-E6BA4830AE24}"/>
              </a:ext>
            </a:extLst>
          </p:cNvPr>
          <p:cNvSpPr/>
          <p:nvPr/>
        </p:nvSpPr>
        <p:spPr bwMode="auto">
          <a:xfrm>
            <a:off x="2627784" y="4872752"/>
            <a:ext cx="2155690"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800" dirty="0">
                <a:ea typeface="ＭＳ Ｐゴシック" charset="0"/>
              </a:rPr>
              <a:t>Autres interventions d’exérèse ou de greffe</a:t>
            </a:r>
            <a:endParaRPr kumimoji="0" lang="fr-FR" sz="800" i="0" u="none" strike="noStrike" cap="none" normalizeH="0" baseline="-25000" dirty="0">
              <a:ln>
                <a:noFill/>
              </a:ln>
              <a:solidFill>
                <a:schemeClr val="tx1"/>
              </a:solidFill>
              <a:effectLst/>
              <a:ea typeface="ＭＳ Ｐゴシック" charset="0"/>
            </a:endParaRPr>
          </a:p>
        </p:txBody>
      </p:sp>
      <p:sp>
        <p:nvSpPr>
          <p:cNvPr id="282" name="Rectangle à coins arrondis 10">
            <a:extLst>
              <a:ext uri="{FF2B5EF4-FFF2-40B4-BE49-F238E27FC236}">
                <a16:creationId xmlns:a16="http://schemas.microsoft.com/office/drawing/2014/main" id="{F984AAEF-96AA-4266-B9EB-7D0B29B7FEA8}"/>
              </a:ext>
            </a:extLst>
          </p:cNvPr>
          <p:cNvSpPr/>
          <p:nvPr/>
        </p:nvSpPr>
        <p:spPr bwMode="auto">
          <a:xfrm>
            <a:off x="3093591" y="6521405"/>
            <a:ext cx="2019888"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fr-FR" sz="800" dirty="0">
                <a:ea typeface="ＭＳ Ｐゴシック" charset="0"/>
              </a:rPr>
              <a:t>Autres interventions de la CMD09</a:t>
            </a:r>
            <a:endParaRPr kumimoji="0" lang="fr-FR" sz="800" i="0" u="none" strike="noStrike" cap="none" normalizeH="0" baseline="-25000" dirty="0">
              <a:ln>
                <a:noFill/>
              </a:ln>
              <a:solidFill>
                <a:schemeClr val="tx1"/>
              </a:solidFill>
              <a:effectLst/>
              <a:ea typeface="ＭＳ Ｐゴシック" charset="0"/>
            </a:endParaRPr>
          </a:p>
        </p:txBody>
      </p:sp>
      <p:sp>
        <p:nvSpPr>
          <p:cNvPr id="283" name="Rectangle à coins arrondis 10">
            <a:extLst>
              <a:ext uri="{FF2B5EF4-FFF2-40B4-BE49-F238E27FC236}">
                <a16:creationId xmlns:a16="http://schemas.microsoft.com/office/drawing/2014/main" id="{35C9756F-CC2A-443A-8A63-F96D8BEDC1DF}"/>
              </a:ext>
            </a:extLst>
          </p:cNvPr>
          <p:cNvSpPr/>
          <p:nvPr/>
        </p:nvSpPr>
        <p:spPr bwMode="auto">
          <a:xfrm>
            <a:off x="3854367" y="1123663"/>
            <a:ext cx="1725745"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800" dirty="0">
                <a:ea typeface="ＭＳ Ｐゴシック" charset="0"/>
              </a:rPr>
              <a:t>Autres interventions pour TM sein</a:t>
            </a:r>
            <a:endParaRPr kumimoji="0" lang="fr-FR" sz="800" i="0" u="none" strike="noStrike" cap="none" normalizeH="0" baseline="-25000" dirty="0">
              <a:ln>
                <a:noFill/>
              </a:ln>
              <a:solidFill>
                <a:schemeClr val="tx1"/>
              </a:solidFill>
              <a:effectLst/>
              <a:ea typeface="ＭＳ Ｐゴシック" charset="0"/>
            </a:endParaRPr>
          </a:p>
        </p:txBody>
      </p:sp>
      <p:sp>
        <p:nvSpPr>
          <p:cNvPr id="284" name="Rectangle à coins arrondis 10">
            <a:extLst>
              <a:ext uri="{FF2B5EF4-FFF2-40B4-BE49-F238E27FC236}">
                <a16:creationId xmlns:a16="http://schemas.microsoft.com/office/drawing/2014/main" id="{DEF76FA2-4843-4AFC-ADA3-0C14033DBA9B}"/>
              </a:ext>
            </a:extLst>
          </p:cNvPr>
          <p:cNvSpPr/>
          <p:nvPr/>
        </p:nvSpPr>
        <p:spPr bwMode="auto">
          <a:xfrm>
            <a:off x="3854367" y="1623815"/>
            <a:ext cx="1725745" cy="229200"/>
          </a:xfrm>
          <a:prstGeom prst="roundRect">
            <a:avLst/>
          </a:prstGeom>
          <a:solidFill>
            <a:schemeClr val="accent1">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sz="800" dirty="0">
                <a:ea typeface="ＭＳ Ｐゴシック" charset="0"/>
              </a:rPr>
              <a:t>Autres interventions hors TM sein</a:t>
            </a:r>
            <a:endParaRPr kumimoji="0" lang="fr-FR" sz="800" i="0" u="none" strike="noStrike" cap="none" normalizeH="0" baseline="-25000" dirty="0">
              <a:ln>
                <a:noFill/>
              </a:ln>
              <a:solidFill>
                <a:schemeClr val="tx1"/>
              </a:solidFill>
              <a:effectLst/>
              <a:ea typeface="ＭＳ Ｐゴシック" charset="0"/>
            </a:endParaRPr>
          </a:p>
        </p:txBody>
      </p:sp>
      <p:cxnSp>
        <p:nvCxnSpPr>
          <p:cNvPr id="161" name="Connecteur en angle 131">
            <a:extLst>
              <a:ext uri="{FF2B5EF4-FFF2-40B4-BE49-F238E27FC236}">
                <a16:creationId xmlns:a16="http://schemas.microsoft.com/office/drawing/2014/main" id="{04C3F933-B676-42B4-BA87-560240079102}"/>
              </a:ext>
            </a:extLst>
          </p:cNvPr>
          <p:cNvCxnSpPr>
            <a:cxnSpLocks/>
            <a:stCxn id="215" idx="4"/>
            <a:endCxn id="205" idx="1"/>
          </p:cNvCxnSpPr>
          <p:nvPr/>
        </p:nvCxnSpPr>
        <p:spPr bwMode="auto">
          <a:xfrm rot="16200000" flipH="1">
            <a:off x="4349306" y="898624"/>
            <a:ext cx="216989" cy="3975403"/>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023196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95736" y="1701552"/>
            <a:ext cx="5306144" cy="1943472"/>
          </a:xfrm>
        </p:spPr>
        <p:txBody>
          <a:bodyPr/>
          <a:lstStyle/>
          <a:p>
            <a:r>
              <a:rPr lang="fr-FR" sz="3200" b="1" dirty="0">
                <a:solidFill>
                  <a:schemeClr val="bg2"/>
                </a:solidFill>
              </a:rPr>
              <a:t>Recommandation de codage</a:t>
            </a:r>
          </a:p>
        </p:txBody>
      </p:sp>
    </p:spTree>
    <p:extLst>
      <p:ext uri="{BB962C8B-B14F-4D97-AF65-F5344CB8AC3E}">
        <p14:creationId xmlns:p14="http://schemas.microsoft.com/office/powerpoint/2010/main" val="1418616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35696" y="590716"/>
            <a:ext cx="8136903" cy="744141"/>
          </a:xfrm>
        </p:spPr>
        <p:txBody>
          <a:bodyPr/>
          <a:lstStyle/>
          <a:p>
            <a:r>
              <a:rPr lang="fr-FR" dirty="0"/>
              <a:t>Comment coder les séjours pour reconstruction mammaire différée par prothèse après cancer ?</a:t>
            </a:r>
          </a:p>
        </p:txBody>
      </p:sp>
      <p:sp>
        <p:nvSpPr>
          <p:cNvPr id="3" name="Espace réservé du contenu 2"/>
          <p:cNvSpPr>
            <a:spLocks noGrp="1"/>
          </p:cNvSpPr>
          <p:nvPr>
            <p:ph idx="1"/>
          </p:nvPr>
        </p:nvSpPr>
        <p:spPr>
          <a:xfrm>
            <a:off x="-1" y="1705368"/>
            <a:ext cx="8964487" cy="1363592"/>
          </a:xfrm>
        </p:spPr>
        <p:txBody>
          <a:bodyPr/>
          <a:lstStyle/>
          <a:p>
            <a:r>
              <a:rPr lang="fr-FR" sz="2000" dirty="0"/>
              <a:t>La reconstruction mammaire par prothèse interne : </a:t>
            </a:r>
          </a:p>
          <a:p>
            <a:pPr lvl="2"/>
            <a:r>
              <a:rPr lang="fr-FR" sz="1600" dirty="0"/>
              <a:t>Est la technique la plus fréquente de reconstruction</a:t>
            </a:r>
          </a:p>
          <a:p>
            <a:pPr lvl="2"/>
            <a:r>
              <a:rPr lang="fr-FR" sz="1600" dirty="0"/>
              <a:t>Les consignes de codage actuelles ne permettent pas de coder explicitement l’indication de la reconstruction lorsqu’elle est différée de la mastectomie</a:t>
            </a:r>
          </a:p>
          <a:p>
            <a:pPr marL="714375" lvl="2" indent="0">
              <a:buNone/>
            </a:pPr>
            <a:endParaRPr lang="fr-FR" sz="1600" dirty="0"/>
          </a:p>
        </p:txBody>
      </p:sp>
      <p:sp>
        <p:nvSpPr>
          <p:cNvPr id="8" name="Rectangle 7">
            <a:extLst>
              <a:ext uri="{FF2B5EF4-FFF2-40B4-BE49-F238E27FC236}">
                <a16:creationId xmlns:a16="http://schemas.microsoft.com/office/drawing/2014/main" id="{C1D2F032-975E-4884-B7F3-4A946D870C5D}"/>
              </a:ext>
            </a:extLst>
          </p:cNvPr>
          <p:cNvSpPr/>
          <p:nvPr/>
        </p:nvSpPr>
        <p:spPr>
          <a:xfrm>
            <a:off x="1475656" y="3019018"/>
            <a:ext cx="6552727" cy="55399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fr-FR" sz="1500" dirty="0"/>
              <a:t>DP Z42.1 Soins de contrôle comprenant une opération plastique du sein </a:t>
            </a:r>
          </a:p>
          <a:p>
            <a:r>
              <a:rPr lang="fr-FR" sz="1500" dirty="0"/>
              <a:t>DR Z90.1 Absence acquise de sein(s)</a:t>
            </a:r>
          </a:p>
        </p:txBody>
      </p:sp>
      <p:pic>
        <p:nvPicPr>
          <p:cNvPr id="11" name="Image 10">
            <a:extLst>
              <a:ext uri="{FF2B5EF4-FFF2-40B4-BE49-F238E27FC236}">
                <a16:creationId xmlns:a16="http://schemas.microsoft.com/office/drawing/2014/main" id="{79F43931-A6E6-4D6D-AB61-0E9CA3F92D57}"/>
              </a:ext>
            </a:extLst>
          </p:cNvPr>
          <p:cNvPicPr>
            <a:picLocks noChangeAspect="1"/>
          </p:cNvPicPr>
          <p:nvPr/>
        </p:nvPicPr>
        <p:blipFill>
          <a:blip r:embed="rId2"/>
          <a:stretch>
            <a:fillRect/>
          </a:stretch>
        </p:blipFill>
        <p:spPr>
          <a:xfrm>
            <a:off x="660700" y="2945232"/>
            <a:ext cx="438654" cy="627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Espace réservé du contenu 2">
            <a:extLst>
              <a:ext uri="{FF2B5EF4-FFF2-40B4-BE49-F238E27FC236}">
                <a16:creationId xmlns:a16="http://schemas.microsoft.com/office/drawing/2014/main" id="{89F30081-EC22-4041-982D-2DDACCBFA523}"/>
              </a:ext>
            </a:extLst>
          </p:cNvPr>
          <p:cNvSpPr txBox="1">
            <a:spLocks/>
          </p:cNvSpPr>
          <p:nvPr/>
        </p:nvSpPr>
        <p:spPr bwMode="auto">
          <a:xfrm>
            <a:off x="-108520" y="3955913"/>
            <a:ext cx="9145016" cy="47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46088" indent="-261938" algn="l" rtl="0" eaLnBrk="1" fontAlgn="base" hangingPunct="1">
              <a:spcBef>
                <a:spcPct val="20000"/>
              </a:spcBef>
              <a:spcAft>
                <a:spcPct val="0"/>
              </a:spcAft>
              <a:buBlip>
                <a:blip r:embed="rId3"/>
              </a:buBlip>
              <a:defRPr sz="2500">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4"/>
              </a:buBlip>
              <a:defRPr sz="2200">
                <a:solidFill>
                  <a:srgbClr val="4E455D"/>
                </a:solidFill>
                <a:latin typeface="+mn-lt"/>
                <a:ea typeface="+mn-ea"/>
              </a:defRPr>
            </a:lvl2pPr>
            <a:lvl3pPr marL="1143000" indent="-190500" algn="l" rtl="0" eaLnBrk="1" fontAlgn="base" hangingPunct="1">
              <a:spcBef>
                <a:spcPct val="20000"/>
              </a:spcBef>
              <a:spcAft>
                <a:spcPct val="0"/>
              </a:spcAft>
              <a:buBlip>
                <a:blip r:embed="rId5"/>
              </a:buBlip>
              <a:defRPr>
                <a:solidFill>
                  <a:srgbClr val="4E455D"/>
                </a:solidFill>
                <a:latin typeface="+mn-lt"/>
                <a:ea typeface="+mn-ea"/>
              </a:defRPr>
            </a:lvl3pPr>
            <a:lvl4pPr marL="1619250" indent="-190500" algn="l" rtl="0" eaLnBrk="1" fontAlgn="base" hangingPunct="1">
              <a:spcBef>
                <a:spcPct val="20000"/>
              </a:spcBef>
              <a:spcAft>
                <a:spcPct val="0"/>
              </a:spcAft>
              <a:buBlip>
                <a:blip r:embed="rId3"/>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4"/>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4"/>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4"/>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4"/>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4"/>
              </a:buBlip>
              <a:defRPr sz="1500">
                <a:solidFill>
                  <a:srgbClr val="4E455D"/>
                </a:solidFill>
                <a:latin typeface="+mn-lt"/>
                <a:ea typeface="+mn-ea"/>
              </a:defRPr>
            </a:lvl9pPr>
          </a:lstStyle>
          <a:p>
            <a:r>
              <a:rPr lang="fr-FR" sz="1800" kern="0" dirty="0"/>
              <a:t>Nouvelle recommandation de codage pour reconstruction différée après cancer </a:t>
            </a:r>
          </a:p>
        </p:txBody>
      </p:sp>
      <p:sp>
        <p:nvSpPr>
          <p:cNvPr id="13" name="Rectangle 12">
            <a:extLst>
              <a:ext uri="{FF2B5EF4-FFF2-40B4-BE49-F238E27FC236}">
                <a16:creationId xmlns:a16="http://schemas.microsoft.com/office/drawing/2014/main" id="{25FD03C9-0D7F-4148-AFC0-4FDB4F7BF629}"/>
              </a:ext>
            </a:extLst>
          </p:cNvPr>
          <p:cNvSpPr/>
          <p:nvPr/>
        </p:nvSpPr>
        <p:spPr>
          <a:xfrm>
            <a:off x="1403648" y="4387170"/>
            <a:ext cx="6552727" cy="553998"/>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fr-FR" sz="1500" dirty="0"/>
              <a:t>DP Z42.1 Soins de contrôle comprenant une opération plastique du sein </a:t>
            </a:r>
          </a:p>
          <a:p>
            <a:r>
              <a:rPr lang="fr-FR" sz="1500" dirty="0">
                <a:solidFill>
                  <a:schemeClr val="bg1"/>
                </a:solidFill>
              </a:rPr>
              <a:t>DR Z85.3 Antécédent personnel de tumeur maligne du sein </a:t>
            </a:r>
          </a:p>
        </p:txBody>
      </p:sp>
      <p:sp>
        <p:nvSpPr>
          <p:cNvPr id="16" name="Espace réservé du contenu 2">
            <a:extLst>
              <a:ext uri="{FF2B5EF4-FFF2-40B4-BE49-F238E27FC236}">
                <a16:creationId xmlns:a16="http://schemas.microsoft.com/office/drawing/2014/main" id="{1B287D09-18A8-44E7-A72C-0881C92873FE}"/>
              </a:ext>
            </a:extLst>
          </p:cNvPr>
          <p:cNvSpPr txBox="1">
            <a:spLocks/>
          </p:cNvSpPr>
          <p:nvPr/>
        </p:nvSpPr>
        <p:spPr bwMode="auto">
          <a:xfrm>
            <a:off x="0" y="5085184"/>
            <a:ext cx="9044906" cy="160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46088" indent="-261938" algn="l" rtl="0" eaLnBrk="1" fontAlgn="base" hangingPunct="1">
              <a:spcBef>
                <a:spcPct val="20000"/>
              </a:spcBef>
              <a:spcAft>
                <a:spcPct val="0"/>
              </a:spcAft>
              <a:buBlip>
                <a:blip r:embed="rId3"/>
              </a:buBlip>
              <a:defRPr sz="2500">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4"/>
              </a:buBlip>
              <a:defRPr sz="2200">
                <a:solidFill>
                  <a:srgbClr val="4E455D"/>
                </a:solidFill>
                <a:latin typeface="+mn-lt"/>
                <a:ea typeface="+mn-ea"/>
              </a:defRPr>
            </a:lvl2pPr>
            <a:lvl3pPr marL="1143000" indent="-190500" algn="l" rtl="0" eaLnBrk="1" fontAlgn="base" hangingPunct="1">
              <a:spcBef>
                <a:spcPct val="20000"/>
              </a:spcBef>
              <a:spcAft>
                <a:spcPct val="0"/>
              </a:spcAft>
              <a:buBlip>
                <a:blip r:embed="rId5"/>
              </a:buBlip>
              <a:defRPr>
                <a:solidFill>
                  <a:srgbClr val="4E455D"/>
                </a:solidFill>
                <a:latin typeface="+mn-lt"/>
                <a:ea typeface="+mn-ea"/>
              </a:defRPr>
            </a:lvl3pPr>
            <a:lvl4pPr marL="1619250" indent="-190500" algn="l" rtl="0" eaLnBrk="1" fontAlgn="base" hangingPunct="1">
              <a:spcBef>
                <a:spcPct val="20000"/>
              </a:spcBef>
              <a:spcAft>
                <a:spcPct val="0"/>
              </a:spcAft>
              <a:buBlip>
                <a:blip r:embed="rId3"/>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4"/>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4"/>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4"/>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4"/>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4"/>
              </a:buBlip>
              <a:defRPr sz="1500">
                <a:solidFill>
                  <a:srgbClr val="4E455D"/>
                </a:solidFill>
                <a:latin typeface="+mn-lt"/>
                <a:ea typeface="+mn-ea"/>
              </a:defRPr>
            </a:lvl9pPr>
          </a:lstStyle>
          <a:p>
            <a:pPr lvl="2"/>
            <a:r>
              <a:rPr lang="fr-FR" sz="1600" kern="0" dirty="0"/>
              <a:t>Amélioration de l’information</a:t>
            </a:r>
          </a:p>
          <a:p>
            <a:pPr lvl="2"/>
            <a:r>
              <a:rPr lang="fr-FR" sz="1600" kern="0" dirty="0"/>
              <a:t>Pas de conséquence en classification de séjour</a:t>
            </a:r>
          </a:p>
          <a:p>
            <a:pPr lvl="2"/>
            <a:r>
              <a:rPr lang="fr-FR" sz="1600" kern="0" dirty="0"/>
              <a:t>Recommandation pour campagne 2022 mais déjà accessible au codage</a:t>
            </a:r>
          </a:p>
          <a:p>
            <a:pPr lvl="2"/>
            <a:r>
              <a:rPr lang="fr-FR" sz="1600" kern="0" dirty="0"/>
              <a:t>Intégration au guide méthodologique fin 2021 et notice PMSI</a:t>
            </a:r>
          </a:p>
          <a:p>
            <a:pPr marL="952500" lvl="2" indent="0">
              <a:buNone/>
            </a:pPr>
            <a:endParaRPr lang="fr-FR" sz="1600" kern="0" dirty="0"/>
          </a:p>
        </p:txBody>
      </p:sp>
      <p:sp>
        <p:nvSpPr>
          <p:cNvPr id="4" name="Espace réservé de la date 3">
            <a:extLst>
              <a:ext uri="{FF2B5EF4-FFF2-40B4-BE49-F238E27FC236}">
                <a16:creationId xmlns:a16="http://schemas.microsoft.com/office/drawing/2014/main" id="{AF5A6BC9-8B28-49A2-B00C-611EC9A77295}"/>
              </a:ext>
            </a:extLst>
          </p:cNvPr>
          <p:cNvSpPr>
            <a:spLocks noGrp="1"/>
          </p:cNvSpPr>
          <p:nvPr>
            <p:ph type="dt" sz="half" idx="11"/>
          </p:nvPr>
        </p:nvSpPr>
        <p:spPr/>
        <p:txBody>
          <a:bodyPr/>
          <a:lstStyle/>
          <a:p>
            <a:r>
              <a:rPr lang="fr-FR"/>
              <a:t>08 novembre 2021</a:t>
            </a:r>
            <a:endParaRPr lang="fr-FR" dirty="0"/>
          </a:p>
        </p:txBody>
      </p:sp>
      <p:sp>
        <p:nvSpPr>
          <p:cNvPr id="5" name="Espace réservé du pied de page 4">
            <a:extLst>
              <a:ext uri="{FF2B5EF4-FFF2-40B4-BE49-F238E27FC236}">
                <a16:creationId xmlns:a16="http://schemas.microsoft.com/office/drawing/2014/main" id="{70DF5539-C7D7-4740-831B-672685F55BD2}"/>
              </a:ext>
            </a:extLst>
          </p:cNvPr>
          <p:cNvSpPr>
            <a:spLocks noGrp="1"/>
          </p:cNvSpPr>
          <p:nvPr>
            <p:ph type="ftr" sz="quarter" idx="12"/>
          </p:nvPr>
        </p:nvSpPr>
        <p:spPr/>
        <p:txBody>
          <a:bodyPr/>
          <a:lstStyle/>
          <a:p>
            <a:r>
              <a:rPr lang="fr-FR"/>
              <a:t>Session d'information PMSI 2022 - ATIH</a:t>
            </a:r>
            <a:endParaRPr lang="fr-FR" dirty="0"/>
          </a:p>
        </p:txBody>
      </p:sp>
      <p:sp>
        <p:nvSpPr>
          <p:cNvPr id="6" name="Espace réservé du numéro de diapositive 5">
            <a:extLst>
              <a:ext uri="{FF2B5EF4-FFF2-40B4-BE49-F238E27FC236}">
                <a16:creationId xmlns:a16="http://schemas.microsoft.com/office/drawing/2014/main" id="{4AD0720A-642B-4206-B435-F50FE1F92EEA}"/>
              </a:ext>
            </a:extLst>
          </p:cNvPr>
          <p:cNvSpPr>
            <a:spLocks noGrp="1"/>
          </p:cNvSpPr>
          <p:nvPr>
            <p:ph type="sldNum" sz="quarter" idx="10"/>
          </p:nvPr>
        </p:nvSpPr>
        <p:spPr/>
        <p:txBody>
          <a:bodyPr/>
          <a:lstStyle/>
          <a:p>
            <a:fld id="{E5369045-A61C-425D-88C5-655E2D52834C}" type="slidenum">
              <a:rPr lang="fr-FR" smtClean="0"/>
              <a:pPr/>
              <a:t>33</a:t>
            </a:fld>
            <a:endParaRPr lang="fr-FR" dirty="0"/>
          </a:p>
        </p:txBody>
      </p:sp>
    </p:spTree>
    <p:extLst>
      <p:ext uri="{BB962C8B-B14F-4D97-AF65-F5344CB8AC3E}">
        <p14:creationId xmlns:p14="http://schemas.microsoft.com/office/powerpoint/2010/main" val="1463239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C91EFE-14BD-42DB-BB43-E4A650AFB9B0}"/>
              </a:ext>
            </a:extLst>
          </p:cNvPr>
          <p:cNvSpPr>
            <a:spLocks noGrp="1"/>
          </p:cNvSpPr>
          <p:nvPr>
            <p:ph type="ctrTitle"/>
          </p:nvPr>
        </p:nvSpPr>
        <p:spPr>
          <a:xfrm>
            <a:off x="1763688" y="2900536"/>
            <a:ext cx="6026224" cy="888504"/>
          </a:xfrm>
        </p:spPr>
        <p:txBody>
          <a:bodyPr/>
          <a:lstStyle/>
          <a:p>
            <a:r>
              <a:rPr lang="fr-FR" b="1" dirty="0"/>
              <a:t>Évolution des racines interventionnelles dans la CMD08</a:t>
            </a:r>
          </a:p>
        </p:txBody>
      </p:sp>
      <p:sp>
        <p:nvSpPr>
          <p:cNvPr id="4" name="Espace réservé du numéro de diapositive 3">
            <a:extLst>
              <a:ext uri="{FF2B5EF4-FFF2-40B4-BE49-F238E27FC236}">
                <a16:creationId xmlns:a16="http://schemas.microsoft.com/office/drawing/2014/main" id="{EEEE4277-A644-44B0-9760-5C839D945C5D}"/>
              </a:ext>
            </a:extLst>
          </p:cNvPr>
          <p:cNvSpPr>
            <a:spLocks noGrp="1"/>
          </p:cNvSpPr>
          <p:nvPr>
            <p:ph type="sldNum" sz="quarter" idx="10"/>
          </p:nvPr>
        </p:nvSpPr>
        <p:spPr/>
        <p:txBody>
          <a:bodyPr/>
          <a:lstStyle/>
          <a:p>
            <a:fld id="{E5369045-A61C-425D-88C5-655E2D52834C}" type="slidenum">
              <a:rPr lang="fr-FR" smtClean="0"/>
              <a:pPr/>
              <a:t>34</a:t>
            </a:fld>
            <a:endParaRPr lang="fr-FR" dirty="0"/>
          </a:p>
        </p:txBody>
      </p:sp>
      <p:sp>
        <p:nvSpPr>
          <p:cNvPr id="5" name="Espace réservé de la date 4">
            <a:extLst>
              <a:ext uri="{FF2B5EF4-FFF2-40B4-BE49-F238E27FC236}">
                <a16:creationId xmlns:a16="http://schemas.microsoft.com/office/drawing/2014/main" id="{D5B9B8B0-B519-467C-AD38-83AA3AFD6AD9}"/>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E5803259-1915-42A7-8CC5-3787CA4287E6}"/>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500944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61CDE9-C662-464C-A7BF-48EC545E3711}"/>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D4AC2970-F7AC-4B16-9579-A7D49807D395}"/>
              </a:ext>
            </a:extLst>
          </p:cNvPr>
          <p:cNvSpPr>
            <a:spLocks noGrp="1"/>
          </p:cNvSpPr>
          <p:nvPr>
            <p:ph idx="1"/>
          </p:nvPr>
        </p:nvSpPr>
        <p:spPr>
          <a:xfrm>
            <a:off x="1259632" y="2501621"/>
            <a:ext cx="5976664" cy="2808312"/>
          </a:xfrm>
        </p:spPr>
        <p:txBody>
          <a:bodyPr/>
          <a:lstStyle/>
          <a:p>
            <a:r>
              <a:rPr lang="fr-FR" sz="2400" dirty="0"/>
              <a:t>Origine du projet</a:t>
            </a:r>
          </a:p>
          <a:p>
            <a:endParaRPr lang="fr-FR" dirty="0"/>
          </a:p>
          <a:p>
            <a:r>
              <a:rPr lang="fr-FR" sz="2400" dirty="0"/>
              <a:t>Présentation des travaux</a:t>
            </a:r>
          </a:p>
          <a:p>
            <a:endParaRPr lang="fr-FR" sz="2400" dirty="0"/>
          </a:p>
          <a:p>
            <a:r>
              <a:rPr lang="fr-FR" sz="2400" dirty="0"/>
              <a:t>Conclusions</a:t>
            </a:r>
          </a:p>
        </p:txBody>
      </p:sp>
      <p:sp>
        <p:nvSpPr>
          <p:cNvPr id="4" name="Espace réservé du numéro de diapositive 3">
            <a:extLst>
              <a:ext uri="{FF2B5EF4-FFF2-40B4-BE49-F238E27FC236}">
                <a16:creationId xmlns:a16="http://schemas.microsoft.com/office/drawing/2014/main" id="{4CFA49E6-F440-42AC-8480-76F1F41CC03F}"/>
              </a:ext>
            </a:extLst>
          </p:cNvPr>
          <p:cNvSpPr>
            <a:spLocks noGrp="1"/>
          </p:cNvSpPr>
          <p:nvPr>
            <p:ph type="sldNum" sz="quarter" idx="10"/>
          </p:nvPr>
        </p:nvSpPr>
        <p:spPr/>
        <p:txBody>
          <a:bodyPr/>
          <a:lstStyle/>
          <a:p>
            <a:pPr>
              <a:defRPr/>
            </a:pPr>
            <a:fld id="{EC4C1428-991A-4C69-91DB-AC183FC15C12}" type="slidenum">
              <a:rPr lang="fr-FR" smtClean="0"/>
              <a:pPr>
                <a:defRPr/>
              </a:pPr>
              <a:t>35</a:t>
            </a:fld>
            <a:endParaRPr lang="fr-FR"/>
          </a:p>
        </p:txBody>
      </p:sp>
      <p:sp>
        <p:nvSpPr>
          <p:cNvPr id="8" name="Espace réservé de la date 3"/>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9" name="Espace réservé du pied de page 4"/>
          <p:cNvSpPr>
            <a:spLocks noGrp="1"/>
          </p:cNvSpPr>
          <p:nvPr>
            <p:ph type="ftr" sz="quarter" idx="12"/>
          </p:nvPr>
        </p:nvSpPr>
        <p:spPr>
          <a:xfrm>
            <a:off x="2771800" y="6547560"/>
            <a:ext cx="3456384" cy="265816"/>
          </a:xfrm>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121976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61CDE9-C662-464C-A7BF-48EC545E3711}"/>
              </a:ext>
            </a:extLst>
          </p:cNvPr>
          <p:cNvSpPr>
            <a:spLocks noGrp="1"/>
          </p:cNvSpPr>
          <p:nvPr>
            <p:ph type="title"/>
          </p:nvPr>
        </p:nvSpPr>
        <p:spPr>
          <a:xfrm>
            <a:off x="2057400" y="304800"/>
            <a:ext cx="6619056" cy="992188"/>
          </a:xfrm>
        </p:spPr>
        <p:txBody>
          <a:bodyPr/>
          <a:lstStyle/>
          <a:p>
            <a:r>
              <a:rPr lang="fr-FR" dirty="0"/>
              <a:t>Une solution à trouver pour les actes de </a:t>
            </a:r>
            <a:r>
              <a:rPr lang="fr-FR" dirty="0" err="1"/>
              <a:t>spondyloplastie</a:t>
            </a:r>
            <a:r>
              <a:rPr lang="fr-FR" dirty="0"/>
              <a:t> sans expansion</a:t>
            </a:r>
          </a:p>
        </p:txBody>
      </p:sp>
      <p:sp>
        <p:nvSpPr>
          <p:cNvPr id="3" name="Espace réservé du contenu 2">
            <a:extLst>
              <a:ext uri="{FF2B5EF4-FFF2-40B4-BE49-F238E27FC236}">
                <a16:creationId xmlns:a16="http://schemas.microsoft.com/office/drawing/2014/main" id="{D4AC2970-F7AC-4B16-9579-A7D49807D395}"/>
              </a:ext>
            </a:extLst>
          </p:cNvPr>
          <p:cNvSpPr>
            <a:spLocks noGrp="1"/>
          </p:cNvSpPr>
          <p:nvPr>
            <p:ph idx="1"/>
          </p:nvPr>
        </p:nvSpPr>
        <p:spPr>
          <a:xfrm>
            <a:off x="683568" y="2276872"/>
            <a:ext cx="7992888" cy="3600400"/>
          </a:xfrm>
        </p:spPr>
        <p:txBody>
          <a:bodyPr/>
          <a:lstStyle/>
          <a:p>
            <a:r>
              <a:rPr lang="fr-FR" sz="2000" dirty="0"/>
              <a:t>Introduction dans la V58 (CCAM) de 4 actes de </a:t>
            </a:r>
            <a:r>
              <a:rPr lang="fr-FR" sz="2000" dirty="0" err="1"/>
              <a:t>spondyloplastie</a:t>
            </a:r>
            <a:r>
              <a:rPr lang="fr-FR" sz="2000" u="sng" dirty="0"/>
              <a:t> avec expansion </a:t>
            </a:r>
            <a:r>
              <a:rPr lang="fr-FR" sz="2000" dirty="0"/>
              <a:t>au niveau du rachis avec code d’activité 4 (LHMH 228, 027, 140, 454) =&gt; 08C27</a:t>
            </a:r>
            <a:endParaRPr lang="fr-FR" sz="2000" b="1" dirty="0">
              <a:cs typeface="ＭＳ Ｐゴシック" charset="0"/>
            </a:endParaRPr>
          </a:p>
          <a:p>
            <a:endParaRPr lang="fr-FR" sz="2000" dirty="0"/>
          </a:p>
          <a:p>
            <a:r>
              <a:rPr lang="fr-FR" sz="2000" dirty="0"/>
              <a:t>Les autres actes de </a:t>
            </a:r>
            <a:r>
              <a:rPr lang="fr-FR" sz="2000" dirty="0" err="1"/>
              <a:t>spondyloplastie</a:t>
            </a:r>
            <a:r>
              <a:rPr lang="fr-FR" sz="2000" dirty="0"/>
              <a:t> (LHMH00X, X=[1 à 6]) </a:t>
            </a:r>
            <a:r>
              <a:rPr lang="fr-FR" sz="2000" u="sng" dirty="0"/>
              <a:t>sans expansion</a:t>
            </a:r>
            <a:r>
              <a:rPr lang="fr-FR" sz="2000" dirty="0"/>
              <a:t> n’ont pas de code activité 4 et actuellement orientent dans des racines médicales </a:t>
            </a:r>
          </a:p>
          <a:p>
            <a:endParaRPr lang="fr-FR" sz="2000" dirty="0"/>
          </a:p>
          <a:p>
            <a:r>
              <a:rPr lang="fr-FR" sz="2000" dirty="0"/>
              <a:t>Suggestion de créer pour ces actes une ou des racines en K.</a:t>
            </a:r>
          </a:p>
        </p:txBody>
      </p:sp>
      <p:sp>
        <p:nvSpPr>
          <p:cNvPr id="4" name="Espace réservé du numéro de diapositive 3">
            <a:extLst>
              <a:ext uri="{FF2B5EF4-FFF2-40B4-BE49-F238E27FC236}">
                <a16:creationId xmlns:a16="http://schemas.microsoft.com/office/drawing/2014/main" id="{4CFA49E6-F440-42AC-8480-76F1F41CC03F}"/>
              </a:ext>
            </a:extLst>
          </p:cNvPr>
          <p:cNvSpPr>
            <a:spLocks noGrp="1"/>
          </p:cNvSpPr>
          <p:nvPr>
            <p:ph type="sldNum" sz="quarter" idx="10"/>
          </p:nvPr>
        </p:nvSpPr>
        <p:spPr/>
        <p:txBody>
          <a:bodyPr/>
          <a:lstStyle/>
          <a:p>
            <a:pPr>
              <a:defRPr/>
            </a:pPr>
            <a:fld id="{EC4C1428-991A-4C69-91DB-AC183FC15C12}" type="slidenum">
              <a:rPr lang="fr-FR" smtClean="0"/>
              <a:pPr>
                <a:defRPr/>
              </a:pPr>
              <a:t>36</a:t>
            </a:fld>
            <a:endParaRPr lang="fr-FR"/>
          </a:p>
        </p:txBody>
      </p:sp>
      <p:sp>
        <p:nvSpPr>
          <p:cNvPr id="8" name="Espace réservé de la date 3"/>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9" name="Espace réservé du pied de page 4"/>
          <p:cNvSpPr>
            <a:spLocks noGrp="1"/>
          </p:cNvSpPr>
          <p:nvPr>
            <p:ph type="ftr" sz="quarter" idx="12"/>
          </p:nvPr>
        </p:nvSpPr>
        <p:spPr>
          <a:xfrm>
            <a:off x="2771800" y="6547560"/>
            <a:ext cx="3456384" cy="265816"/>
          </a:xfrm>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3558038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4AC2970-F7AC-4B16-9579-A7D49807D395}"/>
              </a:ext>
            </a:extLst>
          </p:cNvPr>
          <p:cNvSpPr>
            <a:spLocks noGrp="1"/>
          </p:cNvSpPr>
          <p:nvPr>
            <p:ph idx="1"/>
          </p:nvPr>
        </p:nvSpPr>
        <p:spPr>
          <a:xfrm>
            <a:off x="539552" y="2320092"/>
            <a:ext cx="7704856" cy="2825728"/>
          </a:xfrm>
        </p:spPr>
        <p:txBody>
          <a:bodyPr/>
          <a:lstStyle/>
          <a:p>
            <a:r>
              <a:rPr lang="fr-FR" sz="2400" dirty="0"/>
              <a:t>Étude des séjours des racines en M et en K, puis dans un 2</a:t>
            </a:r>
            <a:r>
              <a:rPr lang="fr-FR" sz="2400" baseline="30000" dirty="0"/>
              <a:t>ème</a:t>
            </a:r>
            <a:r>
              <a:rPr lang="fr-FR" sz="2400" dirty="0"/>
              <a:t> temps des racines en C.</a:t>
            </a:r>
          </a:p>
          <a:p>
            <a:pPr lvl="1"/>
            <a:r>
              <a:rPr lang="fr-FR" dirty="0"/>
              <a:t>157 actes -&gt; 77 actes -&gt; 21 actes -&gt; 13 actes</a:t>
            </a:r>
          </a:p>
          <a:p>
            <a:endParaRPr lang="fr-FR" dirty="0"/>
          </a:p>
          <a:p>
            <a:r>
              <a:rPr lang="fr-FR" dirty="0"/>
              <a:t>Choix des interventions sur le rachis</a:t>
            </a:r>
            <a:endParaRPr lang="fr-FR" sz="2400" dirty="0"/>
          </a:p>
          <a:p>
            <a:endParaRPr lang="fr-FR" dirty="0"/>
          </a:p>
          <a:p>
            <a:pPr lvl="1"/>
            <a:endParaRPr lang="fr-FR" sz="1000" dirty="0">
              <a:sym typeface="Wingdings" panose="05000000000000000000" pitchFamily="2" charset="2"/>
            </a:endParaRPr>
          </a:p>
        </p:txBody>
      </p:sp>
      <p:sp>
        <p:nvSpPr>
          <p:cNvPr id="2" name="Titre 1">
            <a:extLst>
              <a:ext uri="{FF2B5EF4-FFF2-40B4-BE49-F238E27FC236}">
                <a16:creationId xmlns:a16="http://schemas.microsoft.com/office/drawing/2014/main" id="{7F61CDE9-C662-464C-A7BF-48EC545E3711}"/>
              </a:ext>
            </a:extLst>
          </p:cNvPr>
          <p:cNvSpPr>
            <a:spLocks noGrp="1"/>
          </p:cNvSpPr>
          <p:nvPr>
            <p:ph type="title"/>
          </p:nvPr>
        </p:nvSpPr>
        <p:spPr>
          <a:xfrm>
            <a:off x="1907704" y="260648"/>
            <a:ext cx="6710716" cy="992188"/>
          </a:xfrm>
        </p:spPr>
        <p:txBody>
          <a:bodyPr/>
          <a:lstStyle/>
          <a:p>
            <a:r>
              <a:rPr lang="fr-FR" sz="2400" dirty="0"/>
              <a:t>Démarche centrée sur l’identification d’actes comparables à vocation interventionnelle</a:t>
            </a:r>
          </a:p>
        </p:txBody>
      </p:sp>
      <p:sp>
        <p:nvSpPr>
          <p:cNvPr id="4" name="Espace réservé du numéro de diapositive 3">
            <a:extLst>
              <a:ext uri="{FF2B5EF4-FFF2-40B4-BE49-F238E27FC236}">
                <a16:creationId xmlns:a16="http://schemas.microsoft.com/office/drawing/2014/main" id="{4CFA49E6-F440-42AC-8480-76F1F41CC03F}"/>
              </a:ext>
            </a:extLst>
          </p:cNvPr>
          <p:cNvSpPr>
            <a:spLocks noGrp="1"/>
          </p:cNvSpPr>
          <p:nvPr>
            <p:ph type="sldNum" sz="quarter" idx="10"/>
          </p:nvPr>
        </p:nvSpPr>
        <p:spPr/>
        <p:txBody>
          <a:bodyPr/>
          <a:lstStyle/>
          <a:p>
            <a:pPr>
              <a:defRPr/>
            </a:pPr>
            <a:fld id="{EC4C1428-991A-4C69-91DB-AC183FC15C12}" type="slidenum">
              <a:rPr lang="fr-FR" smtClean="0"/>
              <a:pPr>
                <a:defRPr/>
              </a:pPr>
              <a:t>37</a:t>
            </a:fld>
            <a:endParaRPr lang="fr-FR"/>
          </a:p>
        </p:txBody>
      </p:sp>
      <p:sp>
        <p:nvSpPr>
          <p:cNvPr id="10" name="Espace réservé de la date 3"/>
          <p:cNvSpPr>
            <a:spLocks noGrp="1"/>
          </p:cNvSpPr>
          <p:nvPr>
            <p:ph type="dt" sz="half" idx="11"/>
          </p:nvPr>
        </p:nvSpPr>
        <p:spPr>
          <a:xfrm>
            <a:off x="239688" y="6547560"/>
            <a:ext cx="1524000" cy="265816"/>
          </a:xfrm>
        </p:spPr>
        <p:txBody>
          <a:bodyPr/>
          <a:lstStyle/>
          <a:p>
            <a:pPr>
              <a:defRPr/>
            </a:pPr>
            <a:r>
              <a:rPr lang="fr-FR"/>
              <a:t>08 novembre 2021</a:t>
            </a:r>
            <a:endParaRPr lang="fr-FR" dirty="0"/>
          </a:p>
        </p:txBody>
      </p:sp>
      <p:sp>
        <p:nvSpPr>
          <p:cNvPr id="11" name="Espace réservé du pied de page 4"/>
          <p:cNvSpPr>
            <a:spLocks noGrp="1"/>
          </p:cNvSpPr>
          <p:nvPr>
            <p:ph type="ftr" sz="quarter" idx="12"/>
          </p:nvPr>
        </p:nvSpPr>
        <p:spPr>
          <a:xfrm>
            <a:off x="2771800" y="6547560"/>
            <a:ext cx="3456384" cy="265816"/>
          </a:xfrm>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1585059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7E785-866D-4EFA-94F7-C7FEA121DCFC}"/>
              </a:ext>
            </a:extLst>
          </p:cNvPr>
          <p:cNvSpPr>
            <a:spLocks noGrp="1"/>
          </p:cNvSpPr>
          <p:nvPr>
            <p:ph type="title"/>
          </p:nvPr>
        </p:nvSpPr>
        <p:spPr>
          <a:xfrm>
            <a:off x="1841376" y="304800"/>
            <a:ext cx="7123112" cy="992188"/>
          </a:xfrm>
        </p:spPr>
        <p:txBody>
          <a:bodyPr/>
          <a:lstStyle/>
          <a:p>
            <a:r>
              <a:rPr lang="fr-FR" dirty="0">
                <a:solidFill>
                  <a:schemeClr val="tx1"/>
                </a:solidFill>
              </a:rPr>
              <a:t>Création de racines en K dans la CMD 08</a:t>
            </a:r>
            <a:br>
              <a:rPr lang="fr-FR" dirty="0">
                <a:solidFill>
                  <a:schemeClr val="tx1"/>
                </a:solidFill>
              </a:rPr>
            </a:br>
            <a:r>
              <a:rPr lang="fr-FR" dirty="0">
                <a:solidFill>
                  <a:schemeClr val="tx1"/>
                </a:solidFill>
              </a:rPr>
              <a:t>Liste d’actes</a:t>
            </a:r>
            <a:endParaRPr lang="fr-FR" dirty="0"/>
          </a:p>
        </p:txBody>
      </p:sp>
      <p:sp>
        <p:nvSpPr>
          <p:cNvPr id="4" name="Espace réservé du numéro de diapositive 3">
            <a:extLst>
              <a:ext uri="{FF2B5EF4-FFF2-40B4-BE49-F238E27FC236}">
                <a16:creationId xmlns:a16="http://schemas.microsoft.com/office/drawing/2014/main" id="{7953216F-11F5-44E5-B2CF-FBADC3499F3C}"/>
              </a:ext>
            </a:extLst>
          </p:cNvPr>
          <p:cNvSpPr>
            <a:spLocks noGrp="1"/>
          </p:cNvSpPr>
          <p:nvPr>
            <p:ph type="sldNum" sz="quarter" idx="10"/>
          </p:nvPr>
        </p:nvSpPr>
        <p:spPr/>
        <p:txBody>
          <a:bodyPr/>
          <a:lstStyle/>
          <a:p>
            <a:pPr fontAlgn="base">
              <a:spcBef>
                <a:spcPct val="0"/>
              </a:spcBef>
              <a:spcAft>
                <a:spcPct val="0"/>
              </a:spcAft>
              <a:defRPr/>
            </a:pPr>
            <a:fld id="{B5C39F5B-77B0-45ED-8295-9E1E43319FDE}" type="slidenum">
              <a:rPr lang="fr-FR" smtClean="0"/>
              <a:pPr fontAlgn="base">
                <a:spcBef>
                  <a:spcPct val="0"/>
                </a:spcBef>
                <a:spcAft>
                  <a:spcPct val="0"/>
                </a:spcAft>
                <a:defRPr/>
              </a:pPr>
              <a:t>38</a:t>
            </a:fld>
            <a:endParaRPr lang="fr-FR"/>
          </a:p>
        </p:txBody>
      </p:sp>
      <p:sp>
        <p:nvSpPr>
          <p:cNvPr id="5" name="Espace réservé de la date 4">
            <a:extLst>
              <a:ext uri="{FF2B5EF4-FFF2-40B4-BE49-F238E27FC236}">
                <a16:creationId xmlns:a16="http://schemas.microsoft.com/office/drawing/2014/main" id="{1244590C-A9AA-42B1-9F4D-89D618EA34FD}"/>
              </a:ext>
            </a:extLst>
          </p:cNvPr>
          <p:cNvSpPr>
            <a:spLocks noGrp="1"/>
          </p:cNvSpPr>
          <p:nvPr>
            <p:ph type="dt" sz="half" idx="11"/>
          </p:nvPr>
        </p:nvSpPr>
        <p:spPr>
          <a:xfrm>
            <a:off x="107504" y="6512768"/>
            <a:ext cx="1057672" cy="228600"/>
          </a:xfrm>
        </p:spPr>
        <p:txBody>
          <a:bodyPr/>
          <a:lstStyle/>
          <a:p>
            <a:pPr>
              <a:defRPr/>
            </a:pPr>
            <a:r>
              <a:rPr lang="fr-FR" sz="800"/>
              <a:t>08 novembre 2021</a:t>
            </a:r>
            <a:endParaRPr lang="fr-FR" sz="800" dirty="0"/>
          </a:p>
        </p:txBody>
      </p:sp>
      <p:sp>
        <p:nvSpPr>
          <p:cNvPr id="6" name="Espace réservé du pied de page 5">
            <a:extLst>
              <a:ext uri="{FF2B5EF4-FFF2-40B4-BE49-F238E27FC236}">
                <a16:creationId xmlns:a16="http://schemas.microsoft.com/office/drawing/2014/main" id="{0923D384-164C-4533-835A-50413B7F7663}"/>
              </a:ext>
            </a:extLst>
          </p:cNvPr>
          <p:cNvSpPr>
            <a:spLocks noGrp="1"/>
          </p:cNvSpPr>
          <p:nvPr>
            <p:ph type="ftr" sz="quarter" idx="12"/>
          </p:nvPr>
        </p:nvSpPr>
        <p:spPr>
          <a:xfrm>
            <a:off x="4038600" y="6512768"/>
            <a:ext cx="1325488" cy="228600"/>
          </a:xfrm>
        </p:spPr>
        <p:txBody>
          <a:bodyPr/>
          <a:lstStyle/>
          <a:p>
            <a:pPr>
              <a:defRPr/>
            </a:pPr>
            <a:r>
              <a:rPr lang="fr-FR" sz="800"/>
              <a:t>Session d'information PMSI 2022 - ATIH</a:t>
            </a:r>
            <a:endParaRPr lang="fr-FR" sz="800" dirty="0"/>
          </a:p>
        </p:txBody>
      </p:sp>
      <p:sp>
        <p:nvSpPr>
          <p:cNvPr id="9" name="Espace réservé du contenu 2">
            <a:extLst>
              <a:ext uri="{FF2B5EF4-FFF2-40B4-BE49-F238E27FC236}">
                <a16:creationId xmlns:a16="http://schemas.microsoft.com/office/drawing/2014/main" id="{E2A1D5CC-2D91-4F5F-8492-50278D094499}"/>
              </a:ext>
            </a:extLst>
          </p:cNvPr>
          <p:cNvSpPr txBox="1">
            <a:spLocks/>
          </p:cNvSpPr>
          <p:nvPr/>
        </p:nvSpPr>
        <p:spPr bwMode="auto">
          <a:xfrm>
            <a:off x="55772" y="1844824"/>
            <a:ext cx="883670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46088" indent="-261938" algn="l" rtl="0" eaLnBrk="1" fontAlgn="base" hangingPunct="1">
              <a:spcBef>
                <a:spcPct val="20000"/>
              </a:spcBef>
              <a:spcAft>
                <a:spcPct val="0"/>
              </a:spcAft>
              <a:buBlip>
                <a:blip r:embed="rId2"/>
              </a:buBlip>
              <a:defRPr sz="2400" b="1">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3"/>
              </a:buBlip>
              <a:defRPr sz="2000">
                <a:solidFill>
                  <a:srgbClr val="4E455D"/>
                </a:solidFill>
                <a:latin typeface="+mn-lt"/>
                <a:ea typeface="+mn-ea"/>
              </a:defRPr>
            </a:lvl2pPr>
            <a:lvl3pPr marL="1143000" indent="-190500" algn="l" rtl="0" eaLnBrk="1" fontAlgn="base" hangingPunct="1">
              <a:spcBef>
                <a:spcPct val="20000"/>
              </a:spcBef>
              <a:spcAft>
                <a:spcPct val="0"/>
              </a:spcAft>
              <a:buBlip>
                <a:blip r:embed="rId4"/>
              </a:buBlip>
              <a:defRPr>
                <a:solidFill>
                  <a:srgbClr val="4E455D"/>
                </a:solidFill>
                <a:latin typeface="+mn-lt"/>
                <a:ea typeface="+mn-ea"/>
              </a:defRPr>
            </a:lvl3pPr>
            <a:lvl4pPr marL="1619250" indent="-190500" algn="l" rtl="0" eaLnBrk="1" fontAlgn="base" hangingPunct="1">
              <a:spcBef>
                <a:spcPct val="20000"/>
              </a:spcBef>
              <a:spcAft>
                <a:spcPct val="0"/>
              </a:spcAft>
              <a:buBlip>
                <a:blip r:embed="rId2"/>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3"/>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3"/>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3"/>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3"/>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3"/>
              </a:buBlip>
              <a:defRPr sz="1500">
                <a:solidFill>
                  <a:srgbClr val="4E455D"/>
                </a:solidFill>
                <a:latin typeface="+mn-lt"/>
                <a:ea typeface="+mn-ea"/>
              </a:defRPr>
            </a:lvl9pPr>
          </a:lstStyle>
          <a:p>
            <a:pPr marL="446088" lvl="1" indent="-261938">
              <a:buBlip>
                <a:blip r:embed="rId2"/>
              </a:buBlip>
            </a:pPr>
            <a:r>
              <a:rPr lang="fr-FR" sz="1800" b="1" dirty="0" err="1"/>
              <a:t>Spondyloplasties</a:t>
            </a:r>
            <a:endParaRPr lang="fr-FR" sz="1800" b="1" dirty="0"/>
          </a:p>
          <a:p>
            <a:pPr marL="446088" lvl="1" indent="-261938">
              <a:buBlip>
                <a:blip r:embed="rId2"/>
              </a:buBlip>
            </a:pPr>
            <a:endParaRPr lang="fr-FR" sz="1800" b="1" dirty="0"/>
          </a:p>
          <a:p>
            <a:pPr marL="446088" lvl="1" indent="-261938">
              <a:buBlip>
                <a:blip r:embed="rId2"/>
              </a:buBlip>
            </a:pPr>
            <a:endParaRPr lang="fr-FR" sz="1800" b="1" dirty="0"/>
          </a:p>
          <a:p>
            <a:pPr marL="446088" lvl="1" indent="-261938">
              <a:buBlip>
                <a:blip r:embed="rId2"/>
              </a:buBlip>
            </a:pPr>
            <a:endParaRPr lang="fr-FR" sz="1800" b="1" dirty="0"/>
          </a:p>
          <a:p>
            <a:pPr marL="446088" lvl="1" indent="-261938">
              <a:buBlip>
                <a:blip r:embed="rId2"/>
              </a:buBlip>
            </a:pPr>
            <a:endParaRPr lang="fr-FR" sz="1800" b="1" dirty="0"/>
          </a:p>
          <a:p>
            <a:pPr marL="446088" lvl="1" indent="-261938">
              <a:buBlip>
                <a:blip r:embed="rId2"/>
              </a:buBlip>
            </a:pPr>
            <a:endParaRPr lang="fr-FR" sz="1800" b="1" dirty="0"/>
          </a:p>
          <a:p>
            <a:pPr marL="446088" lvl="1" indent="-261938">
              <a:buBlip>
                <a:blip r:embed="rId2"/>
              </a:buBlip>
            </a:pPr>
            <a:endParaRPr lang="fr-FR" sz="1800" b="1" dirty="0"/>
          </a:p>
          <a:p>
            <a:pPr marL="446088" lvl="1" indent="-261938">
              <a:buBlip>
                <a:blip r:embed="rId2"/>
              </a:buBlip>
            </a:pPr>
            <a:endParaRPr lang="fr-FR" sz="1100" b="1" dirty="0"/>
          </a:p>
          <a:p>
            <a:pPr marL="446088" lvl="1" indent="-261938">
              <a:buBlip>
                <a:blip r:embed="rId2"/>
              </a:buBlip>
            </a:pPr>
            <a:r>
              <a:rPr lang="fr-FR" sz="1800" b="1" dirty="0"/>
              <a:t>Autres actes interventionnels sur le rachis</a:t>
            </a:r>
          </a:p>
        </p:txBody>
      </p:sp>
      <p:graphicFrame>
        <p:nvGraphicFramePr>
          <p:cNvPr id="10" name="Espace réservé du contenu 6">
            <a:extLst>
              <a:ext uri="{FF2B5EF4-FFF2-40B4-BE49-F238E27FC236}">
                <a16:creationId xmlns:a16="http://schemas.microsoft.com/office/drawing/2014/main" id="{DC6AE01A-DF99-4704-A7F3-9317BFAE3B52}"/>
              </a:ext>
            </a:extLst>
          </p:cNvPr>
          <p:cNvGraphicFramePr>
            <a:graphicFrameLocks/>
          </p:cNvGraphicFramePr>
          <p:nvPr>
            <p:extLst/>
          </p:nvPr>
        </p:nvGraphicFramePr>
        <p:xfrm>
          <a:off x="369410" y="2204864"/>
          <a:ext cx="7514958" cy="2044450"/>
        </p:xfrm>
        <a:graphic>
          <a:graphicData uri="http://schemas.openxmlformats.org/drawingml/2006/table">
            <a:tbl>
              <a:tblPr firstRow="1" firstCol="1" bandRow="1">
                <a:tableStyleId>{5C22544A-7EE6-4342-B048-85BDC9FD1C3A}</a:tableStyleId>
              </a:tblPr>
              <a:tblGrid>
                <a:gridCol w="818214">
                  <a:extLst>
                    <a:ext uri="{9D8B030D-6E8A-4147-A177-3AD203B41FA5}">
                      <a16:colId xmlns:a16="http://schemas.microsoft.com/office/drawing/2014/main" val="975437509"/>
                    </a:ext>
                  </a:extLst>
                </a:gridCol>
                <a:gridCol w="6696744">
                  <a:extLst>
                    <a:ext uri="{9D8B030D-6E8A-4147-A177-3AD203B41FA5}">
                      <a16:colId xmlns:a16="http://schemas.microsoft.com/office/drawing/2014/main" val="932584968"/>
                    </a:ext>
                  </a:extLst>
                </a:gridCol>
              </a:tblGrid>
              <a:tr h="283995">
                <a:tc>
                  <a:txBody>
                    <a:bodyPr/>
                    <a:lstStyle/>
                    <a:p>
                      <a:pPr algn="ctr">
                        <a:lnSpc>
                          <a:spcPct val="120000"/>
                        </a:lnSpc>
                        <a:spcBef>
                          <a:spcPts val="600"/>
                        </a:spcBef>
                        <a:spcAft>
                          <a:spcPts val="0"/>
                        </a:spcAft>
                      </a:pPr>
                      <a:r>
                        <a:rPr lang="fr-FR" sz="1200" dirty="0">
                          <a:effectLst/>
                        </a:rPr>
                        <a:t>Code </a:t>
                      </a:r>
                      <a:endParaRPr lang="fr-F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20000"/>
                        </a:lnSpc>
                        <a:spcBef>
                          <a:spcPts val="600"/>
                        </a:spcBef>
                        <a:spcAft>
                          <a:spcPts val="0"/>
                        </a:spcAft>
                      </a:pPr>
                      <a:r>
                        <a:rPr lang="fr-FR" sz="1200" dirty="0">
                          <a:effectLst/>
                        </a:rPr>
                        <a:t>Libellé </a:t>
                      </a:r>
                      <a:endParaRPr lang="fr-F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58452216"/>
                  </a:ext>
                </a:extLst>
              </a:tr>
              <a:tr h="223526">
                <a:tc>
                  <a:txBody>
                    <a:bodyPr/>
                    <a:lstStyle/>
                    <a:p>
                      <a:pPr algn="l">
                        <a:lnSpc>
                          <a:spcPct val="120000"/>
                        </a:lnSpc>
                        <a:spcBef>
                          <a:spcPts val="600"/>
                        </a:spcBef>
                        <a:spcAft>
                          <a:spcPts val="0"/>
                        </a:spcAft>
                      </a:pPr>
                      <a:r>
                        <a:rPr lang="fr-FR" sz="1000" b="1" kern="1200" dirty="0">
                          <a:solidFill>
                            <a:schemeClr val="lt1"/>
                          </a:solidFill>
                          <a:effectLst/>
                          <a:latin typeface="+mn-lt"/>
                          <a:ea typeface="+mn-ea"/>
                          <a:cs typeface="+mn-cs"/>
                        </a:rPr>
                        <a:t>LHMH002</a:t>
                      </a:r>
                    </a:p>
                  </a:txBody>
                  <a:tcPr marL="44450" marR="44450" marT="0" marB="0" anchor="ctr"/>
                </a:tc>
                <a:tc>
                  <a:txBody>
                    <a:bodyPr/>
                    <a:lstStyle/>
                    <a:p>
                      <a:pPr algn="l">
                        <a:lnSpc>
                          <a:spcPct val="120000"/>
                        </a:lnSpc>
                        <a:spcBef>
                          <a:spcPts val="600"/>
                        </a:spcBef>
                        <a:spcAft>
                          <a:spcPts val="0"/>
                        </a:spcAft>
                      </a:pPr>
                      <a:r>
                        <a:rPr lang="fr-FR" sz="1000" kern="1200" dirty="0" err="1">
                          <a:solidFill>
                            <a:schemeClr val="dk1"/>
                          </a:solidFill>
                          <a:effectLst/>
                          <a:latin typeface="+mn-lt"/>
                          <a:ea typeface="+mn-ea"/>
                          <a:cs typeface="+mn-cs"/>
                        </a:rPr>
                        <a:t>Spondyloplastie</a:t>
                      </a:r>
                      <a:r>
                        <a:rPr lang="fr-FR" sz="1000" kern="1200" dirty="0">
                          <a:solidFill>
                            <a:schemeClr val="dk1"/>
                          </a:solidFill>
                          <a:effectLst/>
                          <a:latin typeface="+mn-lt"/>
                          <a:ea typeface="+mn-ea"/>
                          <a:cs typeface="+mn-cs"/>
                        </a:rPr>
                        <a:t> d'1vertèbre, par voie transcutanée avec guidage radiologique</a:t>
                      </a:r>
                    </a:p>
                  </a:txBody>
                  <a:tcPr marL="44450" marR="44450" marT="0" marB="0" anchor="ctr"/>
                </a:tc>
                <a:extLst>
                  <a:ext uri="{0D108BD9-81ED-4DB2-BD59-A6C34878D82A}">
                    <a16:rowId xmlns:a16="http://schemas.microsoft.com/office/drawing/2014/main" val="398477292"/>
                  </a:ext>
                </a:extLst>
              </a:tr>
              <a:tr h="223526">
                <a:tc>
                  <a:txBody>
                    <a:bodyPr/>
                    <a:lstStyle/>
                    <a:p>
                      <a:pPr algn="l">
                        <a:lnSpc>
                          <a:spcPct val="120000"/>
                        </a:lnSpc>
                        <a:spcBef>
                          <a:spcPts val="600"/>
                        </a:spcBef>
                        <a:spcAft>
                          <a:spcPts val="0"/>
                        </a:spcAft>
                      </a:pPr>
                      <a:r>
                        <a:rPr lang="fr-FR" sz="1000" b="1" kern="1200" dirty="0">
                          <a:solidFill>
                            <a:schemeClr val="lt1"/>
                          </a:solidFill>
                          <a:effectLst/>
                          <a:latin typeface="+mn-lt"/>
                          <a:ea typeface="+mn-ea"/>
                          <a:cs typeface="+mn-cs"/>
                        </a:rPr>
                        <a:t>LHMH005</a:t>
                      </a:r>
                    </a:p>
                  </a:txBody>
                  <a:tcPr marL="44450" marR="44450" marT="0" marB="0" anchor="ctr"/>
                </a:tc>
                <a:tc>
                  <a:txBody>
                    <a:bodyPr/>
                    <a:lstStyle/>
                    <a:p>
                      <a:pPr algn="l">
                        <a:lnSpc>
                          <a:spcPct val="120000"/>
                        </a:lnSpc>
                        <a:spcBef>
                          <a:spcPts val="600"/>
                        </a:spcBef>
                        <a:spcAft>
                          <a:spcPts val="0"/>
                        </a:spcAft>
                      </a:pPr>
                      <a:r>
                        <a:rPr lang="fr-FR" sz="1000" kern="1200" dirty="0" err="1">
                          <a:solidFill>
                            <a:schemeClr val="dk1"/>
                          </a:solidFill>
                          <a:effectLst/>
                          <a:latin typeface="+mn-lt"/>
                          <a:ea typeface="+mn-ea"/>
                          <a:cs typeface="+mn-cs"/>
                        </a:rPr>
                        <a:t>Spondyloplastie</a:t>
                      </a:r>
                      <a:r>
                        <a:rPr lang="fr-FR" sz="1000" kern="1200" dirty="0">
                          <a:solidFill>
                            <a:schemeClr val="dk1"/>
                          </a:solidFill>
                          <a:effectLst/>
                          <a:latin typeface="+mn-lt"/>
                          <a:ea typeface="+mn-ea"/>
                          <a:cs typeface="+mn-cs"/>
                        </a:rPr>
                        <a:t> d'1 vertèbre, par voie transcutanée avec guidage scanographique</a:t>
                      </a:r>
                    </a:p>
                  </a:txBody>
                  <a:tcPr marL="44450" marR="44450" marT="0" marB="0" anchor="ctr"/>
                </a:tc>
                <a:extLst>
                  <a:ext uri="{0D108BD9-81ED-4DB2-BD59-A6C34878D82A}">
                    <a16:rowId xmlns:a16="http://schemas.microsoft.com/office/drawing/2014/main" val="3711780238"/>
                  </a:ext>
                </a:extLst>
              </a:tr>
              <a:tr h="223526">
                <a:tc>
                  <a:txBody>
                    <a:bodyPr/>
                    <a:lstStyle/>
                    <a:p>
                      <a:pPr algn="l">
                        <a:lnSpc>
                          <a:spcPct val="120000"/>
                        </a:lnSpc>
                        <a:spcBef>
                          <a:spcPts val="600"/>
                        </a:spcBef>
                        <a:spcAft>
                          <a:spcPts val="0"/>
                        </a:spcAft>
                      </a:pPr>
                      <a:r>
                        <a:rPr lang="fr-FR" sz="1000" b="1" kern="1200" dirty="0">
                          <a:solidFill>
                            <a:schemeClr val="lt1"/>
                          </a:solidFill>
                          <a:effectLst/>
                          <a:latin typeface="+mn-lt"/>
                          <a:ea typeface="+mn-ea"/>
                          <a:cs typeface="+mn-cs"/>
                        </a:rPr>
                        <a:t>LHMH027</a:t>
                      </a:r>
                    </a:p>
                  </a:txBody>
                  <a:tcPr marL="44450" marR="44450" marT="0" marB="0" anchor="ctr"/>
                </a:tc>
                <a:tc>
                  <a:txBody>
                    <a:bodyPr/>
                    <a:lstStyle/>
                    <a:p>
                      <a:pPr algn="l">
                        <a:lnSpc>
                          <a:spcPct val="120000"/>
                        </a:lnSpc>
                        <a:spcBef>
                          <a:spcPts val="600"/>
                        </a:spcBef>
                        <a:spcAft>
                          <a:spcPts val="0"/>
                        </a:spcAft>
                      </a:pPr>
                      <a:r>
                        <a:rPr lang="fr-FR" sz="1000" kern="1200" dirty="0" err="1">
                          <a:solidFill>
                            <a:schemeClr val="dk1"/>
                          </a:solidFill>
                          <a:effectLst/>
                          <a:latin typeface="+mn-lt"/>
                          <a:ea typeface="+mn-ea"/>
                          <a:cs typeface="+mn-cs"/>
                        </a:rPr>
                        <a:t>Spondyloplastie</a:t>
                      </a:r>
                      <a:r>
                        <a:rPr lang="fr-FR" sz="1000" kern="1200" dirty="0">
                          <a:solidFill>
                            <a:schemeClr val="dk1"/>
                          </a:solidFill>
                          <a:effectLst/>
                          <a:latin typeface="+mn-lt"/>
                          <a:ea typeface="+mn-ea"/>
                          <a:cs typeface="+mn-cs"/>
                        </a:rPr>
                        <a:t> expansive [</a:t>
                      </a:r>
                      <a:r>
                        <a:rPr lang="fr-FR" sz="1000" kern="1200" dirty="0" err="1">
                          <a:solidFill>
                            <a:schemeClr val="dk1"/>
                          </a:solidFill>
                          <a:effectLst/>
                          <a:latin typeface="+mn-lt"/>
                          <a:ea typeface="+mn-ea"/>
                          <a:cs typeface="+mn-cs"/>
                        </a:rPr>
                        <a:t>cyphoplastie</a:t>
                      </a:r>
                      <a:r>
                        <a:rPr lang="fr-FR" sz="1000" kern="1200" dirty="0">
                          <a:solidFill>
                            <a:schemeClr val="dk1"/>
                          </a:solidFill>
                          <a:effectLst/>
                          <a:latin typeface="+mn-lt"/>
                          <a:ea typeface="+mn-ea"/>
                          <a:cs typeface="+mn-cs"/>
                        </a:rPr>
                        <a:t>] d’1 vertèbre, par voie transcutanée avec guidage scanographique</a:t>
                      </a:r>
                    </a:p>
                  </a:txBody>
                  <a:tcPr marL="44450" marR="44450" marT="0" marB="0" anchor="ctr"/>
                </a:tc>
                <a:extLst>
                  <a:ext uri="{0D108BD9-81ED-4DB2-BD59-A6C34878D82A}">
                    <a16:rowId xmlns:a16="http://schemas.microsoft.com/office/drawing/2014/main" val="1657689985"/>
                  </a:ext>
                </a:extLst>
              </a:tr>
              <a:tr h="223526">
                <a:tc>
                  <a:txBody>
                    <a:bodyPr/>
                    <a:lstStyle/>
                    <a:p>
                      <a:pPr algn="l">
                        <a:lnSpc>
                          <a:spcPct val="120000"/>
                        </a:lnSpc>
                        <a:spcBef>
                          <a:spcPts val="600"/>
                        </a:spcBef>
                        <a:spcAft>
                          <a:spcPts val="0"/>
                        </a:spcAft>
                      </a:pPr>
                      <a:r>
                        <a:rPr lang="fr-FR" sz="1000" b="1" kern="1200" dirty="0">
                          <a:solidFill>
                            <a:schemeClr val="lt1"/>
                          </a:solidFill>
                          <a:effectLst/>
                          <a:latin typeface="+mn-lt"/>
                          <a:ea typeface="+mn-ea"/>
                          <a:cs typeface="+mn-cs"/>
                        </a:rPr>
                        <a:t>LHMH140</a:t>
                      </a:r>
                    </a:p>
                  </a:txBody>
                  <a:tcPr marL="44450" marR="44450" marT="0" marB="0" anchor="ctr"/>
                </a:tc>
                <a:tc>
                  <a:txBody>
                    <a:bodyPr/>
                    <a:lstStyle/>
                    <a:p>
                      <a:pPr algn="l">
                        <a:lnSpc>
                          <a:spcPct val="120000"/>
                        </a:lnSpc>
                        <a:spcBef>
                          <a:spcPts val="600"/>
                        </a:spcBef>
                        <a:spcAft>
                          <a:spcPts val="0"/>
                        </a:spcAft>
                      </a:pPr>
                      <a:r>
                        <a:rPr lang="fr-FR" sz="1000" kern="1200" dirty="0" err="1">
                          <a:solidFill>
                            <a:schemeClr val="dk1"/>
                          </a:solidFill>
                          <a:effectLst/>
                          <a:latin typeface="+mn-lt"/>
                          <a:ea typeface="+mn-ea"/>
                          <a:cs typeface="+mn-cs"/>
                        </a:rPr>
                        <a:t>Spondyloplastie</a:t>
                      </a:r>
                      <a:r>
                        <a:rPr lang="fr-FR" sz="1000" kern="1200" dirty="0">
                          <a:solidFill>
                            <a:schemeClr val="dk1"/>
                          </a:solidFill>
                          <a:effectLst/>
                          <a:latin typeface="+mn-lt"/>
                          <a:ea typeface="+mn-ea"/>
                          <a:cs typeface="+mn-cs"/>
                        </a:rPr>
                        <a:t> expansive [</a:t>
                      </a:r>
                      <a:r>
                        <a:rPr lang="fr-FR" sz="1000" kern="1200" dirty="0" err="1">
                          <a:solidFill>
                            <a:schemeClr val="dk1"/>
                          </a:solidFill>
                          <a:effectLst/>
                          <a:latin typeface="+mn-lt"/>
                          <a:ea typeface="+mn-ea"/>
                          <a:cs typeface="+mn-cs"/>
                        </a:rPr>
                        <a:t>cyphoplastie</a:t>
                      </a:r>
                      <a:r>
                        <a:rPr lang="fr-FR" sz="1000" kern="1200" dirty="0">
                          <a:solidFill>
                            <a:schemeClr val="dk1"/>
                          </a:solidFill>
                          <a:effectLst/>
                          <a:latin typeface="+mn-lt"/>
                          <a:ea typeface="+mn-ea"/>
                          <a:cs typeface="+mn-cs"/>
                        </a:rPr>
                        <a:t>] de 2 ou de 3 vertèbres, par voie transcutanée avec guidage radiologique</a:t>
                      </a:r>
                    </a:p>
                  </a:txBody>
                  <a:tcPr marL="44450" marR="44450" marT="0" marB="0" anchor="ctr"/>
                </a:tc>
                <a:extLst>
                  <a:ext uri="{0D108BD9-81ED-4DB2-BD59-A6C34878D82A}">
                    <a16:rowId xmlns:a16="http://schemas.microsoft.com/office/drawing/2014/main" val="968167718"/>
                  </a:ext>
                </a:extLst>
              </a:tr>
              <a:tr h="223526">
                <a:tc>
                  <a:txBody>
                    <a:bodyPr/>
                    <a:lstStyle/>
                    <a:p>
                      <a:pPr algn="l">
                        <a:lnSpc>
                          <a:spcPct val="120000"/>
                        </a:lnSpc>
                        <a:spcBef>
                          <a:spcPts val="600"/>
                        </a:spcBef>
                        <a:spcAft>
                          <a:spcPts val="0"/>
                        </a:spcAft>
                      </a:pPr>
                      <a:r>
                        <a:rPr lang="fr-FR" sz="1000" b="1" kern="1200" dirty="0">
                          <a:solidFill>
                            <a:schemeClr val="lt1"/>
                          </a:solidFill>
                          <a:effectLst/>
                          <a:latin typeface="+mn-lt"/>
                          <a:ea typeface="+mn-ea"/>
                          <a:cs typeface="+mn-cs"/>
                        </a:rPr>
                        <a:t>LHMH182</a:t>
                      </a:r>
                    </a:p>
                  </a:txBody>
                  <a:tcPr marL="44450" marR="44450" marT="0" marB="0" anchor="ctr"/>
                </a:tc>
                <a:tc>
                  <a:txBody>
                    <a:bodyPr/>
                    <a:lstStyle/>
                    <a:p>
                      <a:pPr algn="l">
                        <a:lnSpc>
                          <a:spcPct val="120000"/>
                        </a:lnSpc>
                        <a:spcBef>
                          <a:spcPts val="600"/>
                        </a:spcBef>
                        <a:spcAft>
                          <a:spcPts val="0"/>
                        </a:spcAft>
                      </a:pPr>
                      <a:r>
                        <a:rPr lang="fr-FR" sz="1000" kern="1200" dirty="0" err="1">
                          <a:solidFill>
                            <a:schemeClr val="dk1"/>
                          </a:solidFill>
                          <a:effectLst/>
                          <a:latin typeface="+mn-lt"/>
                          <a:ea typeface="+mn-ea"/>
                          <a:cs typeface="+mn-cs"/>
                        </a:rPr>
                        <a:t>Spondyloplastie</a:t>
                      </a:r>
                      <a:r>
                        <a:rPr lang="fr-FR" sz="1000" kern="1200" dirty="0">
                          <a:solidFill>
                            <a:schemeClr val="dk1"/>
                          </a:solidFill>
                          <a:effectLst/>
                          <a:latin typeface="+mn-lt"/>
                          <a:ea typeface="+mn-ea"/>
                          <a:cs typeface="+mn-cs"/>
                        </a:rPr>
                        <a:t> de 2 ou de 3 vertèbres, par voie transcutanée avec guidage scanographique</a:t>
                      </a:r>
                    </a:p>
                  </a:txBody>
                  <a:tcPr marL="44450" marR="44450" marT="0" marB="0" anchor="ctr"/>
                </a:tc>
                <a:extLst>
                  <a:ext uri="{0D108BD9-81ED-4DB2-BD59-A6C34878D82A}">
                    <a16:rowId xmlns:a16="http://schemas.microsoft.com/office/drawing/2014/main" val="1438433419"/>
                  </a:ext>
                </a:extLst>
              </a:tr>
              <a:tr h="223526">
                <a:tc>
                  <a:txBody>
                    <a:bodyPr/>
                    <a:lstStyle/>
                    <a:p>
                      <a:pPr algn="l">
                        <a:lnSpc>
                          <a:spcPct val="120000"/>
                        </a:lnSpc>
                        <a:spcBef>
                          <a:spcPts val="600"/>
                        </a:spcBef>
                        <a:spcAft>
                          <a:spcPts val="0"/>
                        </a:spcAft>
                      </a:pPr>
                      <a:r>
                        <a:rPr lang="fr-FR" sz="1000" b="1" kern="1200" dirty="0">
                          <a:solidFill>
                            <a:schemeClr val="lt1"/>
                          </a:solidFill>
                          <a:effectLst/>
                          <a:latin typeface="+mn-lt"/>
                          <a:ea typeface="+mn-ea"/>
                          <a:cs typeface="+mn-cs"/>
                        </a:rPr>
                        <a:t>LHMH228</a:t>
                      </a:r>
                    </a:p>
                  </a:txBody>
                  <a:tcPr marL="44450" marR="44450" marT="0" marB="0" anchor="ctr"/>
                </a:tc>
                <a:tc>
                  <a:txBody>
                    <a:bodyPr/>
                    <a:lstStyle/>
                    <a:p>
                      <a:pPr algn="l">
                        <a:lnSpc>
                          <a:spcPct val="120000"/>
                        </a:lnSpc>
                        <a:spcBef>
                          <a:spcPts val="600"/>
                        </a:spcBef>
                        <a:spcAft>
                          <a:spcPts val="0"/>
                        </a:spcAft>
                      </a:pPr>
                      <a:r>
                        <a:rPr lang="fr-FR" sz="1000" kern="1200" dirty="0" err="1">
                          <a:solidFill>
                            <a:schemeClr val="dk1"/>
                          </a:solidFill>
                          <a:effectLst/>
                          <a:latin typeface="+mn-lt"/>
                          <a:ea typeface="+mn-ea"/>
                          <a:cs typeface="+mn-cs"/>
                        </a:rPr>
                        <a:t>Spondyloplastie</a:t>
                      </a:r>
                      <a:r>
                        <a:rPr lang="fr-FR" sz="1000" kern="1200" dirty="0">
                          <a:solidFill>
                            <a:schemeClr val="dk1"/>
                          </a:solidFill>
                          <a:effectLst/>
                          <a:latin typeface="+mn-lt"/>
                          <a:ea typeface="+mn-ea"/>
                          <a:cs typeface="+mn-cs"/>
                        </a:rPr>
                        <a:t> expansive [</a:t>
                      </a:r>
                      <a:r>
                        <a:rPr lang="fr-FR" sz="1000" kern="1200" dirty="0" err="1">
                          <a:solidFill>
                            <a:schemeClr val="dk1"/>
                          </a:solidFill>
                          <a:effectLst/>
                          <a:latin typeface="+mn-lt"/>
                          <a:ea typeface="+mn-ea"/>
                          <a:cs typeface="+mn-cs"/>
                        </a:rPr>
                        <a:t>cyphoplastie</a:t>
                      </a:r>
                      <a:r>
                        <a:rPr lang="fr-FR" sz="1000" kern="1200" dirty="0">
                          <a:solidFill>
                            <a:schemeClr val="dk1"/>
                          </a:solidFill>
                          <a:effectLst/>
                          <a:latin typeface="+mn-lt"/>
                          <a:ea typeface="+mn-ea"/>
                          <a:cs typeface="+mn-cs"/>
                        </a:rPr>
                        <a:t>] d’1 vertèbre, par voie transcutanée, avec guidage radiologique</a:t>
                      </a:r>
                    </a:p>
                  </a:txBody>
                  <a:tcPr marL="44450" marR="44450" marT="0" marB="0" anchor="ctr"/>
                </a:tc>
                <a:extLst>
                  <a:ext uri="{0D108BD9-81ED-4DB2-BD59-A6C34878D82A}">
                    <a16:rowId xmlns:a16="http://schemas.microsoft.com/office/drawing/2014/main" val="1431838215"/>
                  </a:ext>
                </a:extLst>
              </a:tr>
              <a:tr h="223526">
                <a:tc>
                  <a:txBody>
                    <a:bodyPr/>
                    <a:lstStyle/>
                    <a:p>
                      <a:pPr algn="l">
                        <a:lnSpc>
                          <a:spcPct val="120000"/>
                        </a:lnSpc>
                        <a:spcBef>
                          <a:spcPts val="600"/>
                        </a:spcBef>
                        <a:spcAft>
                          <a:spcPts val="0"/>
                        </a:spcAft>
                      </a:pPr>
                      <a:r>
                        <a:rPr lang="fr-FR" sz="1000" b="1" kern="1200" dirty="0">
                          <a:solidFill>
                            <a:schemeClr val="lt1"/>
                          </a:solidFill>
                          <a:effectLst/>
                          <a:latin typeface="+mn-lt"/>
                          <a:ea typeface="+mn-ea"/>
                          <a:cs typeface="+mn-cs"/>
                        </a:rPr>
                        <a:t>LHMH444</a:t>
                      </a:r>
                    </a:p>
                  </a:txBody>
                  <a:tcPr marL="44450" marR="44450" marT="0" marB="0" anchor="ctr"/>
                </a:tc>
                <a:tc>
                  <a:txBody>
                    <a:bodyPr/>
                    <a:lstStyle/>
                    <a:p>
                      <a:pPr algn="l">
                        <a:lnSpc>
                          <a:spcPct val="120000"/>
                        </a:lnSpc>
                        <a:spcBef>
                          <a:spcPts val="600"/>
                        </a:spcBef>
                        <a:spcAft>
                          <a:spcPts val="0"/>
                        </a:spcAft>
                      </a:pPr>
                      <a:r>
                        <a:rPr lang="fr-FR" sz="1000" kern="1200" dirty="0" err="1">
                          <a:solidFill>
                            <a:schemeClr val="dk1"/>
                          </a:solidFill>
                          <a:effectLst/>
                          <a:latin typeface="+mn-lt"/>
                          <a:ea typeface="+mn-ea"/>
                          <a:cs typeface="+mn-cs"/>
                        </a:rPr>
                        <a:t>Spondyloplastie</a:t>
                      </a:r>
                      <a:r>
                        <a:rPr lang="fr-FR" sz="1000" kern="1200" dirty="0">
                          <a:solidFill>
                            <a:schemeClr val="dk1"/>
                          </a:solidFill>
                          <a:effectLst/>
                          <a:latin typeface="+mn-lt"/>
                          <a:ea typeface="+mn-ea"/>
                          <a:cs typeface="+mn-cs"/>
                        </a:rPr>
                        <a:t> de 2 ou de 3 vertèbres, par voie transcutanée avec guidage radiologique</a:t>
                      </a:r>
                    </a:p>
                  </a:txBody>
                  <a:tcPr marL="44450" marR="44450" marT="0" marB="0" anchor="ctr"/>
                </a:tc>
                <a:extLst>
                  <a:ext uri="{0D108BD9-81ED-4DB2-BD59-A6C34878D82A}">
                    <a16:rowId xmlns:a16="http://schemas.microsoft.com/office/drawing/2014/main" val="2465286580"/>
                  </a:ext>
                </a:extLst>
              </a:tr>
              <a:tr h="195773">
                <a:tc>
                  <a:txBody>
                    <a:bodyPr/>
                    <a:lstStyle/>
                    <a:p>
                      <a:pPr algn="l">
                        <a:lnSpc>
                          <a:spcPct val="120000"/>
                        </a:lnSpc>
                        <a:spcBef>
                          <a:spcPts val="600"/>
                        </a:spcBef>
                        <a:spcAft>
                          <a:spcPts val="0"/>
                        </a:spcAft>
                      </a:pPr>
                      <a:r>
                        <a:rPr lang="fr-FR" sz="1000" b="1" kern="1200" dirty="0">
                          <a:solidFill>
                            <a:schemeClr val="lt1"/>
                          </a:solidFill>
                          <a:effectLst/>
                          <a:latin typeface="+mn-lt"/>
                          <a:ea typeface="+mn-ea"/>
                          <a:cs typeface="+mn-cs"/>
                        </a:rPr>
                        <a:t>LHMH454</a:t>
                      </a:r>
                    </a:p>
                  </a:txBody>
                  <a:tcPr marL="44450" marR="44450" marT="0" marB="0" anchor="ctr"/>
                </a:tc>
                <a:tc>
                  <a:txBody>
                    <a:bodyPr/>
                    <a:lstStyle/>
                    <a:p>
                      <a:pPr algn="l">
                        <a:lnSpc>
                          <a:spcPct val="120000"/>
                        </a:lnSpc>
                        <a:spcBef>
                          <a:spcPts val="600"/>
                        </a:spcBef>
                        <a:spcAft>
                          <a:spcPts val="0"/>
                        </a:spcAft>
                      </a:pPr>
                      <a:r>
                        <a:rPr lang="fr-FR" sz="1000" kern="1200" dirty="0" err="1">
                          <a:solidFill>
                            <a:schemeClr val="dk1"/>
                          </a:solidFill>
                          <a:effectLst/>
                          <a:latin typeface="+mn-lt"/>
                          <a:ea typeface="+mn-ea"/>
                          <a:cs typeface="+mn-cs"/>
                        </a:rPr>
                        <a:t>Spondyloplastie</a:t>
                      </a:r>
                      <a:r>
                        <a:rPr lang="fr-FR" sz="1000" kern="1200" dirty="0">
                          <a:solidFill>
                            <a:schemeClr val="dk1"/>
                          </a:solidFill>
                          <a:effectLst/>
                          <a:latin typeface="+mn-lt"/>
                          <a:ea typeface="+mn-ea"/>
                          <a:cs typeface="+mn-cs"/>
                        </a:rPr>
                        <a:t> expansive [</a:t>
                      </a:r>
                      <a:r>
                        <a:rPr lang="fr-FR" sz="1000" kern="1200" dirty="0" err="1">
                          <a:solidFill>
                            <a:schemeClr val="dk1"/>
                          </a:solidFill>
                          <a:effectLst/>
                          <a:latin typeface="+mn-lt"/>
                          <a:ea typeface="+mn-ea"/>
                          <a:cs typeface="+mn-cs"/>
                        </a:rPr>
                        <a:t>cyphoplastie</a:t>
                      </a:r>
                      <a:r>
                        <a:rPr lang="fr-FR" sz="1000" kern="1200" dirty="0">
                          <a:solidFill>
                            <a:schemeClr val="dk1"/>
                          </a:solidFill>
                          <a:effectLst/>
                          <a:latin typeface="+mn-lt"/>
                          <a:ea typeface="+mn-ea"/>
                          <a:cs typeface="+mn-cs"/>
                        </a:rPr>
                        <a:t>] de 2 ou de 3 vertèbres, par voie transcutanée avec guidage scanographique</a:t>
                      </a:r>
                    </a:p>
                  </a:txBody>
                  <a:tcPr marL="44450" marR="44450" marT="0" marB="0" anchor="ctr"/>
                </a:tc>
                <a:extLst>
                  <a:ext uri="{0D108BD9-81ED-4DB2-BD59-A6C34878D82A}">
                    <a16:rowId xmlns:a16="http://schemas.microsoft.com/office/drawing/2014/main" val="208039179"/>
                  </a:ext>
                </a:extLst>
              </a:tr>
            </a:tbl>
          </a:graphicData>
        </a:graphic>
      </p:graphicFrame>
      <p:graphicFrame>
        <p:nvGraphicFramePr>
          <p:cNvPr id="11" name="Espace réservé du contenu 6">
            <a:extLst>
              <a:ext uri="{FF2B5EF4-FFF2-40B4-BE49-F238E27FC236}">
                <a16:creationId xmlns:a16="http://schemas.microsoft.com/office/drawing/2014/main" id="{CF20DE46-1B60-4B21-8E43-98B0B96E31DA}"/>
              </a:ext>
            </a:extLst>
          </p:cNvPr>
          <p:cNvGraphicFramePr>
            <a:graphicFrameLocks noGrp="1"/>
          </p:cNvGraphicFramePr>
          <p:nvPr>
            <p:ph idx="1"/>
            <p:extLst/>
          </p:nvPr>
        </p:nvGraphicFramePr>
        <p:xfrm>
          <a:off x="395536" y="4697789"/>
          <a:ext cx="7488832" cy="1611531"/>
        </p:xfrm>
        <a:graphic>
          <a:graphicData uri="http://schemas.openxmlformats.org/drawingml/2006/table">
            <a:tbl>
              <a:tblPr firstRow="1" firstCol="1" bandRow="1">
                <a:tableStyleId>{5C22544A-7EE6-4342-B048-85BDC9FD1C3A}</a:tableStyleId>
              </a:tblPr>
              <a:tblGrid>
                <a:gridCol w="792088">
                  <a:extLst>
                    <a:ext uri="{9D8B030D-6E8A-4147-A177-3AD203B41FA5}">
                      <a16:colId xmlns:a16="http://schemas.microsoft.com/office/drawing/2014/main" val="975437509"/>
                    </a:ext>
                  </a:extLst>
                </a:gridCol>
                <a:gridCol w="6696744">
                  <a:extLst>
                    <a:ext uri="{9D8B030D-6E8A-4147-A177-3AD203B41FA5}">
                      <a16:colId xmlns:a16="http://schemas.microsoft.com/office/drawing/2014/main" val="932584968"/>
                    </a:ext>
                  </a:extLst>
                </a:gridCol>
              </a:tblGrid>
              <a:tr h="258993">
                <a:tc>
                  <a:txBody>
                    <a:bodyPr/>
                    <a:lstStyle/>
                    <a:p>
                      <a:pPr algn="ctr">
                        <a:lnSpc>
                          <a:spcPct val="120000"/>
                        </a:lnSpc>
                        <a:spcBef>
                          <a:spcPts val="600"/>
                        </a:spcBef>
                        <a:spcAft>
                          <a:spcPts val="0"/>
                        </a:spcAft>
                      </a:pPr>
                      <a:r>
                        <a:rPr lang="fr-FR" sz="1200" dirty="0">
                          <a:effectLst/>
                        </a:rPr>
                        <a:t>Code </a:t>
                      </a:r>
                      <a:endParaRPr lang="fr-F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20000"/>
                        </a:lnSpc>
                        <a:spcBef>
                          <a:spcPts val="600"/>
                        </a:spcBef>
                        <a:spcAft>
                          <a:spcPts val="0"/>
                        </a:spcAft>
                      </a:pPr>
                      <a:r>
                        <a:rPr lang="fr-FR" sz="1200" dirty="0">
                          <a:effectLst/>
                        </a:rPr>
                        <a:t>Libellé </a:t>
                      </a:r>
                      <a:endParaRPr lang="fr-FR"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658452216"/>
                  </a:ext>
                </a:extLst>
              </a:tr>
              <a:tr h="413948">
                <a:tc>
                  <a:txBody>
                    <a:bodyPr/>
                    <a:lstStyle/>
                    <a:p>
                      <a:pPr algn="l">
                        <a:lnSpc>
                          <a:spcPct val="120000"/>
                        </a:lnSpc>
                        <a:spcBef>
                          <a:spcPts val="600"/>
                        </a:spcBef>
                        <a:spcAft>
                          <a:spcPts val="0"/>
                        </a:spcAft>
                      </a:pPr>
                      <a:r>
                        <a:rPr lang="fr-FR" sz="1000" dirty="0">
                          <a:effectLst/>
                          <a:latin typeface="+mn-lt"/>
                        </a:rPr>
                        <a:t>ENNH002</a:t>
                      </a:r>
                      <a:endParaRPr lang="fr-FR" sz="11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20000"/>
                        </a:lnSpc>
                        <a:spcBef>
                          <a:spcPts val="600"/>
                        </a:spcBef>
                        <a:spcAft>
                          <a:spcPts val="0"/>
                        </a:spcAft>
                      </a:pPr>
                      <a:r>
                        <a:rPr lang="fr-FR" sz="1000" dirty="0">
                          <a:effectLst/>
                          <a:latin typeface="+mn-lt"/>
                        </a:rPr>
                        <a:t>Sclérose d'une lésion vasculaire vertébrale, par injection </a:t>
                      </a:r>
                      <a:r>
                        <a:rPr lang="fr-FR" sz="1000" dirty="0" err="1">
                          <a:effectLst/>
                          <a:latin typeface="+mn-lt"/>
                        </a:rPr>
                        <a:t>intralésionnelle</a:t>
                      </a:r>
                      <a:r>
                        <a:rPr lang="fr-FR" sz="1000" dirty="0">
                          <a:effectLst/>
                          <a:latin typeface="+mn-lt"/>
                        </a:rPr>
                        <a:t> d'agent pharmacologique par voie transcutanée avec guidage scanographique</a:t>
                      </a:r>
                      <a:endParaRPr lang="fr-FR" sz="11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8477292"/>
                  </a:ext>
                </a:extLst>
              </a:tr>
              <a:tr h="203847">
                <a:tc>
                  <a:txBody>
                    <a:bodyPr/>
                    <a:lstStyle/>
                    <a:p>
                      <a:pPr algn="l">
                        <a:lnSpc>
                          <a:spcPct val="120000"/>
                        </a:lnSpc>
                        <a:spcBef>
                          <a:spcPts val="600"/>
                        </a:spcBef>
                        <a:spcAft>
                          <a:spcPts val="0"/>
                        </a:spcAft>
                      </a:pPr>
                      <a:r>
                        <a:rPr lang="fr-FR" sz="1000" dirty="0">
                          <a:effectLst/>
                          <a:latin typeface="+mn-lt"/>
                        </a:rPr>
                        <a:t>LHFH001</a:t>
                      </a:r>
                      <a:endParaRPr lang="fr-FR" sz="11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20000"/>
                        </a:lnSpc>
                        <a:spcBef>
                          <a:spcPts val="600"/>
                        </a:spcBef>
                        <a:spcAft>
                          <a:spcPts val="0"/>
                        </a:spcAft>
                      </a:pPr>
                      <a:r>
                        <a:rPr lang="fr-FR" sz="1000" dirty="0">
                          <a:effectLst/>
                          <a:latin typeface="+mn-lt"/>
                        </a:rPr>
                        <a:t>Tumorectomie osseuse vertébrale, par voie transcutanée avec guidage scanographique</a:t>
                      </a:r>
                      <a:endParaRPr lang="fr-FR" sz="11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11780238"/>
                  </a:ext>
                </a:extLst>
              </a:tr>
              <a:tr h="203847">
                <a:tc>
                  <a:txBody>
                    <a:bodyPr/>
                    <a:lstStyle/>
                    <a:p>
                      <a:pPr algn="l">
                        <a:lnSpc>
                          <a:spcPct val="120000"/>
                        </a:lnSpc>
                        <a:spcBef>
                          <a:spcPts val="600"/>
                        </a:spcBef>
                        <a:spcAft>
                          <a:spcPts val="0"/>
                        </a:spcAft>
                      </a:pPr>
                      <a:r>
                        <a:rPr lang="fr-FR" sz="1000">
                          <a:effectLst/>
                          <a:latin typeface="+mn-lt"/>
                          <a:ea typeface="Times New Roman" panose="02020603050405020304" pitchFamily="18" charset="0"/>
                          <a:cs typeface="Arial" panose="020B0604020202020204" pitchFamily="34" charset="0"/>
                        </a:rPr>
                        <a:t>LHHH002</a:t>
                      </a:r>
                      <a:endParaRPr lang="fr-FR"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20000"/>
                        </a:lnSpc>
                        <a:spcBef>
                          <a:spcPts val="600"/>
                        </a:spcBef>
                        <a:spcAft>
                          <a:spcPts val="0"/>
                        </a:spcAft>
                      </a:pPr>
                      <a:r>
                        <a:rPr lang="fr-FR" sz="1000" dirty="0">
                          <a:effectLst/>
                          <a:latin typeface="+mn-lt"/>
                          <a:ea typeface="Times New Roman" panose="02020603050405020304" pitchFamily="18" charset="0"/>
                          <a:cs typeface="Arial" panose="020B0604020202020204" pitchFamily="34" charset="0"/>
                        </a:rPr>
                        <a:t>Biopsie osseuse et/ou discale de la colonne vertébrale, par voie transcutanée avec guidage scanographique</a:t>
                      </a:r>
                      <a:endParaRPr lang="fr-FR" sz="11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431838215"/>
                  </a:ext>
                </a:extLst>
              </a:tr>
              <a:tr h="203847">
                <a:tc>
                  <a:txBody>
                    <a:bodyPr/>
                    <a:lstStyle/>
                    <a:p>
                      <a:pPr algn="l">
                        <a:lnSpc>
                          <a:spcPct val="120000"/>
                        </a:lnSpc>
                        <a:spcBef>
                          <a:spcPts val="600"/>
                        </a:spcBef>
                        <a:spcAft>
                          <a:spcPts val="0"/>
                        </a:spcAft>
                      </a:pPr>
                      <a:r>
                        <a:rPr lang="fr-FR" sz="1000">
                          <a:effectLst/>
                          <a:latin typeface="+mn-lt"/>
                          <a:ea typeface="Times New Roman" panose="02020603050405020304" pitchFamily="18" charset="0"/>
                          <a:cs typeface="Arial" panose="020B0604020202020204" pitchFamily="34" charset="0"/>
                        </a:rPr>
                        <a:t>LHHH003</a:t>
                      </a:r>
                      <a:endParaRPr lang="fr-FR"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20000"/>
                        </a:lnSpc>
                        <a:spcBef>
                          <a:spcPts val="600"/>
                        </a:spcBef>
                        <a:spcAft>
                          <a:spcPts val="0"/>
                        </a:spcAft>
                      </a:pPr>
                      <a:r>
                        <a:rPr lang="fr-FR" sz="1000" dirty="0">
                          <a:effectLst/>
                          <a:latin typeface="+mn-lt"/>
                          <a:ea typeface="Times New Roman" panose="02020603050405020304" pitchFamily="18" charset="0"/>
                          <a:cs typeface="Arial" panose="020B0604020202020204" pitchFamily="34" charset="0"/>
                        </a:rPr>
                        <a:t>Biopsie osseuse et/ou discale de la colonne vertébrale, par voie transcutanée avec guidage radiologique</a:t>
                      </a:r>
                      <a:endParaRPr lang="fr-FR" sz="11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465286580"/>
                  </a:ext>
                </a:extLst>
              </a:tr>
              <a:tr h="327049">
                <a:tc>
                  <a:txBody>
                    <a:bodyPr/>
                    <a:lstStyle/>
                    <a:p>
                      <a:pPr algn="l">
                        <a:lnSpc>
                          <a:spcPct val="120000"/>
                        </a:lnSpc>
                        <a:spcBef>
                          <a:spcPts val="600"/>
                        </a:spcBef>
                        <a:spcAft>
                          <a:spcPts val="0"/>
                        </a:spcAft>
                      </a:pPr>
                      <a:r>
                        <a:rPr lang="fr-FR" sz="1000">
                          <a:effectLst/>
                          <a:latin typeface="+mn-lt"/>
                          <a:ea typeface="Times New Roman" panose="02020603050405020304" pitchFamily="18" charset="0"/>
                          <a:cs typeface="Arial" panose="020B0604020202020204" pitchFamily="34" charset="0"/>
                        </a:rPr>
                        <a:t>LHNH001</a:t>
                      </a:r>
                      <a:endParaRPr lang="fr-FR" sz="11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l">
                        <a:lnSpc>
                          <a:spcPct val="120000"/>
                        </a:lnSpc>
                        <a:spcBef>
                          <a:spcPts val="600"/>
                        </a:spcBef>
                        <a:spcAft>
                          <a:spcPts val="0"/>
                        </a:spcAft>
                      </a:pPr>
                      <a:r>
                        <a:rPr lang="fr-FR" sz="1000" dirty="0" err="1">
                          <a:effectLst/>
                          <a:latin typeface="+mn-lt"/>
                          <a:ea typeface="Times New Roman" panose="02020603050405020304" pitchFamily="18" charset="0"/>
                          <a:cs typeface="Arial" panose="020B0604020202020204" pitchFamily="34" charset="0"/>
                        </a:rPr>
                        <a:t>Thermocoagulation</a:t>
                      </a:r>
                      <a:r>
                        <a:rPr lang="fr-FR" sz="1000" dirty="0">
                          <a:effectLst/>
                          <a:latin typeface="+mn-lt"/>
                          <a:ea typeface="Times New Roman" panose="02020603050405020304" pitchFamily="18" charset="0"/>
                          <a:cs typeface="Arial" panose="020B0604020202020204" pitchFamily="34" charset="0"/>
                        </a:rPr>
                        <a:t> de facettes articulaires de vertèbre, par voie transcutanée avec guidage radiologique</a:t>
                      </a:r>
                      <a:endParaRPr lang="fr-FR" sz="11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8039179"/>
                  </a:ext>
                </a:extLst>
              </a:tr>
            </a:tbl>
          </a:graphicData>
        </a:graphic>
      </p:graphicFrame>
    </p:spTree>
    <p:extLst>
      <p:ext uri="{BB962C8B-B14F-4D97-AF65-F5344CB8AC3E}">
        <p14:creationId xmlns:p14="http://schemas.microsoft.com/office/powerpoint/2010/main" val="3827998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A45256-8D73-4ACC-B392-7D15D12539C3}"/>
              </a:ext>
            </a:extLst>
          </p:cNvPr>
          <p:cNvSpPr>
            <a:spLocks noGrp="1"/>
          </p:cNvSpPr>
          <p:nvPr>
            <p:ph type="title"/>
          </p:nvPr>
        </p:nvSpPr>
        <p:spPr>
          <a:xfrm>
            <a:off x="2057400" y="332656"/>
            <a:ext cx="6691064" cy="936104"/>
          </a:xfrm>
        </p:spPr>
        <p:txBody>
          <a:bodyPr/>
          <a:lstStyle/>
          <a:p>
            <a:r>
              <a:rPr lang="fr-FR" dirty="0"/>
              <a:t>Conclusions :</a:t>
            </a:r>
            <a:br>
              <a:rPr lang="fr-FR" dirty="0"/>
            </a:br>
            <a:r>
              <a:rPr lang="fr-FR" dirty="0"/>
              <a:t>Création de 2 racines en K</a:t>
            </a:r>
          </a:p>
        </p:txBody>
      </p:sp>
      <p:sp>
        <p:nvSpPr>
          <p:cNvPr id="3" name="Espace réservé du contenu 2">
            <a:extLst>
              <a:ext uri="{FF2B5EF4-FFF2-40B4-BE49-F238E27FC236}">
                <a16:creationId xmlns:a16="http://schemas.microsoft.com/office/drawing/2014/main" id="{6FA917CE-0E9B-4BCA-AC55-7F62F39CB1C0}"/>
              </a:ext>
            </a:extLst>
          </p:cNvPr>
          <p:cNvSpPr>
            <a:spLocks noGrp="1"/>
          </p:cNvSpPr>
          <p:nvPr>
            <p:ph idx="1"/>
          </p:nvPr>
        </p:nvSpPr>
        <p:spPr>
          <a:xfrm>
            <a:off x="35496" y="1820316"/>
            <a:ext cx="9001000" cy="4486287"/>
          </a:xfrm>
        </p:spPr>
        <p:txBody>
          <a:bodyPr/>
          <a:lstStyle/>
          <a:p>
            <a:r>
              <a:rPr lang="fr-FR" dirty="0"/>
              <a:t>Proposition :</a:t>
            </a:r>
          </a:p>
          <a:p>
            <a:pPr lvl="1"/>
            <a:r>
              <a:rPr lang="fr-FR" dirty="0"/>
              <a:t>08K05 : </a:t>
            </a:r>
            <a:r>
              <a:rPr lang="fr-FR" dirty="0" err="1"/>
              <a:t>Spondyloplastie</a:t>
            </a:r>
            <a:endParaRPr lang="fr-FR" dirty="0"/>
          </a:p>
          <a:p>
            <a:pPr lvl="1"/>
            <a:r>
              <a:rPr lang="fr-FR" dirty="0"/>
              <a:t>08K06 : Autres actes interventionnels sur le rachis, séjours de moins de 2 nuits</a:t>
            </a:r>
          </a:p>
          <a:p>
            <a:pPr marL="476250" lvl="1" indent="0">
              <a:buNone/>
            </a:pPr>
            <a:endParaRPr lang="fr-FR" sz="1200" dirty="0"/>
          </a:p>
          <a:p>
            <a:r>
              <a:rPr lang="fr-FR" dirty="0"/>
              <a:t>Caractéristiques des nouvelles racines </a:t>
            </a:r>
          </a:p>
          <a:p>
            <a:pPr lvl="1"/>
            <a:r>
              <a:rPr lang="fr-FR" dirty="0" err="1"/>
              <a:t>Spondyloplasties</a:t>
            </a:r>
            <a:r>
              <a:rPr lang="fr-FR" dirty="0"/>
              <a:t> : 5 niveaux (J et 1 à 4)</a:t>
            </a:r>
          </a:p>
          <a:p>
            <a:pPr lvl="1"/>
            <a:r>
              <a:rPr lang="fr-FR" dirty="0"/>
              <a:t>Autres actes sur le rachis : non segmentée, seuil de durée (0 et 1 nuit)</a:t>
            </a:r>
          </a:p>
          <a:p>
            <a:pPr lvl="1"/>
            <a:endParaRPr lang="fr-FR" sz="1200" dirty="0"/>
          </a:p>
          <a:p>
            <a:pPr marL="446088" lvl="1" indent="-261938">
              <a:buBlip>
                <a:blip r:embed="rId2"/>
              </a:buBlip>
            </a:pPr>
            <a:r>
              <a:rPr lang="fr-FR" sz="2500" dirty="0"/>
              <a:t>Ces racines seront testées en amont de la racine 08K02 qui concerne les séjours de 0 nuit avec anesthésie</a:t>
            </a:r>
          </a:p>
        </p:txBody>
      </p:sp>
      <p:sp>
        <p:nvSpPr>
          <p:cNvPr id="4" name="Espace réservé du numéro de diapositive 3">
            <a:extLst>
              <a:ext uri="{FF2B5EF4-FFF2-40B4-BE49-F238E27FC236}">
                <a16:creationId xmlns:a16="http://schemas.microsoft.com/office/drawing/2014/main" id="{5AF47B31-AF3C-4022-8C78-F7C8E15C3A4C}"/>
              </a:ext>
            </a:extLst>
          </p:cNvPr>
          <p:cNvSpPr>
            <a:spLocks noGrp="1"/>
          </p:cNvSpPr>
          <p:nvPr>
            <p:ph type="sldNum" sz="quarter" idx="10"/>
          </p:nvPr>
        </p:nvSpPr>
        <p:spPr/>
        <p:txBody>
          <a:bodyPr/>
          <a:lstStyle/>
          <a:p>
            <a:pPr>
              <a:defRPr/>
            </a:pPr>
            <a:fld id="{DCF0FE79-DE73-43CB-BCBB-32A609205783}" type="slidenum">
              <a:rPr lang="fr-FR" smtClean="0"/>
              <a:pPr>
                <a:defRPr/>
              </a:pPr>
              <a:t>39</a:t>
            </a:fld>
            <a:endParaRPr lang="fr-FR" dirty="0"/>
          </a:p>
        </p:txBody>
      </p:sp>
      <p:sp>
        <p:nvSpPr>
          <p:cNvPr id="5" name="Espace réservé de la date 4">
            <a:extLst>
              <a:ext uri="{FF2B5EF4-FFF2-40B4-BE49-F238E27FC236}">
                <a16:creationId xmlns:a16="http://schemas.microsoft.com/office/drawing/2014/main" id="{FBB79911-79B9-471E-A0BD-9B3DBEF9ADC4}"/>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pied de page 5">
            <a:extLst>
              <a:ext uri="{FF2B5EF4-FFF2-40B4-BE49-F238E27FC236}">
                <a16:creationId xmlns:a16="http://schemas.microsoft.com/office/drawing/2014/main" id="{F2D99F88-8936-4A6D-884F-6B17579179D8}"/>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73953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BF8C06A6-72D3-4F02-BA1C-4BD06BA5798E}"/>
              </a:ext>
            </a:extLst>
          </p:cNvPr>
          <p:cNvSpPr>
            <a:spLocks noGrp="1"/>
          </p:cNvSpPr>
          <p:nvPr>
            <p:ph type="title"/>
          </p:nvPr>
        </p:nvSpPr>
        <p:spPr/>
        <p:txBody>
          <a:bodyPr>
            <a:normAutofit fontScale="90000"/>
          </a:bodyPr>
          <a:lstStyle/>
          <a:p>
            <a:pPr eaLnBrk="1" hangingPunct="1"/>
            <a:br>
              <a:rPr lang="fr-FR" altLang="fr-FR" dirty="0">
                <a:latin typeface="Arial Bold" charset="0"/>
              </a:rPr>
            </a:br>
            <a:br>
              <a:rPr lang="fr-FR" altLang="fr-FR" dirty="0">
                <a:latin typeface="Arial Bold" charset="0"/>
              </a:rPr>
            </a:br>
            <a:endParaRPr lang="fr-FR" altLang="fr-FR" sz="1350" b="0" dirty="0">
              <a:solidFill>
                <a:srgbClr val="C00000"/>
              </a:solidFill>
              <a:latin typeface="Arial Bold" charset="0"/>
            </a:endParaRPr>
          </a:p>
        </p:txBody>
      </p:sp>
      <p:sp>
        <p:nvSpPr>
          <p:cNvPr id="3" name="Espace réservé du contenu 2">
            <a:extLst>
              <a:ext uri="{FF2B5EF4-FFF2-40B4-BE49-F238E27FC236}">
                <a16:creationId xmlns:a16="http://schemas.microsoft.com/office/drawing/2014/main" id="{51C1C138-2BBD-405E-AC4E-FCAA75E202DC}"/>
              </a:ext>
            </a:extLst>
          </p:cNvPr>
          <p:cNvSpPr>
            <a:spLocks noGrp="1"/>
          </p:cNvSpPr>
          <p:nvPr>
            <p:ph idx="1"/>
          </p:nvPr>
        </p:nvSpPr>
        <p:spPr>
          <a:xfrm>
            <a:off x="1842106" y="2228330"/>
            <a:ext cx="5601821" cy="1252272"/>
          </a:xfrm>
        </p:spPr>
        <p:txBody>
          <a:bodyPr>
            <a:normAutofit/>
          </a:bodyPr>
          <a:lstStyle/>
          <a:p>
            <a:pPr marL="103585" indent="0" algn="just" eaLnBrk="0" hangingPunct="0">
              <a:buNone/>
              <a:defRPr/>
            </a:pPr>
            <a:endParaRPr lang="fr-FR" sz="1238" b="1" dirty="0">
              <a:solidFill>
                <a:schemeClr val="accent2"/>
              </a:solidFill>
              <a:latin typeface="Arial"/>
              <a:ea typeface="MS PGothic" pitchFamily="34" charset="-128"/>
            </a:endParaRPr>
          </a:p>
          <a:p>
            <a:pPr marL="103585" indent="0" algn="ctr" eaLnBrk="0" hangingPunct="0">
              <a:buNone/>
              <a:defRPr/>
            </a:pPr>
            <a:r>
              <a:rPr lang="fr-FR" sz="1275" b="1" dirty="0">
                <a:solidFill>
                  <a:schemeClr val="tx1"/>
                </a:solidFill>
                <a:latin typeface="Arial"/>
                <a:ea typeface="MS PGothic" pitchFamily="34" charset="-128"/>
              </a:rPr>
              <a:t>Pour plus de confort (bande passante et gestion de la parole) les micros sont coupés </a:t>
            </a:r>
          </a:p>
          <a:p>
            <a:pPr marL="103585" indent="0" algn="ctr" eaLnBrk="0" hangingPunct="0">
              <a:buNone/>
              <a:defRPr/>
            </a:pPr>
            <a:endParaRPr lang="fr-FR" sz="1275" b="1" dirty="0">
              <a:latin typeface="Arial"/>
              <a:ea typeface="MS PGothic" pitchFamily="34" charset="-128"/>
            </a:endParaRPr>
          </a:p>
        </p:txBody>
      </p:sp>
      <p:sp>
        <p:nvSpPr>
          <p:cNvPr id="15364" name="ZoneTexte 1">
            <a:extLst>
              <a:ext uri="{FF2B5EF4-FFF2-40B4-BE49-F238E27FC236}">
                <a16:creationId xmlns:a16="http://schemas.microsoft.com/office/drawing/2014/main" id="{8211E2F0-1CB8-4289-A4AD-505C59DABC1C}"/>
              </a:ext>
            </a:extLst>
          </p:cNvPr>
          <p:cNvSpPr txBox="1">
            <a:spLocks noChangeArrowheads="1"/>
          </p:cNvSpPr>
          <p:nvPr/>
        </p:nvSpPr>
        <p:spPr bwMode="auto">
          <a:xfrm>
            <a:off x="2598010" y="1578048"/>
            <a:ext cx="457114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fr-FR" altLang="fr-FR" b="1" dirty="0">
                <a:solidFill>
                  <a:srgbClr val="0095CB"/>
                </a:solidFill>
                <a:effectLst>
                  <a:outerShdw blurRad="38100" dist="38100" dir="2700000" algn="tl">
                    <a:srgbClr val="C0C0C0"/>
                  </a:outerShdw>
                </a:effectLst>
                <a:latin typeface="Arial Bold" charset="0"/>
              </a:rPr>
              <a:t>Session Actualités PMSI 2022</a:t>
            </a:r>
          </a:p>
          <a:p>
            <a:pPr algn="ctr" eaLnBrk="0" fontAlgn="base" hangingPunct="0">
              <a:spcBef>
                <a:spcPct val="0"/>
              </a:spcBef>
              <a:spcAft>
                <a:spcPct val="0"/>
              </a:spcAft>
            </a:pPr>
            <a:endParaRPr lang="fr-FR" altLang="fr-FR" sz="1350" b="1" dirty="0">
              <a:solidFill>
                <a:srgbClr val="4E455D"/>
              </a:solidFill>
            </a:endParaRPr>
          </a:p>
          <a:p>
            <a:pPr algn="ctr" eaLnBrk="0" fontAlgn="base" hangingPunct="0">
              <a:spcBef>
                <a:spcPct val="0"/>
              </a:spcBef>
              <a:spcAft>
                <a:spcPct val="0"/>
              </a:spcAft>
            </a:pPr>
            <a:r>
              <a:rPr lang="fr-FR" altLang="fr-FR" b="1" dirty="0">
                <a:solidFill>
                  <a:srgbClr val="4E455D"/>
                </a:solidFill>
              </a:rPr>
              <a:t>Le chat  pour communiquer avec nous !</a:t>
            </a:r>
          </a:p>
        </p:txBody>
      </p:sp>
      <p:pic>
        <p:nvPicPr>
          <p:cNvPr id="7" name="Image 6" descr="C:\Users\grobert\AppData\Local\Microsoft\Windows\INetCache\Content.MSO\414425A2.tmp">
            <a:extLst>
              <a:ext uri="{FF2B5EF4-FFF2-40B4-BE49-F238E27FC236}">
                <a16:creationId xmlns:a16="http://schemas.microsoft.com/office/drawing/2014/main" id="{525A8DD4-D18F-4142-8993-B1A884C063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60098" y="3006515"/>
            <a:ext cx="4350302" cy="2765635"/>
          </a:xfrm>
          <a:prstGeom prst="rect">
            <a:avLst/>
          </a:prstGeom>
          <a:noFill/>
          <a:ln>
            <a:noFill/>
          </a:ln>
        </p:spPr>
      </p:pic>
      <p:sp>
        <p:nvSpPr>
          <p:cNvPr id="10" name="Espace réservé du numéro de diapositive 9"/>
          <p:cNvSpPr>
            <a:spLocks noGrp="1"/>
          </p:cNvSpPr>
          <p:nvPr>
            <p:ph type="sldNum" sz="quarter" idx="10"/>
          </p:nvPr>
        </p:nvSpPr>
        <p:spPr/>
        <p:txBody>
          <a:bodyPr/>
          <a:lstStyle/>
          <a:p>
            <a:fld id="{E5369045-A61C-425D-88C5-655E2D52834C}" type="slidenum">
              <a:rPr lang="fr-FR">
                <a:ea typeface="ＭＳ Ｐゴシック"/>
              </a:rPr>
              <a:pPr/>
              <a:t>4</a:t>
            </a:fld>
            <a:endParaRPr lang="fr-FR" dirty="0">
              <a:ea typeface="ＭＳ Ｐゴシック"/>
            </a:endParaRPr>
          </a:p>
        </p:txBody>
      </p:sp>
      <p:pic>
        <p:nvPicPr>
          <p:cNvPr id="1026" name="Picture 2" descr="utiliser | Documentation">
            <a:extLst>
              <a:ext uri="{FF2B5EF4-FFF2-40B4-BE49-F238E27FC236}">
                <a16:creationId xmlns:a16="http://schemas.microsoft.com/office/drawing/2014/main" id="{6CA0ED75-7C65-4EBD-9979-2E8242BC16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5553" y="2706803"/>
            <a:ext cx="336900" cy="299712"/>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a:extLst>
              <a:ext uri="{FF2B5EF4-FFF2-40B4-BE49-F238E27FC236}">
                <a16:creationId xmlns:a16="http://schemas.microsoft.com/office/drawing/2014/main" id="{002AFD89-641F-4A6B-8A4C-8EA5D1758FA2}"/>
              </a:ext>
            </a:extLst>
          </p:cNvPr>
          <p:cNvSpPr>
            <a:spLocks noGrp="1"/>
          </p:cNvSpPr>
          <p:nvPr>
            <p:ph type="dt" sz="half" idx="11"/>
          </p:nvPr>
        </p:nvSpPr>
        <p:spPr/>
        <p:txBody>
          <a:bodyPr/>
          <a:lstStyle/>
          <a:p>
            <a:r>
              <a:rPr lang="fr-FR"/>
              <a:t>08 novembre 2021</a:t>
            </a:r>
            <a:endParaRPr lang="fr-FR" dirty="0"/>
          </a:p>
        </p:txBody>
      </p:sp>
      <p:sp>
        <p:nvSpPr>
          <p:cNvPr id="4" name="Espace réservé du pied de page 3">
            <a:extLst>
              <a:ext uri="{FF2B5EF4-FFF2-40B4-BE49-F238E27FC236}">
                <a16:creationId xmlns:a16="http://schemas.microsoft.com/office/drawing/2014/main" id="{CD5B4CEC-ED9E-48C3-9C84-1BF37B7B4193}"/>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2755852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C91EFE-14BD-42DB-BB43-E4A650AFB9B0}"/>
              </a:ext>
            </a:extLst>
          </p:cNvPr>
          <p:cNvSpPr>
            <a:spLocks noGrp="1"/>
          </p:cNvSpPr>
          <p:nvPr>
            <p:ph type="ctrTitle"/>
          </p:nvPr>
        </p:nvSpPr>
        <p:spPr/>
        <p:txBody>
          <a:bodyPr/>
          <a:lstStyle/>
          <a:p>
            <a:r>
              <a:rPr lang="fr-FR" dirty="0"/>
              <a:t>2. Information médicale </a:t>
            </a:r>
          </a:p>
        </p:txBody>
      </p:sp>
      <p:sp>
        <p:nvSpPr>
          <p:cNvPr id="4" name="Espace réservé du numéro de diapositive 3">
            <a:extLst>
              <a:ext uri="{FF2B5EF4-FFF2-40B4-BE49-F238E27FC236}">
                <a16:creationId xmlns:a16="http://schemas.microsoft.com/office/drawing/2014/main" id="{EEEE4277-A644-44B0-9760-5C839D945C5D}"/>
              </a:ext>
            </a:extLst>
          </p:cNvPr>
          <p:cNvSpPr>
            <a:spLocks noGrp="1"/>
          </p:cNvSpPr>
          <p:nvPr>
            <p:ph type="sldNum" sz="quarter" idx="10"/>
          </p:nvPr>
        </p:nvSpPr>
        <p:spPr/>
        <p:txBody>
          <a:bodyPr/>
          <a:lstStyle/>
          <a:p>
            <a:fld id="{E5369045-A61C-425D-88C5-655E2D52834C}" type="slidenum">
              <a:rPr lang="fr-FR" smtClean="0"/>
              <a:pPr/>
              <a:t>40</a:t>
            </a:fld>
            <a:endParaRPr lang="fr-FR" dirty="0"/>
          </a:p>
        </p:txBody>
      </p:sp>
      <p:sp>
        <p:nvSpPr>
          <p:cNvPr id="5" name="Espace réservé de la date 4">
            <a:extLst>
              <a:ext uri="{FF2B5EF4-FFF2-40B4-BE49-F238E27FC236}">
                <a16:creationId xmlns:a16="http://schemas.microsoft.com/office/drawing/2014/main" id="{D5B9B8B0-B519-467C-AD38-83AA3AFD6AD9}"/>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E5803259-1915-42A7-8CC5-3787CA4287E6}"/>
              </a:ext>
            </a:extLst>
          </p:cNvPr>
          <p:cNvSpPr>
            <a:spLocks noGrp="1"/>
          </p:cNvSpPr>
          <p:nvPr>
            <p:ph type="ftr" sz="quarter" idx="12"/>
          </p:nvPr>
        </p:nvSpPr>
        <p:spPr/>
        <p:txBody>
          <a:bodyPr/>
          <a:lstStyle/>
          <a:p>
            <a:r>
              <a:rPr lang="fr-FR" dirty="0"/>
              <a:t>Session d'information PMSI 2022 - ATIH</a:t>
            </a:r>
          </a:p>
        </p:txBody>
      </p:sp>
      <p:sp>
        <p:nvSpPr>
          <p:cNvPr id="3" name="Sous-titre 2">
            <a:extLst>
              <a:ext uri="{FF2B5EF4-FFF2-40B4-BE49-F238E27FC236}">
                <a16:creationId xmlns:a16="http://schemas.microsoft.com/office/drawing/2014/main" id="{C69474E5-BD64-4CFF-B288-093109378024}"/>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893883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C91EFE-14BD-42DB-BB43-E4A650AFB9B0}"/>
              </a:ext>
            </a:extLst>
          </p:cNvPr>
          <p:cNvSpPr>
            <a:spLocks noGrp="1"/>
          </p:cNvSpPr>
          <p:nvPr>
            <p:ph type="ctrTitle"/>
          </p:nvPr>
        </p:nvSpPr>
        <p:spPr/>
        <p:txBody>
          <a:bodyPr/>
          <a:lstStyle/>
          <a:p>
            <a:r>
              <a:rPr lang="fr-FR" dirty="0"/>
              <a:t>2. Information médicale </a:t>
            </a:r>
          </a:p>
        </p:txBody>
      </p:sp>
      <p:sp>
        <p:nvSpPr>
          <p:cNvPr id="8" name="Sous-titre 7">
            <a:extLst>
              <a:ext uri="{FF2B5EF4-FFF2-40B4-BE49-F238E27FC236}">
                <a16:creationId xmlns:a16="http://schemas.microsoft.com/office/drawing/2014/main" id="{7D58223B-A25B-4BEA-9417-58632F9552C2}"/>
              </a:ext>
            </a:extLst>
          </p:cNvPr>
          <p:cNvSpPr>
            <a:spLocks noGrp="1"/>
          </p:cNvSpPr>
          <p:nvPr>
            <p:ph type="subTitle" idx="1"/>
          </p:nvPr>
        </p:nvSpPr>
        <p:spPr>
          <a:xfrm>
            <a:off x="2362200" y="4149080"/>
            <a:ext cx="5090120" cy="1559024"/>
          </a:xfrm>
        </p:spPr>
        <p:txBody>
          <a:bodyPr/>
          <a:lstStyle/>
          <a:p>
            <a:r>
              <a:rPr lang="fr-FR" dirty="0"/>
              <a:t>1. Admissions directes non programmées des personnes âgées de plus de 75 ans </a:t>
            </a:r>
          </a:p>
          <a:p>
            <a:endParaRPr lang="fr-FR" dirty="0"/>
          </a:p>
          <a:p>
            <a:r>
              <a:rPr lang="fr-FR" dirty="0"/>
              <a:t>Dr Baptiste Pluvinage </a:t>
            </a:r>
          </a:p>
        </p:txBody>
      </p:sp>
      <p:sp>
        <p:nvSpPr>
          <p:cNvPr id="4" name="Espace réservé du numéro de diapositive 3">
            <a:extLst>
              <a:ext uri="{FF2B5EF4-FFF2-40B4-BE49-F238E27FC236}">
                <a16:creationId xmlns:a16="http://schemas.microsoft.com/office/drawing/2014/main" id="{EEEE4277-A644-44B0-9760-5C839D945C5D}"/>
              </a:ext>
            </a:extLst>
          </p:cNvPr>
          <p:cNvSpPr>
            <a:spLocks noGrp="1"/>
          </p:cNvSpPr>
          <p:nvPr>
            <p:ph type="sldNum" sz="quarter" idx="10"/>
          </p:nvPr>
        </p:nvSpPr>
        <p:spPr/>
        <p:txBody>
          <a:bodyPr/>
          <a:lstStyle/>
          <a:p>
            <a:fld id="{E5369045-A61C-425D-88C5-655E2D52834C}" type="slidenum">
              <a:rPr lang="fr-FR" smtClean="0"/>
              <a:pPr/>
              <a:t>41</a:t>
            </a:fld>
            <a:endParaRPr lang="fr-FR" dirty="0"/>
          </a:p>
        </p:txBody>
      </p:sp>
      <p:sp>
        <p:nvSpPr>
          <p:cNvPr id="5" name="Espace réservé de la date 4">
            <a:extLst>
              <a:ext uri="{FF2B5EF4-FFF2-40B4-BE49-F238E27FC236}">
                <a16:creationId xmlns:a16="http://schemas.microsoft.com/office/drawing/2014/main" id="{D5B9B8B0-B519-467C-AD38-83AA3AFD6AD9}"/>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E5803259-1915-42A7-8CC5-3787CA4287E6}"/>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10111940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4C5D44B-807E-48A1-B320-D7DEFDD17605}"/>
              </a:ext>
            </a:extLst>
          </p:cNvPr>
          <p:cNvSpPr txBox="1">
            <a:spLocks/>
          </p:cNvSpPr>
          <p:nvPr/>
        </p:nvSpPr>
        <p:spPr bwMode="auto">
          <a:xfrm>
            <a:off x="1763688" y="304800"/>
            <a:ext cx="5832648"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800" b="1">
                <a:solidFill>
                  <a:srgbClr val="4E455D"/>
                </a:solidFill>
                <a:latin typeface="Arial Bold"/>
                <a:ea typeface="+mj-ea"/>
                <a:cs typeface="ＭＳ Ｐゴシック" charset="0"/>
              </a:defRPr>
            </a:lvl1pPr>
            <a:lvl2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5pPr>
            <a:lvl6pPr marL="457200" algn="l" rtl="0" eaLnBrk="1" fontAlgn="base" hangingPunct="1">
              <a:spcBef>
                <a:spcPct val="0"/>
              </a:spcBef>
              <a:spcAft>
                <a:spcPct val="0"/>
              </a:spcAft>
              <a:defRPr sz="3000">
                <a:solidFill>
                  <a:srgbClr val="4E455D"/>
                </a:solidFill>
                <a:latin typeface="Arial Bold" charset="0"/>
                <a:ea typeface="ＭＳ Ｐゴシック" charset="0"/>
              </a:defRPr>
            </a:lvl6pPr>
            <a:lvl7pPr marL="914400" algn="l" rtl="0" eaLnBrk="1" fontAlgn="base" hangingPunct="1">
              <a:spcBef>
                <a:spcPct val="0"/>
              </a:spcBef>
              <a:spcAft>
                <a:spcPct val="0"/>
              </a:spcAft>
              <a:defRPr sz="3000">
                <a:solidFill>
                  <a:srgbClr val="4E455D"/>
                </a:solidFill>
                <a:latin typeface="Arial Bold" charset="0"/>
                <a:ea typeface="ＭＳ Ｐゴシック" charset="0"/>
              </a:defRPr>
            </a:lvl7pPr>
            <a:lvl8pPr marL="1371600" algn="l" rtl="0" eaLnBrk="1" fontAlgn="base" hangingPunct="1">
              <a:spcBef>
                <a:spcPct val="0"/>
              </a:spcBef>
              <a:spcAft>
                <a:spcPct val="0"/>
              </a:spcAft>
              <a:defRPr sz="3000">
                <a:solidFill>
                  <a:srgbClr val="4E455D"/>
                </a:solidFill>
                <a:latin typeface="Arial Bold" charset="0"/>
                <a:ea typeface="ＭＳ Ｐゴシック" charset="0"/>
              </a:defRPr>
            </a:lvl8pPr>
            <a:lvl9pPr marL="1828800" algn="l" rtl="0" eaLnBrk="1" fontAlgn="base" hangingPunct="1">
              <a:spcBef>
                <a:spcPct val="0"/>
              </a:spcBef>
              <a:spcAft>
                <a:spcPct val="0"/>
              </a:spcAft>
              <a:defRPr sz="3000">
                <a:solidFill>
                  <a:srgbClr val="4E455D"/>
                </a:solidFill>
                <a:latin typeface="Arial Bold" charset="0"/>
                <a:ea typeface="ＭＳ Ｐゴシック" charset="0"/>
              </a:defRPr>
            </a:lvl9pPr>
          </a:lstStyle>
          <a:p>
            <a:r>
              <a:rPr lang="fr-FR" kern="0" dirty="0"/>
              <a:t>Rappel de la mesure </a:t>
            </a:r>
          </a:p>
        </p:txBody>
      </p:sp>
      <p:sp>
        <p:nvSpPr>
          <p:cNvPr id="3" name="Espace réservé de la date 2">
            <a:extLst>
              <a:ext uri="{FF2B5EF4-FFF2-40B4-BE49-F238E27FC236}">
                <a16:creationId xmlns:a16="http://schemas.microsoft.com/office/drawing/2014/main" id="{FA88774B-AB30-40CC-8BF0-9FDDC87126F6}"/>
              </a:ext>
            </a:extLst>
          </p:cNvPr>
          <p:cNvSpPr>
            <a:spLocks noGrp="1"/>
          </p:cNvSpPr>
          <p:nvPr>
            <p:ph type="dt" sz="half" idx="11"/>
          </p:nvPr>
        </p:nvSpPr>
        <p:spPr/>
        <p:txBody>
          <a:bodyPr/>
          <a:lstStyle/>
          <a:p>
            <a:pPr>
              <a:defRPr/>
            </a:pPr>
            <a:r>
              <a:rPr lang="fr-FR"/>
              <a:t>08 novembre 2021</a:t>
            </a:r>
            <a:endParaRPr lang="fr-FR" dirty="0"/>
          </a:p>
        </p:txBody>
      </p:sp>
      <p:sp>
        <p:nvSpPr>
          <p:cNvPr id="4" name="Espace réservé du pied de page 3">
            <a:extLst>
              <a:ext uri="{FF2B5EF4-FFF2-40B4-BE49-F238E27FC236}">
                <a16:creationId xmlns:a16="http://schemas.microsoft.com/office/drawing/2014/main" id="{F2A32A73-2ED8-4F72-8B25-446EE682AB94}"/>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9" name="Espace réservé du numéro de diapositive 8">
            <a:extLst>
              <a:ext uri="{FF2B5EF4-FFF2-40B4-BE49-F238E27FC236}">
                <a16:creationId xmlns:a16="http://schemas.microsoft.com/office/drawing/2014/main" id="{7AEC2422-02C2-4A62-BC61-A5BA43212931}"/>
              </a:ext>
            </a:extLst>
          </p:cNvPr>
          <p:cNvSpPr>
            <a:spLocks noGrp="1"/>
          </p:cNvSpPr>
          <p:nvPr>
            <p:ph type="sldNum" sz="quarter" idx="10"/>
          </p:nvPr>
        </p:nvSpPr>
        <p:spPr/>
        <p:txBody>
          <a:bodyPr/>
          <a:lstStyle/>
          <a:p>
            <a:pPr>
              <a:defRPr/>
            </a:pPr>
            <a:fld id="{DCF0FE79-DE73-43CB-BCBB-32A609205783}" type="slidenum">
              <a:rPr lang="fr-FR" smtClean="0"/>
              <a:pPr>
                <a:defRPr/>
              </a:pPr>
              <a:t>42</a:t>
            </a:fld>
            <a:endParaRPr lang="fr-FR"/>
          </a:p>
        </p:txBody>
      </p:sp>
      <p:sp>
        <p:nvSpPr>
          <p:cNvPr id="13" name="Espace réservé du contenu 12">
            <a:extLst>
              <a:ext uri="{FF2B5EF4-FFF2-40B4-BE49-F238E27FC236}">
                <a16:creationId xmlns:a16="http://schemas.microsoft.com/office/drawing/2014/main" id="{8DF0A4C1-D857-4865-B854-DA0D5B9C3B91}"/>
              </a:ext>
            </a:extLst>
          </p:cNvPr>
          <p:cNvSpPr>
            <a:spLocks noGrp="1"/>
          </p:cNvSpPr>
          <p:nvPr>
            <p:ph idx="1"/>
          </p:nvPr>
        </p:nvSpPr>
        <p:spPr>
          <a:xfrm>
            <a:off x="405880" y="1844824"/>
            <a:ext cx="8280920" cy="3657600"/>
          </a:xfrm>
        </p:spPr>
        <p:txBody>
          <a:bodyPr/>
          <a:lstStyle/>
          <a:p>
            <a:r>
              <a:rPr lang="fr-FR" sz="2800" dirty="0"/>
              <a:t>Mesure 5 du pacte de refondation des urgences depuis 2019  </a:t>
            </a:r>
          </a:p>
          <a:p>
            <a:pPr lvl="1"/>
            <a:r>
              <a:rPr lang="fr-FR" sz="1800" dirty="0"/>
              <a:t>Objectif stratégique : Limiter les passages aux urgences évitables des personnes âgées</a:t>
            </a:r>
          </a:p>
          <a:p>
            <a:pPr lvl="1"/>
            <a:r>
              <a:rPr lang="fr-FR" sz="1800" dirty="0"/>
              <a:t>Objectif opérationnel : Généraliser les parcours d’admissions directes en service hospitalier pour les personnes âgées </a:t>
            </a:r>
          </a:p>
          <a:p>
            <a:r>
              <a:rPr lang="fr-FR" sz="2800" dirty="0"/>
              <a:t>Inscrit dans le Ségur de la santé en 2020 </a:t>
            </a:r>
          </a:p>
          <a:p>
            <a:pPr lvl="1"/>
            <a:r>
              <a:rPr lang="fr-FR" sz="1800" dirty="0">
                <a:sym typeface="Wingdings" panose="05000000000000000000" pitchFamily="2" charset="2"/>
              </a:rPr>
              <a:t> Suivi national de la mesure </a:t>
            </a:r>
          </a:p>
          <a:p>
            <a:r>
              <a:rPr lang="fr-FR" sz="2800" dirty="0">
                <a:sym typeface="Wingdings" panose="05000000000000000000" pitchFamily="2" charset="2"/>
              </a:rPr>
              <a:t>Financement aux ARS :</a:t>
            </a:r>
          </a:p>
          <a:p>
            <a:pPr lvl="1"/>
            <a:r>
              <a:rPr lang="fr-FR" sz="1800" dirty="0">
                <a:sym typeface="Wingdings" panose="05000000000000000000" pitchFamily="2" charset="2"/>
              </a:rPr>
              <a:t>Pour le déploiement des filières : poursuite en 2022</a:t>
            </a:r>
          </a:p>
          <a:p>
            <a:pPr lvl="1"/>
            <a:r>
              <a:rPr lang="fr-FR" sz="1800" dirty="0">
                <a:sym typeface="Wingdings" panose="05000000000000000000" pitchFamily="2" charset="2"/>
              </a:rPr>
              <a:t>Objectif de 1</a:t>
            </a:r>
            <a:r>
              <a:rPr lang="fr-FR" sz="1800" baseline="30000" dirty="0">
                <a:sym typeface="Wingdings" panose="05000000000000000000" pitchFamily="2" charset="2"/>
              </a:rPr>
              <a:t>ère</a:t>
            </a:r>
            <a:r>
              <a:rPr lang="fr-FR" sz="1800" dirty="0">
                <a:sym typeface="Wingdings" panose="05000000000000000000" pitchFamily="2" charset="2"/>
              </a:rPr>
              <a:t> mise en œuvre de l’incitation financière : 2023</a:t>
            </a:r>
          </a:p>
          <a:p>
            <a:endParaRPr lang="fr-FR" sz="2800" dirty="0"/>
          </a:p>
          <a:p>
            <a:endParaRPr lang="fr-FR" sz="2800" dirty="0"/>
          </a:p>
          <a:p>
            <a:pPr lvl="1"/>
            <a:endParaRPr lang="fr-FR" sz="1800" dirty="0"/>
          </a:p>
          <a:p>
            <a:pPr lvl="1"/>
            <a:endParaRPr lang="fr-FR" sz="1800" dirty="0"/>
          </a:p>
          <a:p>
            <a:pPr marL="476250" lvl="1" indent="0">
              <a:buNone/>
            </a:pPr>
            <a:endParaRPr lang="fr-FR" sz="1800" dirty="0"/>
          </a:p>
        </p:txBody>
      </p:sp>
    </p:spTree>
    <p:extLst>
      <p:ext uri="{BB962C8B-B14F-4D97-AF65-F5344CB8AC3E}">
        <p14:creationId xmlns:p14="http://schemas.microsoft.com/office/powerpoint/2010/main" val="2813569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7400" y="304800"/>
            <a:ext cx="6979096" cy="992188"/>
          </a:xfrm>
        </p:spPr>
        <p:txBody>
          <a:bodyPr/>
          <a:lstStyle/>
          <a:p>
            <a:r>
              <a:rPr lang="fr-FR" sz="2400" dirty="0"/>
              <a:t>Travaux de construction du recueil (1/2) </a:t>
            </a:r>
          </a:p>
        </p:txBody>
      </p:sp>
      <p:sp>
        <p:nvSpPr>
          <p:cNvPr id="3" name="Espace réservé du contenu 2"/>
          <p:cNvSpPr>
            <a:spLocks noGrp="1"/>
          </p:cNvSpPr>
          <p:nvPr>
            <p:ph idx="1"/>
          </p:nvPr>
        </p:nvSpPr>
        <p:spPr>
          <a:xfrm>
            <a:off x="431195" y="1700808"/>
            <a:ext cx="8281609" cy="3657600"/>
          </a:xfrm>
        </p:spPr>
        <p:txBody>
          <a:bodyPr/>
          <a:lstStyle/>
          <a:p>
            <a:r>
              <a:rPr lang="fr-FR" sz="2200" b="0" dirty="0"/>
              <a:t>Constat de départ : </a:t>
            </a:r>
            <a:r>
              <a:rPr lang="fr-FR" sz="2200" dirty="0"/>
              <a:t>caractère double de l’information </a:t>
            </a:r>
            <a:r>
              <a:rPr lang="fr-FR" sz="2200" b="0" dirty="0"/>
              <a:t>nécessaire pour définir une ADNP75 </a:t>
            </a:r>
          </a:p>
          <a:p>
            <a:pPr lvl="2"/>
            <a:r>
              <a:rPr lang="fr-FR" dirty="0"/>
              <a:t>Caractère </a:t>
            </a:r>
            <a:r>
              <a:rPr lang="fr-FR" b="1" dirty="0"/>
              <a:t>« direct » </a:t>
            </a:r>
            <a:r>
              <a:rPr lang="fr-FR" dirty="0"/>
              <a:t>: existe déjà en partie dans le PMSI MCO</a:t>
            </a:r>
            <a:endParaRPr lang="fr-FR" sz="1600" dirty="0"/>
          </a:p>
          <a:p>
            <a:pPr lvl="2"/>
            <a:r>
              <a:rPr lang="fr-FR" dirty="0"/>
              <a:t>Caractère </a:t>
            </a:r>
            <a:r>
              <a:rPr lang="fr-FR" b="1" dirty="0"/>
              <a:t>« non programmé » </a:t>
            </a:r>
            <a:endParaRPr lang="fr-FR" sz="1400" b="1" dirty="0">
              <a:sym typeface="Wingdings" panose="05000000000000000000" pitchFamily="2" charset="2"/>
            </a:endParaRPr>
          </a:p>
          <a:p>
            <a:r>
              <a:rPr lang="fr-FR" sz="2200" b="0" dirty="0">
                <a:sym typeface="Wingdings" panose="05000000000000000000" pitchFamily="2" charset="2"/>
              </a:rPr>
              <a:t> Nécessité d’un </a:t>
            </a:r>
            <a:r>
              <a:rPr lang="fr-FR" sz="2200" dirty="0">
                <a:sym typeface="Wingdings" panose="05000000000000000000" pitchFamily="2" charset="2"/>
              </a:rPr>
              <a:t>a</a:t>
            </a:r>
            <a:r>
              <a:rPr lang="fr-FR" sz="2200" dirty="0"/>
              <a:t>udit</a:t>
            </a:r>
            <a:r>
              <a:rPr lang="fr-FR" sz="2200" b="0" dirty="0"/>
              <a:t> « organisation et circuit de l’information des ADNP »</a:t>
            </a:r>
          </a:p>
          <a:p>
            <a:pPr lvl="1"/>
            <a:r>
              <a:rPr lang="fr-FR" sz="1800" dirty="0"/>
              <a:t>2 GT établissements en mai 2021 : </a:t>
            </a:r>
          </a:p>
          <a:p>
            <a:pPr lvl="2"/>
            <a:r>
              <a:rPr lang="fr-FR" dirty="0"/>
              <a:t>Les établissements ayant un SI de préadmission sont l’exception </a:t>
            </a:r>
          </a:p>
          <a:p>
            <a:pPr lvl="2"/>
            <a:r>
              <a:rPr lang="fr-FR" dirty="0">
                <a:sym typeface="Wingdings" panose="05000000000000000000" pitchFamily="2" charset="2"/>
              </a:rPr>
              <a:t> R</a:t>
            </a:r>
            <a:r>
              <a:rPr lang="fr-FR" dirty="0"/>
              <a:t>ecueil à anticiper car les circuits d’information sont à créer </a:t>
            </a:r>
          </a:p>
          <a:p>
            <a:pPr lvl="1"/>
            <a:r>
              <a:rPr lang="fr-FR" sz="1800" dirty="0"/>
              <a:t>GT DIM fin mai 2021</a:t>
            </a:r>
          </a:p>
          <a:p>
            <a:pPr lvl="2"/>
            <a:r>
              <a:rPr lang="fr-FR" dirty="0"/>
              <a:t>Plusieurs questions à préciser : 48h vis-à-vis du PMSI ? Liste de potentiels « </a:t>
            </a:r>
            <a:r>
              <a:rPr lang="fr-FR" dirty="0" err="1"/>
              <a:t>adresseurs</a:t>
            </a:r>
            <a:r>
              <a:rPr lang="fr-FR" dirty="0"/>
              <a:t> » ? Définition du contact médical ? Périmètre du recueil et périmètre de l’incitation ? </a:t>
            </a:r>
          </a:p>
          <a:p>
            <a:pPr lvl="2"/>
            <a:r>
              <a:rPr lang="fr-FR" dirty="0">
                <a:sym typeface="Wingdings" panose="05000000000000000000" pitchFamily="2" charset="2"/>
              </a:rPr>
              <a:t> </a:t>
            </a:r>
            <a:r>
              <a:rPr lang="fr-FR" dirty="0"/>
              <a:t>Travail de précisions des consignes à mener ATIH/DGOS</a:t>
            </a:r>
          </a:p>
          <a:p>
            <a:pPr lvl="1"/>
            <a:endParaRPr lang="fr-FR" sz="1600" dirty="0"/>
          </a:p>
          <a:p>
            <a:endParaRPr lang="fr-FR" sz="2200" dirty="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pPr>
              <a:defRPr/>
            </a:pPr>
            <a:fld id="{1906F8B4-365A-46F3-9C5C-7889764C9AFB}" type="slidenum">
              <a:rPr lang="fr-FR" smtClean="0"/>
              <a:pPr>
                <a:defRPr/>
              </a:pPr>
              <a:t>43</a:t>
            </a:fld>
            <a:endParaRPr lang="fr-FR" dirty="0"/>
          </a:p>
        </p:txBody>
      </p:sp>
      <p:sp>
        <p:nvSpPr>
          <p:cNvPr id="5" name="Espace réservé de la date 4">
            <a:extLst>
              <a:ext uri="{FF2B5EF4-FFF2-40B4-BE49-F238E27FC236}">
                <a16:creationId xmlns:a16="http://schemas.microsoft.com/office/drawing/2014/main" id="{59EEE260-67E8-4409-B761-8DEAC49A9833}"/>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pied de page 5">
            <a:extLst>
              <a:ext uri="{FF2B5EF4-FFF2-40B4-BE49-F238E27FC236}">
                <a16:creationId xmlns:a16="http://schemas.microsoft.com/office/drawing/2014/main" id="{286B7FB4-836A-4E9B-A78F-47BFCC0A710A}"/>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18456987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4C5D44B-807E-48A1-B320-D7DEFDD17605}"/>
              </a:ext>
            </a:extLst>
          </p:cNvPr>
          <p:cNvSpPr txBox="1">
            <a:spLocks/>
          </p:cNvSpPr>
          <p:nvPr/>
        </p:nvSpPr>
        <p:spPr bwMode="auto">
          <a:xfrm>
            <a:off x="1763688" y="291380"/>
            <a:ext cx="648072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800" b="1">
                <a:solidFill>
                  <a:srgbClr val="4E455D"/>
                </a:solidFill>
                <a:latin typeface="Arial Bold"/>
                <a:ea typeface="+mj-ea"/>
                <a:cs typeface="ＭＳ Ｐゴシック" charset="0"/>
              </a:defRPr>
            </a:lvl1pPr>
            <a:lvl2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5pPr>
            <a:lvl6pPr marL="457200" algn="l" rtl="0" eaLnBrk="1" fontAlgn="base" hangingPunct="1">
              <a:spcBef>
                <a:spcPct val="0"/>
              </a:spcBef>
              <a:spcAft>
                <a:spcPct val="0"/>
              </a:spcAft>
              <a:defRPr sz="3000">
                <a:solidFill>
                  <a:srgbClr val="4E455D"/>
                </a:solidFill>
                <a:latin typeface="Arial Bold" charset="0"/>
                <a:ea typeface="ＭＳ Ｐゴシック" charset="0"/>
              </a:defRPr>
            </a:lvl6pPr>
            <a:lvl7pPr marL="914400" algn="l" rtl="0" eaLnBrk="1" fontAlgn="base" hangingPunct="1">
              <a:spcBef>
                <a:spcPct val="0"/>
              </a:spcBef>
              <a:spcAft>
                <a:spcPct val="0"/>
              </a:spcAft>
              <a:defRPr sz="3000">
                <a:solidFill>
                  <a:srgbClr val="4E455D"/>
                </a:solidFill>
                <a:latin typeface="Arial Bold" charset="0"/>
                <a:ea typeface="ＭＳ Ｐゴシック" charset="0"/>
              </a:defRPr>
            </a:lvl7pPr>
            <a:lvl8pPr marL="1371600" algn="l" rtl="0" eaLnBrk="1" fontAlgn="base" hangingPunct="1">
              <a:spcBef>
                <a:spcPct val="0"/>
              </a:spcBef>
              <a:spcAft>
                <a:spcPct val="0"/>
              </a:spcAft>
              <a:defRPr sz="3000">
                <a:solidFill>
                  <a:srgbClr val="4E455D"/>
                </a:solidFill>
                <a:latin typeface="Arial Bold" charset="0"/>
                <a:ea typeface="ＭＳ Ｐゴシック" charset="0"/>
              </a:defRPr>
            </a:lvl8pPr>
            <a:lvl9pPr marL="1828800" algn="l" rtl="0" eaLnBrk="1" fontAlgn="base" hangingPunct="1">
              <a:spcBef>
                <a:spcPct val="0"/>
              </a:spcBef>
              <a:spcAft>
                <a:spcPct val="0"/>
              </a:spcAft>
              <a:defRPr sz="3000">
                <a:solidFill>
                  <a:srgbClr val="4E455D"/>
                </a:solidFill>
                <a:latin typeface="Arial Bold" charset="0"/>
                <a:ea typeface="ＭＳ Ｐゴシック" charset="0"/>
              </a:defRPr>
            </a:lvl9pPr>
          </a:lstStyle>
          <a:p>
            <a:r>
              <a:rPr lang="fr-FR" sz="2400" kern="0" dirty="0"/>
              <a:t>Travaux de construction du recueil (2/2)   </a:t>
            </a:r>
          </a:p>
        </p:txBody>
      </p:sp>
      <p:sp>
        <p:nvSpPr>
          <p:cNvPr id="3" name="Espace réservé de la date 2">
            <a:extLst>
              <a:ext uri="{FF2B5EF4-FFF2-40B4-BE49-F238E27FC236}">
                <a16:creationId xmlns:a16="http://schemas.microsoft.com/office/drawing/2014/main" id="{FA88774B-AB30-40CC-8BF0-9FDDC87126F6}"/>
              </a:ext>
            </a:extLst>
          </p:cNvPr>
          <p:cNvSpPr>
            <a:spLocks noGrp="1"/>
          </p:cNvSpPr>
          <p:nvPr>
            <p:ph type="dt" sz="half" idx="11"/>
          </p:nvPr>
        </p:nvSpPr>
        <p:spPr/>
        <p:txBody>
          <a:bodyPr/>
          <a:lstStyle/>
          <a:p>
            <a:pPr>
              <a:defRPr/>
            </a:pPr>
            <a:r>
              <a:rPr lang="fr-FR"/>
              <a:t>08 novembre 2021</a:t>
            </a:r>
            <a:endParaRPr lang="fr-FR" dirty="0"/>
          </a:p>
        </p:txBody>
      </p:sp>
      <p:sp>
        <p:nvSpPr>
          <p:cNvPr id="4" name="Espace réservé du pied de page 3">
            <a:extLst>
              <a:ext uri="{FF2B5EF4-FFF2-40B4-BE49-F238E27FC236}">
                <a16:creationId xmlns:a16="http://schemas.microsoft.com/office/drawing/2014/main" id="{F2A32A73-2ED8-4F72-8B25-446EE682AB94}"/>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9" name="Espace réservé du numéro de diapositive 8">
            <a:extLst>
              <a:ext uri="{FF2B5EF4-FFF2-40B4-BE49-F238E27FC236}">
                <a16:creationId xmlns:a16="http://schemas.microsoft.com/office/drawing/2014/main" id="{7AEC2422-02C2-4A62-BC61-A5BA43212931}"/>
              </a:ext>
            </a:extLst>
          </p:cNvPr>
          <p:cNvSpPr>
            <a:spLocks noGrp="1"/>
          </p:cNvSpPr>
          <p:nvPr>
            <p:ph type="sldNum" sz="quarter" idx="10"/>
          </p:nvPr>
        </p:nvSpPr>
        <p:spPr/>
        <p:txBody>
          <a:bodyPr/>
          <a:lstStyle/>
          <a:p>
            <a:pPr>
              <a:defRPr/>
            </a:pPr>
            <a:fld id="{DCF0FE79-DE73-43CB-BCBB-32A609205783}" type="slidenum">
              <a:rPr lang="fr-FR" smtClean="0"/>
              <a:pPr>
                <a:defRPr/>
              </a:pPr>
              <a:t>44</a:t>
            </a:fld>
            <a:endParaRPr lang="fr-FR"/>
          </a:p>
        </p:txBody>
      </p:sp>
      <p:sp>
        <p:nvSpPr>
          <p:cNvPr id="13" name="Espace réservé du contenu 12">
            <a:extLst>
              <a:ext uri="{FF2B5EF4-FFF2-40B4-BE49-F238E27FC236}">
                <a16:creationId xmlns:a16="http://schemas.microsoft.com/office/drawing/2014/main" id="{8DF0A4C1-D857-4865-B854-DA0D5B9C3B91}"/>
              </a:ext>
            </a:extLst>
          </p:cNvPr>
          <p:cNvSpPr>
            <a:spLocks noGrp="1"/>
          </p:cNvSpPr>
          <p:nvPr>
            <p:ph idx="1"/>
          </p:nvPr>
        </p:nvSpPr>
        <p:spPr>
          <a:xfrm>
            <a:off x="239688" y="1700808"/>
            <a:ext cx="8280920" cy="3657600"/>
          </a:xfrm>
        </p:spPr>
        <p:txBody>
          <a:bodyPr/>
          <a:lstStyle/>
          <a:p>
            <a:r>
              <a:rPr lang="fr-FR" sz="2400" dirty="0"/>
              <a:t>Format final du recueil : </a:t>
            </a:r>
          </a:p>
          <a:p>
            <a:pPr lvl="1"/>
            <a:r>
              <a:rPr lang="fr-FR" sz="2000" dirty="0"/>
              <a:t>Caractère </a:t>
            </a:r>
            <a:r>
              <a:rPr lang="fr-FR" sz="2000" b="1" dirty="0"/>
              <a:t>« direct » </a:t>
            </a:r>
            <a:r>
              <a:rPr lang="fr-FR" sz="2000" dirty="0"/>
              <a:t>: ajout d’une nouvelle provenance 8.U pour les admissions depuis les urgences d’un autre établissement</a:t>
            </a:r>
          </a:p>
          <a:p>
            <a:pPr lvl="2"/>
            <a:r>
              <a:rPr lang="fr-FR" sz="1600" dirty="0">
                <a:sym typeface="Wingdings" panose="05000000000000000000" pitchFamily="2" charset="2"/>
              </a:rPr>
              <a:t> L’ensemble des admissions directes sont identifiables sans chaînage</a:t>
            </a:r>
          </a:p>
          <a:p>
            <a:pPr lvl="2"/>
            <a:r>
              <a:rPr lang="fr-FR" sz="1600" dirty="0">
                <a:highlight>
                  <a:srgbClr val="FFFF00"/>
                </a:highlight>
                <a:sym typeface="Wingdings" panose="05000000000000000000" pitchFamily="2" charset="2"/>
              </a:rPr>
              <a:t> Cette provenance est intégrée au PMSI MCO et SSR </a:t>
            </a:r>
            <a:endParaRPr lang="fr-FR" sz="2000" dirty="0">
              <a:sym typeface="Wingdings" panose="05000000000000000000" pitchFamily="2" charset="2"/>
            </a:endParaRPr>
          </a:p>
          <a:p>
            <a:pPr lvl="1"/>
            <a:r>
              <a:rPr lang="fr-FR" sz="2000" dirty="0">
                <a:sym typeface="Wingdings" panose="05000000000000000000" pitchFamily="2" charset="2"/>
              </a:rPr>
              <a:t>Caractère </a:t>
            </a:r>
            <a:r>
              <a:rPr lang="fr-FR" sz="2000" b="1" dirty="0">
                <a:sym typeface="Wingdings" panose="05000000000000000000" pitchFamily="2" charset="2"/>
              </a:rPr>
              <a:t>« non programmé » </a:t>
            </a:r>
            <a:r>
              <a:rPr lang="fr-FR" sz="2000" dirty="0">
                <a:sym typeface="Wingdings" panose="05000000000000000000" pitchFamily="2" charset="2"/>
              </a:rPr>
              <a:t>: </a:t>
            </a:r>
          </a:p>
          <a:p>
            <a:pPr lvl="2"/>
            <a:r>
              <a:rPr lang="fr-FR" sz="1600" dirty="0">
                <a:sym typeface="Wingdings" panose="05000000000000000000" pitchFamily="2" charset="2"/>
              </a:rPr>
              <a:t>Nouvelle variable « non programmé » du RSS : </a:t>
            </a:r>
            <a:r>
              <a:rPr lang="fr-FR" sz="1600" b="1" dirty="0">
                <a:sym typeface="Wingdings" panose="05000000000000000000" pitchFamily="2" charset="2"/>
              </a:rPr>
              <a:t>« Admission en urgence dans le service sans passer par le service des urgences : 2 nuitées max au sens PMSI »</a:t>
            </a:r>
            <a:endParaRPr lang="fr-FR" sz="1600" dirty="0">
              <a:sym typeface="Wingdings" panose="05000000000000000000" pitchFamily="2" charset="2"/>
            </a:endParaRPr>
          </a:p>
          <a:p>
            <a:pPr lvl="2"/>
            <a:r>
              <a:rPr lang="fr-FR" sz="1600" dirty="0">
                <a:sym typeface="Wingdings" panose="05000000000000000000" pitchFamily="2" charset="2"/>
              </a:rPr>
              <a:t>Périmètre du recueil : &gt;18 ans, médecine et chirurgie, admission directe uniquement (hors 8.5, 8.U), hors certaines CMD, plus large que l’incitation </a:t>
            </a:r>
          </a:p>
          <a:p>
            <a:pPr lvl="2"/>
            <a:r>
              <a:rPr lang="fr-FR" sz="1600" b="1" dirty="0" err="1">
                <a:sym typeface="Wingdings" panose="05000000000000000000" pitchFamily="2" charset="2"/>
              </a:rPr>
              <a:t>Adresseurs</a:t>
            </a:r>
            <a:r>
              <a:rPr lang="fr-FR" sz="1600" b="1" dirty="0">
                <a:sym typeface="Wingdings" panose="05000000000000000000" pitchFamily="2" charset="2"/>
              </a:rPr>
              <a:t> précisés </a:t>
            </a:r>
            <a:r>
              <a:rPr lang="fr-FR" sz="1600" dirty="0">
                <a:sym typeface="Wingdings" panose="05000000000000000000" pitchFamily="2" charset="2"/>
              </a:rPr>
              <a:t>: médecins de ville, coordonnateurs (EHPAD, ESMS), de SAMU/SAS, de consultations hospitalières </a:t>
            </a:r>
          </a:p>
          <a:p>
            <a:pPr lvl="2"/>
            <a:r>
              <a:rPr lang="fr-FR" sz="1600" b="1" dirty="0">
                <a:sym typeface="Wingdings" panose="05000000000000000000" pitchFamily="2" charset="2"/>
              </a:rPr>
              <a:t>Contacts précisés </a:t>
            </a:r>
            <a:r>
              <a:rPr lang="fr-FR" sz="1600" dirty="0">
                <a:sym typeface="Wingdings" panose="05000000000000000000" pitchFamily="2" charset="2"/>
              </a:rPr>
              <a:t>: par un médecin directement ou par délégation (famille, paramédical), protocole de </a:t>
            </a:r>
            <a:r>
              <a:rPr lang="fr-FR" sz="1600" dirty="0" err="1">
                <a:sym typeface="Wingdings" panose="05000000000000000000" pitchFamily="2" charset="2"/>
              </a:rPr>
              <a:t>reconsultation</a:t>
            </a:r>
            <a:r>
              <a:rPr lang="fr-FR" sz="1600" dirty="0">
                <a:sym typeface="Wingdings" panose="05000000000000000000" pitchFamily="2" charset="2"/>
              </a:rPr>
              <a:t> </a:t>
            </a:r>
          </a:p>
          <a:p>
            <a:pPr marL="476250" lvl="1" indent="0">
              <a:buNone/>
            </a:pPr>
            <a:endParaRPr lang="fr-FR" sz="1600" dirty="0"/>
          </a:p>
          <a:p>
            <a:pPr marL="476250" lvl="1" indent="0">
              <a:buNone/>
            </a:pPr>
            <a:endParaRPr lang="fr-FR" sz="1400" dirty="0">
              <a:sym typeface="Wingdings" panose="05000000000000000000" pitchFamily="2" charset="2"/>
            </a:endParaRPr>
          </a:p>
        </p:txBody>
      </p:sp>
    </p:spTree>
    <p:extLst>
      <p:ext uri="{BB962C8B-B14F-4D97-AF65-F5344CB8AC3E}">
        <p14:creationId xmlns:p14="http://schemas.microsoft.com/office/powerpoint/2010/main" val="889936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4C5D44B-807E-48A1-B320-D7DEFDD17605}"/>
              </a:ext>
            </a:extLst>
          </p:cNvPr>
          <p:cNvSpPr txBox="1">
            <a:spLocks/>
          </p:cNvSpPr>
          <p:nvPr/>
        </p:nvSpPr>
        <p:spPr bwMode="auto">
          <a:xfrm>
            <a:off x="1763688" y="304800"/>
            <a:ext cx="5832648"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800" b="1">
                <a:solidFill>
                  <a:srgbClr val="4E455D"/>
                </a:solidFill>
                <a:latin typeface="Arial Bold"/>
                <a:ea typeface="+mj-ea"/>
                <a:cs typeface="ＭＳ Ｐゴシック" charset="0"/>
              </a:defRPr>
            </a:lvl1pPr>
            <a:lvl2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5pPr>
            <a:lvl6pPr marL="457200" algn="l" rtl="0" eaLnBrk="1" fontAlgn="base" hangingPunct="1">
              <a:spcBef>
                <a:spcPct val="0"/>
              </a:spcBef>
              <a:spcAft>
                <a:spcPct val="0"/>
              </a:spcAft>
              <a:defRPr sz="3000">
                <a:solidFill>
                  <a:srgbClr val="4E455D"/>
                </a:solidFill>
                <a:latin typeface="Arial Bold" charset="0"/>
                <a:ea typeface="ＭＳ Ｐゴシック" charset="0"/>
              </a:defRPr>
            </a:lvl6pPr>
            <a:lvl7pPr marL="914400" algn="l" rtl="0" eaLnBrk="1" fontAlgn="base" hangingPunct="1">
              <a:spcBef>
                <a:spcPct val="0"/>
              </a:spcBef>
              <a:spcAft>
                <a:spcPct val="0"/>
              </a:spcAft>
              <a:defRPr sz="3000">
                <a:solidFill>
                  <a:srgbClr val="4E455D"/>
                </a:solidFill>
                <a:latin typeface="Arial Bold" charset="0"/>
                <a:ea typeface="ＭＳ Ｐゴシック" charset="0"/>
              </a:defRPr>
            </a:lvl7pPr>
            <a:lvl8pPr marL="1371600" algn="l" rtl="0" eaLnBrk="1" fontAlgn="base" hangingPunct="1">
              <a:spcBef>
                <a:spcPct val="0"/>
              </a:spcBef>
              <a:spcAft>
                <a:spcPct val="0"/>
              </a:spcAft>
              <a:defRPr sz="3000">
                <a:solidFill>
                  <a:srgbClr val="4E455D"/>
                </a:solidFill>
                <a:latin typeface="Arial Bold" charset="0"/>
                <a:ea typeface="ＭＳ Ｐゴシック" charset="0"/>
              </a:defRPr>
            </a:lvl8pPr>
            <a:lvl9pPr marL="1828800" algn="l" rtl="0" eaLnBrk="1" fontAlgn="base" hangingPunct="1">
              <a:spcBef>
                <a:spcPct val="0"/>
              </a:spcBef>
              <a:spcAft>
                <a:spcPct val="0"/>
              </a:spcAft>
              <a:defRPr sz="3000">
                <a:solidFill>
                  <a:srgbClr val="4E455D"/>
                </a:solidFill>
                <a:latin typeface="Arial Bold" charset="0"/>
                <a:ea typeface="ＭＳ Ｐゴシック" charset="0"/>
              </a:defRPr>
            </a:lvl9pPr>
          </a:lstStyle>
          <a:p>
            <a:r>
              <a:rPr lang="fr-FR" sz="2400" dirty="0"/>
              <a:t>Communication aux éditeurs </a:t>
            </a:r>
          </a:p>
        </p:txBody>
      </p:sp>
      <p:sp>
        <p:nvSpPr>
          <p:cNvPr id="3" name="Espace réservé de la date 2">
            <a:extLst>
              <a:ext uri="{FF2B5EF4-FFF2-40B4-BE49-F238E27FC236}">
                <a16:creationId xmlns:a16="http://schemas.microsoft.com/office/drawing/2014/main" id="{FA88774B-AB30-40CC-8BF0-9FDDC87126F6}"/>
              </a:ext>
            </a:extLst>
          </p:cNvPr>
          <p:cNvSpPr>
            <a:spLocks noGrp="1"/>
          </p:cNvSpPr>
          <p:nvPr>
            <p:ph type="dt" sz="half" idx="11"/>
          </p:nvPr>
        </p:nvSpPr>
        <p:spPr/>
        <p:txBody>
          <a:bodyPr/>
          <a:lstStyle/>
          <a:p>
            <a:pPr>
              <a:defRPr/>
            </a:pPr>
            <a:r>
              <a:rPr lang="fr-FR"/>
              <a:t>08 novembre 2021</a:t>
            </a:r>
            <a:endParaRPr lang="fr-FR" dirty="0"/>
          </a:p>
        </p:txBody>
      </p:sp>
      <p:sp>
        <p:nvSpPr>
          <p:cNvPr id="4" name="Espace réservé du pied de page 3">
            <a:extLst>
              <a:ext uri="{FF2B5EF4-FFF2-40B4-BE49-F238E27FC236}">
                <a16:creationId xmlns:a16="http://schemas.microsoft.com/office/drawing/2014/main" id="{F2A32A73-2ED8-4F72-8B25-446EE682AB94}"/>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9" name="Espace réservé du numéro de diapositive 8">
            <a:extLst>
              <a:ext uri="{FF2B5EF4-FFF2-40B4-BE49-F238E27FC236}">
                <a16:creationId xmlns:a16="http://schemas.microsoft.com/office/drawing/2014/main" id="{7AEC2422-02C2-4A62-BC61-A5BA43212931}"/>
              </a:ext>
            </a:extLst>
          </p:cNvPr>
          <p:cNvSpPr>
            <a:spLocks noGrp="1"/>
          </p:cNvSpPr>
          <p:nvPr>
            <p:ph type="sldNum" sz="quarter" idx="10"/>
          </p:nvPr>
        </p:nvSpPr>
        <p:spPr/>
        <p:txBody>
          <a:bodyPr/>
          <a:lstStyle/>
          <a:p>
            <a:pPr>
              <a:defRPr/>
            </a:pPr>
            <a:fld id="{DCF0FE79-DE73-43CB-BCBB-32A609205783}" type="slidenum">
              <a:rPr lang="fr-FR" smtClean="0"/>
              <a:pPr>
                <a:defRPr/>
              </a:pPr>
              <a:t>45</a:t>
            </a:fld>
            <a:endParaRPr lang="fr-FR"/>
          </a:p>
        </p:txBody>
      </p:sp>
      <p:sp>
        <p:nvSpPr>
          <p:cNvPr id="13" name="Espace réservé du contenu 12">
            <a:extLst>
              <a:ext uri="{FF2B5EF4-FFF2-40B4-BE49-F238E27FC236}">
                <a16:creationId xmlns:a16="http://schemas.microsoft.com/office/drawing/2014/main" id="{8DF0A4C1-D857-4865-B854-DA0D5B9C3B91}"/>
              </a:ext>
            </a:extLst>
          </p:cNvPr>
          <p:cNvSpPr>
            <a:spLocks noGrp="1"/>
          </p:cNvSpPr>
          <p:nvPr>
            <p:ph idx="1"/>
          </p:nvPr>
        </p:nvSpPr>
        <p:spPr>
          <a:xfrm>
            <a:off x="395536" y="1916832"/>
            <a:ext cx="8136904" cy="3657600"/>
          </a:xfrm>
        </p:spPr>
        <p:txBody>
          <a:bodyPr/>
          <a:lstStyle/>
          <a:p>
            <a:r>
              <a:rPr lang="fr-FR" dirty="0"/>
              <a:t>Communication intermédiaire faite aux éditeurs en juillet 2021</a:t>
            </a:r>
          </a:p>
          <a:p>
            <a:pPr lvl="1"/>
            <a:r>
              <a:rPr lang="fr-FR" dirty="0"/>
              <a:t>Opérationnels pour intégration de ce recueil par une variable du RSS au 1</a:t>
            </a:r>
            <a:r>
              <a:rPr lang="fr-FR" baseline="30000" dirty="0"/>
              <a:t>er</a:t>
            </a:r>
            <a:r>
              <a:rPr lang="fr-FR" dirty="0"/>
              <a:t> janvier</a:t>
            </a:r>
          </a:p>
          <a:p>
            <a:pPr lvl="1"/>
            <a:r>
              <a:rPr lang="fr-FR" dirty="0"/>
              <a:t>Point d’attention sur l’impossibilité d’intégrer les contrôles de la fonction de groupage sur la variable « Non programmé » pour le 1</a:t>
            </a:r>
            <a:r>
              <a:rPr lang="fr-FR" baseline="30000" dirty="0"/>
              <a:t>er</a:t>
            </a:r>
            <a:r>
              <a:rPr lang="fr-FR" dirty="0"/>
              <a:t> janvier </a:t>
            </a:r>
          </a:p>
          <a:p>
            <a:pPr lvl="2"/>
            <a:r>
              <a:rPr lang="fr-FR" dirty="0">
                <a:sym typeface="Wingdings" panose="05000000000000000000" pitchFamily="2" charset="2"/>
              </a:rPr>
              <a:t> Intégration de ces contrôles pour le 1</a:t>
            </a:r>
            <a:r>
              <a:rPr lang="fr-FR" baseline="30000" dirty="0">
                <a:sym typeface="Wingdings" panose="05000000000000000000" pitchFamily="2" charset="2"/>
              </a:rPr>
              <a:t>er</a:t>
            </a:r>
            <a:r>
              <a:rPr lang="fr-FR" dirty="0">
                <a:sym typeface="Wingdings" panose="05000000000000000000" pitchFamily="2" charset="2"/>
              </a:rPr>
              <a:t> mars </a:t>
            </a:r>
          </a:p>
          <a:p>
            <a:pPr marL="952500" lvl="2" indent="0">
              <a:buNone/>
            </a:pPr>
            <a:endParaRPr lang="fr-FR" dirty="0">
              <a:sym typeface="Wingdings" panose="05000000000000000000" pitchFamily="2" charset="2"/>
            </a:endParaRPr>
          </a:p>
          <a:p>
            <a:r>
              <a:rPr lang="fr-FR" dirty="0">
                <a:sym typeface="Wingdings" panose="05000000000000000000" pitchFamily="2" charset="2"/>
              </a:rPr>
              <a:t>Communication le 09/11/21 </a:t>
            </a:r>
          </a:p>
        </p:txBody>
      </p:sp>
    </p:spTree>
    <p:extLst>
      <p:ext uri="{BB962C8B-B14F-4D97-AF65-F5344CB8AC3E}">
        <p14:creationId xmlns:p14="http://schemas.microsoft.com/office/powerpoint/2010/main" val="4165551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51BD40-ACEC-4353-9FAB-CA7786FF40F9}"/>
              </a:ext>
            </a:extLst>
          </p:cNvPr>
          <p:cNvSpPr>
            <a:spLocks noGrp="1"/>
          </p:cNvSpPr>
          <p:nvPr>
            <p:ph type="title"/>
          </p:nvPr>
        </p:nvSpPr>
        <p:spPr>
          <a:xfrm>
            <a:off x="2084625" y="260648"/>
            <a:ext cx="6096000" cy="992188"/>
          </a:xfrm>
        </p:spPr>
        <p:txBody>
          <a:bodyPr/>
          <a:lstStyle/>
          <a:p>
            <a:r>
              <a:rPr lang="fr-FR" dirty="0"/>
              <a:t>Mise à disposition des données du potentiel </a:t>
            </a:r>
          </a:p>
        </p:txBody>
      </p:sp>
      <p:sp>
        <p:nvSpPr>
          <p:cNvPr id="3" name="Espace réservé du contenu 2">
            <a:extLst>
              <a:ext uri="{FF2B5EF4-FFF2-40B4-BE49-F238E27FC236}">
                <a16:creationId xmlns:a16="http://schemas.microsoft.com/office/drawing/2014/main" id="{A203E88C-BD51-4F71-8E95-C1305B2B16E3}"/>
              </a:ext>
            </a:extLst>
          </p:cNvPr>
          <p:cNvSpPr>
            <a:spLocks noGrp="1"/>
          </p:cNvSpPr>
          <p:nvPr>
            <p:ph idx="1"/>
          </p:nvPr>
        </p:nvSpPr>
        <p:spPr>
          <a:xfrm>
            <a:off x="323528" y="1988840"/>
            <a:ext cx="8496944" cy="4032448"/>
          </a:xfrm>
        </p:spPr>
        <p:txBody>
          <a:bodyPr/>
          <a:lstStyle/>
          <a:p>
            <a:r>
              <a:rPr lang="fr-FR" sz="2400" dirty="0"/>
              <a:t>Objectif : permettre aux acteurs de réaliser leur propre diagnostic</a:t>
            </a:r>
          </a:p>
          <a:p>
            <a:pPr lvl="1"/>
            <a:r>
              <a:rPr lang="fr-FR" sz="2000" dirty="0"/>
              <a:t>1) Evaluer le potentiel de passages aux urgences évitables </a:t>
            </a:r>
          </a:p>
          <a:p>
            <a:pPr lvl="1"/>
            <a:r>
              <a:rPr lang="fr-FR" sz="2000" dirty="0"/>
              <a:t>2) Cibler les efforts à produire en fonction des organisations et des contraintes propres à chaque établissement </a:t>
            </a:r>
          </a:p>
          <a:p>
            <a:pPr lvl="1"/>
            <a:endParaRPr lang="fr-FR" sz="2000" dirty="0"/>
          </a:p>
          <a:p>
            <a:r>
              <a:rPr lang="fr-FR" sz="2400" dirty="0"/>
              <a:t>Outils construits par la DGOS :</a:t>
            </a:r>
          </a:p>
          <a:p>
            <a:pPr lvl="1"/>
            <a:r>
              <a:rPr lang="fr-FR" sz="2000" dirty="0"/>
              <a:t>Des tables présentant un nombre de passages évitables, par racine de GHM, en fonction de taux repères </a:t>
            </a:r>
          </a:p>
          <a:p>
            <a:pPr lvl="1"/>
            <a:r>
              <a:rPr lang="fr-FR" sz="2000" dirty="0"/>
              <a:t>+ message d’accompagnement + lisez-moi </a:t>
            </a:r>
          </a:p>
          <a:p>
            <a:pPr lvl="1"/>
            <a:r>
              <a:rPr lang="fr-FR" sz="2000" dirty="0">
                <a:sym typeface="Wingdings" panose="05000000000000000000" pitchFamily="2" charset="2"/>
              </a:rPr>
              <a:t> Mise à disposition de ces tables par l’ATIH via la plateforme « Transfert » </a:t>
            </a:r>
          </a:p>
          <a:p>
            <a:pPr lvl="1"/>
            <a:endParaRPr lang="fr-FR" sz="2000" dirty="0"/>
          </a:p>
        </p:txBody>
      </p:sp>
      <p:sp>
        <p:nvSpPr>
          <p:cNvPr id="4" name="Espace réservé du numéro de diapositive 3">
            <a:extLst>
              <a:ext uri="{FF2B5EF4-FFF2-40B4-BE49-F238E27FC236}">
                <a16:creationId xmlns:a16="http://schemas.microsoft.com/office/drawing/2014/main" id="{101D7615-249A-4AD4-A0AA-AC7A173B735B}"/>
              </a:ext>
            </a:extLst>
          </p:cNvPr>
          <p:cNvSpPr>
            <a:spLocks noGrp="1"/>
          </p:cNvSpPr>
          <p:nvPr>
            <p:ph type="sldNum" sz="quarter" idx="10"/>
          </p:nvPr>
        </p:nvSpPr>
        <p:spPr/>
        <p:txBody>
          <a:bodyPr/>
          <a:lstStyle/>
          <a:p>
            <a:fld id="{E5369045-A61C-425D-88C5-655E2D52834C}" type="slidenum">
              <a:rPr lang="fr-FR" smtClean="0"/>
              <a:pPr/>
              <a:t>46</a:t>
            </a:fld>
            <a:endParaRPr lang="fr-FR" dirty="0"/>
          </a:p>
        </p:txBody>
      </p:sp>
      <p:sp>
        <p:nvSpPr>
          <p:cNvPr id="5" name="Espace réservé de la date 4">
            <a:extLst>
              <a:ext uri="{FF2B5EF4-FFF2-40B4-BE49-F238E27FC236}">
                <a16:creationId xmlns:a16="http://schemas.microsoft.com/office/drawing/2014/main" id="{DE8C4678-6DC5-4BBA-B997-8E473687D684}"/>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311032EB-29EE-4E43-A429-E23A1AE57DBA}"/>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1456668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E4C5D44B-807E-48A1-B320-D7DEFDD17605}"/>
              </a:ext>
            </a:extLst>
          </p:cNvPr>
          <p:cNvSpPr txBox="1">
            <a:spLocks/>
          </p:cNvSpPr>
          <p:nvPr/>
        </p:nvSpPr>
        <p:spPr bwMode="auto">
          <a:xfrm>
            <a:off x="1763688" y="291380"/>
            <a:ext cx="648072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800" b="1">
                <a:solidFill>
                  <a:srgbClr val="4E455D"/>
                </a:solidFill>
                <a:latin typeface="Arial Bold"/>
                <a:ea typeface="+mj-ea"/>
                <a:cs typeface="ＭＳ Ｐゴシック" charset="0"/>
              </a:defRPr>
            </a:lvl1pPr>
            <a:lvl2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5pPr>
            <a:lvl6pPr marL="457200" algn="l" rtl="0" eaLnBrk="1" fontAlgn="base" hangingPunct="1">
              <a:spcBef>
                <a:spcPct val="0"/>
              </a:spcBef>
              <a:spcAft>
                <a:spcPct val="0"/>
              </a:spcAft>
              <a:defRPr sz="3000">
                <a:solidFill>
                  <a:srgbClr val="4E455D"/>
                </a:solidFill>
                <a:latin typeface="Arial Bold" charset="0"/>
                <a:ea typeface="ＭＳ Ｐゴシック" charset="0"/>
              </a:defRPr>
            </a:lvl6pPr>
            <a:lvl7pPr marL="914400" algn="l" rtl="0" eaLnBrk="1" fontAlgn="base" hangingPunct="1">
              <a:spcBef>
                <a:spcPct val="0"/>
              </a:spcBef>
              <a:spcAft>
                <a:spcPct val="0"/>
              </a:spcAft>
              <a:defRPr sz="3000">
                <a:solidFill>
                  <a:srgbClr val="4E455D"/>
                </a:solidFill>
                <a:latin typeface="Arial Bold" charset="0"/>
                <a:ea typeface="ＭＳ Ｐゴシック" charset="0"/>
              </a:defRPr>
            </a:lvl7pPr>
            <a:lvl8pPr marL="1371600" algn="l" rtl="0" eaLnBrk="1" fontAlgn="base" hangingPunct="1">
              <a:spcBef>
                <a:spcPct val="0"/>
              </a:spcBef>
              <a:spcAft>
                <a:spcPct val="0"/>
              </a:spcAft>
              <a:defRPr sz="3000">
                <a:solidFill>
                  <a:srgbClr val="4E455D"/>
                </a:solidFill>
                <a:latin typeface="Arial Bold" charset="0"/>
                <a:ea typeface="ＭＳ Ｐゴシック" charset="0"/>
              </a:defRPr>
            </a:lvl8pPr>
            <a:lvl9pPr marL="1828800" algn="l" rtl="0" eaLnBrk="1" fontAlgn="base" hangingPunct="1">
              <a:spcBef>
                <a:spcPct val="0"/>
              </a:spcBef>
              <a:spcAft>
                <a:spcPct val="0"/>
              </a:spcAft>
              <a:defRPr sz="3000">
                <a:solidFill>
                  <a:srgbClr val="4E455D"/>
                </a:solidFill>
                <a:latin typeface="Arial Bold" charset="0"/>
                <a:ea typeface="ＭＳ Ｐゴシック" charset="0"/>
              </a:defRPr>
            </a:lvl9pPr>
          </a:lstStyle>
          <a:p>
            <a:r>
              <a:rPr lang="fr-FR" sz="2400" kern="0" dirty="0"/>
              <a:t>Mise en œuvre du recueil </a:t>
            </a:r>
          </a:p>
        </p:txBody>
      </p:sp>
      <p:sp>
        <p:nvSpPr>
          <p:cNvPr id="3" name="Espace réservé de la date 2">
            <a:extLst>
              <a:ext uri="{FF2B5EF4-FFF2-40B4-BE49-F238E27FC236}">
                <a16:creationId xmlns:a16="http://schemas.microsoft.com/office/drawing/2014/main" id="{FA88774B-AB30-40CC-8BF0-9FDDC87126F6}"/>
              </a:ext>
            </a:extLst>
          </p:cNvPr>
          <p:cNvSpPr>
            <a:spLocks noGrp="1"/>
          </p:cNvSpPr>
          <p:nvPr>
            <p:ph type="dt" sz="half" idx="11"/>
          </p:nvPr>
        </p:nvSpPr>
        <p:spPr/>
        <p:txBody>
          <a:bodyPr/>
          <a:lstStyle/>
          <a:p>
            <a:pPr>
              <a:defRPr/>
            </a:pPr>
            <a:r>
              <a:rPr lang="fr-FR"/>
              <a:t>08 novembre 2021</a:t>
            </a:r>
            <a:endParaRPr lang="fr-FR" dirty="0"/>
          </a:p>
        </p:txBody>
      </p:sp>
      <p:sp>
        <p:nvSpPr>
          <p:cNvPr id="4" name="Espace réservé du pied de page 3">
            <a:extLst>
              <a:ext uri="{FF2B5EF4-FFF2-40B4-BE49-F238E27FC236}">
                <a16:creationId xmlns:a16="http://schemas.microsoft.com/office/drawing/2014/main" id="{F2A32A73-2ED8-4F72-8B25-446EE682AB94}"/>
              </a:ext>
            </a:extLst>
          </p:cNvPr>
          <p:cNvSpPr>
            <a:spLocks noGrp="1"/>
          </p:cNvSpPr>
          <p:nvPr>
            <p:ph type="ftr" sz="quarter" idx="12"/>
          </p:nvPr>
        </p:nvSpPr>
        <p:spPr/>
        <p:txBody>
          <a:bodyPr/>
          <a:lstStyle/>
          <a:p>
            <a:pPr>
              <a:defRPr/>
            </a:pPr>
            <a:r>
              <a:rPr lang="fr-FR"/>
              <a:t>Session d'information PMSI 2022 - ATIH</a:t>
            </a:r>
            <a:endParaRPr lang="fr-FR" dirty="0"/>
          </a:p>
        </p:txBody>
      </p:sp>
      <p:sp>
        <p:nvSpPr>
          <p:cNvPr id="9" name="Espace réservé du numéro de diapositive 8">
            <a:extLst>
              <a:ext uri="{FF2B5EF4-FFF2-40B4-BE49-F238E27FC236}">
                <a16:creationId xmlns:a16="http://schemas.microsoft.com/office/drawing/2014/main" id="{7AEC2422-02C2-4A62-BC61-A5BA43212931}"/>
              </a:ext>
            </a:extLst>
          </p:cNvPr>
          <p:cNvSpPr>
            <a:spLocks noGrp="1"/>
          </p:cNvSpPr>
          <p:nvPr>
            <p:ph type="sldNum" sz="quarter" idx="10"/>
          </p:nvPr>
        </p:nvSpPr>
        <p:spPr/>
        <p:txBody>
          <a:bodyPr/>
          <a:lstStyle/>
          <a:p>
            <a:pPr>
              <a:defRPr/>
            </a:pPr>
            <a:fld id="{DCF0FE79-DE73-43CB-BCBB-32A609205783}" type="slidenum">
              <a:rPr lang="fr-FR" smtClean="0"/>
              <a:pPr>
                <a:defRPr/>
              </a:pPr>
              <a:t>47</a:t>
            </a:fld>
            <a:endParaRPr lang="fr-FR"/>
          </a:p>
        </p:txBody>
      </p:sp>
      <p:sp>
        <p:nvSpPr>
          <p:cNvPr id="13" name="Espace réservé du contenu 12">
            <a:extLst>
              <a:ext uri="{FF2B5EF4-FFF2-40B4-BE49-F238E27FC236}">
                <a16:creationId xmlns:a16="http://schemas.microsoft.com/office/drawing/2014/main" id="{8DF0A4C1-D857-4865-B854-DA0D5B9C3B91}"/>
              </a:ext>
            </a:extLst>
          </p:cNvPr>
          <p:cNvSpPr>
            <a:spLocks noGrp="1"/>
          </p:cNvSpPr>
          <p:nvPr>
            <p:ph idx="1"/>
          </p:nvPr>
        </p:nvSpPr>
        <p:spPr>
          <a:xfrm>
            <a:off x="377534" y="1844824"/>
            <a:ext cx="8388932" cy="3657600"/>
          </a:xfrm>
        </p:spPr>
        <p:txBody>
          <a:bodyPr/>
          <a:lstStyle/>
          <a:p>
            <a:r>
              <a:rPr lang="fr-FR" dirty="0">
                <a:sym typeface="Wingdings" panose="05000000000000000000" pitchFamily="2" charset="2"/>
              </a:rPr>
              <a:t>Début du recueil pour les séjours débutés à partir du 1er janvier </a:t>
            </a:r>
          </a:p>
          <a:p>
            <a:pPr lvl="1"/>
            <a:r>
              <a:rPr lang="fr-FR" sz="1800" dirty="0">
                <a:sym typeface="Wingdings" panose="05000000000000000000" pitchFamily="2" charset="2"/>
              </a:rPr>
              <a:t>Avec l’outillage ATIH : </a:t>
            </a:r>
          </a:p>
          <a:p>
            <a:pPr lvl="2"/>
            <a:r>
              <a:rPr lang="fr-FR" sz="1600" dirty="0">
                <a:sym typeface="Wingdings" panose="05000000000000000000" pitchFamily="2" charset="2"/>
              </a:rPr>
              <a:t>Publication prochaine de la notice </a:t>
            </a:r>
          </a:p>
          <a:p>
            <a:pPr lvl="2"/>
            <a:r>
              <a:rPr lang="fr-FR" sz="1600" dirty="0">
                <a:sym typeface="Wingdings" panose="05000000000000000000" pitchFamily="2" charset="2"/>
              </a:rPr>
              <a:t>Contrôles non bloquants de la fonction de groupage (1</a:t>
            </a:r>
            <a:r>
              <a:rPr lang="fr-FR" sz="1600" baseline="30000" dirty="0">
                <a:sym typeface="Wingdings" panose="05000000000000000000" pitchFamily="2" charset="2"/>
              </a:rPr>
              <a:t>er</a:t>
            </a:r>
            <a:r>
              <a:rPr lang="fr-FR" sz="1600" dirty="0">
                <a:sym typeface="Wingdings" panose="05000000000000000000" pitchFamily="2" charset="2"/>
              </a:rPr>
              <a:t> mars)</a:t>
            </a:r>
          </a:p>
          <a:p>
            <a:pPr lvl="2"/>
            <a:r>
              <a:rPr lang="fr-FR" sz="1600" dirty="0">
                <a:sym typeface="Wingdings" panose="05000000000000000000" pitchFamily="2" charset="2"/>
              </a:rPr>
              <a:t>Tableaux OVALIDE </a:t>
            </a:r>
          </a:p>
          <a:p>
            <a:pPr lvl="2"/>
            <a:r>
              <a:rPr lang="fr-FR" sz="1600" dirty="0">
                <a:sym typeface="Wingdings" panose="05000000000000000000" pitchFamily="2" charset="2"/>
              </a:rPr>
              <a:t>Objectif de constitution d’une FAQ (questions à adresser à </a:t>
            </a:r>
            <a:r>
              <a:rPr lang="fr-FR" sz="1600" i="1" dirty="0">
                <a:sym typeface="Wingdings" panose="05000000000000000000" pitchFamily="2" charset="2"/>
              </a:rPr>
              <a:t>adnp75@atih.sante.fr</a:t>
            </a:r>
            <a:r>
              <a:rPr lang="fr-FR" sz="1600" dirty="0">
                <a:sym typeface="Wingdings" panose="05000000000000000000" pitchFamily="2" charset="2"/>
              </a:rPr>
              <a:t>)</a:t>
            </a:r>
            <a:endParaRPr lang="fr-FR" sz="1600" dirty="0"/>
          </a:p>
          <a:p>
            <a:r>
              <a:rPr lang="fr-FR" dirty="0">
                <a:sym typeface="Wingdings" panose="05000000000000000000" pitchFamily="2" charset="2"/>
              </a:rPr>
              <a:t>Poursuite des travaux DGOS/ATIH pour la construction de l’incitation financière </a:t>
            </a:r>
            <a:endParaRPr lang="fr-FR" sz="1800" dirty="0">
              <a:sym typeface="Wingdings" panose="05000000000000000000" pitchFamily="2" charset="2"/>
            </a:endParaRPr>
          </a:p>
          <a:p>
            <a:pPr lvl="1"/>
            <a:r>
              <a:rPr lang="fr-FR" dirty="0"/>
              <a:t>Basée sur le recueil mis en place </a:t>
            </a:r>
          </a:p>
          <a:p>
            <a:pPr lvl="1"/>
            <a:r>
              <a:rPr lang="fr-FR" dirty="0">
                <a:sym typeface="Wingdings" panose="05000000000000000000" pitchFamily="2" charset="2"/>
              </a:rPr>
              <a:t>Objectif : inciter à la réalisation d’ADNP75</a:t>
            </a:r>
          </a:p>
          <a:p>
            <a:pPr lvl="1"/>
            <a:endParaRPr lang="fr-FR" dirty="0">
              <a:sym typeface="Wingdings" panose="05000000000000000000" pitchFamily="2" charset="2"/>
            </a:endParaRPr>
          </a:p>
        </p:txBody>
      </p:sp>
    </p:spTree>
    <p:extLst>
      <p:ext uri="{BB962C8B-B14F-4D97-AF65-F5344CB8AC3E}">
        <p14:creationId xmlns:p14="http://schemas.microsoft.com/office/powerpoint/2010/main" val="1970028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C91EFE-14BD-42DB-BB43-E4A650AFB9B0}"/>
              </a:ext>
            </a:extLst>
          </p:cNvPr>
          <p:cNvSpPr>
            <a:spLocks noGrp="1"/>
          </p:cNvSpPr>
          <p:nvPr>
            <p:ph type="ctrTitle"/>
          </p:nvPr>
        </p:nvSpPr>
        <p:spPr/>
        <p:txBody>
          <a:bodyPr/>
          <a:lstStyle/>
          <a:p>
            <a:r>
              <a:rPr lang="fr-FR" dirty="0"/>
              <a:t>2. Information médicale </a:t>
            </a:r>
          </a:p>
        </p:txBody>
      </p:sp>
      <p:sp>
        <p:nvSpPr>
          <p:cNvPr id="8" name="Sous-titre 7">
            <a:extLst>
              <a:ext uri="{FF2B5EF4-FFF2-40B4-BE49-F238E27FC236}">
                <a16:creationId xmlns:a16="http://schemas.microsoft.com/office/drawing/2014/main" id="{7D58223B-A25B-4BEA-9417-58632F9552C2}"/>
              </a:ext>
            </a:extLst>
          </p:cNvPr>
          <p:cNvSpPr>
            <a:spLocks noGrp="1"/>
          </p:cNvSpPr>
          <p:nvPr>
            <p:ph type="subTitle" idx="1"/>
          </p:nvPr>
        </p:nvSpPr>
        <p:spPr>
          <a:xfrm>
            <a:off x="2362200" y="3886200"/>
            <a:ext cx="5090120" cy="1559024"/>
          </a:xfrm>
        </p:spPr>
        <p:txBody>
          <a:bodyPr/>
          <a:lstStyle/>
          <a:p>
            <a:r>
              <a:rPr lang="fr-FR" dirty="0"/>
              <a:t>2. DM intra-GHS </a:t>
            </a:r>
          </a:p>
          <a:p>
            <a:endParaRPr lang="fr-FR" dirty="0"/>
          </a:p>
          <a:p>
            <a:r>
              <a:rPr lang="fr-FR" dirty="0"/>
              <a:t>Dr Diane Paillet</a:t>
            </a:r>
          </a:p>
        </p:txBody>
      </p:sp>
      <p:sp>
        <p:nvSpPr>
          <p:cNvPr id="4" name="Espace réservé du numéro de diapositive 3">
            <a:extLst>
              <a:ext uri="{FF2B5EF4-FFF2-40B4-BE49-F238E27FC236}">
                <a16:creationId xmlns:a16="http://schemas.microsoft.com/office/drawing/2014/main" id="{EEEE4277-A644-44B0-9760-5C839D945C5D}"/>
              </a:ext>
            </a:extLst>
          </p:cNvPr>
          <p:cNvSpPr>
            <a:spLocks noGrp="1"/>
          </p:cNvSpPr>
          <p:nvPr>
            <p:ph type="sldNum" sz="quarter" idx="10"/>
          </p:nvPr>
        </p:nvSpPr>
        <p:spPr/>
        <p:txBody>
          <a:bodyPr/>
          <a:lstStyle/>
          <a:p>
            <a:fld id="{E5369045-A61C-425D-88C5-655E2D52834C}" type="slidenum">
              <a:rPr lang="fr-FR" smtClean="0"/>
              <a:pPr/>
              <a:t>48</a:t>
            </a:fld>
            <a:endParaRPr lang="fr-FR" dirty="0"/>
          </a:p>
        </p:txBody>
      </p:sp>
      <p:sp>
        <p:nvSpPr>
          <p:cNvPr id="5" name="Espace réservé de la date 4">
            <a:extLst>
              <a:ext uri="{FF2B5EF4-FFF2-40B4-BE49-F238E27FC236}">
                <a16:creationId xmlns:a16="http://schemas.microsoft.com/office/drawing/2014/main" id="{D5B9B8B0-B519-467C-AD38-83AA3AFD6AD9}"/>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E5803259-1915-42A7-8CC5-3787CA4287E6}"/>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3530203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DCCC0B-16C7-4484-877F-DA3D7C6CC978}"/>
              </a:ext>
            </a:extLst>
          </p:cNvPr>
          <p:cNvSpPr>
            <a:spLocks noGrp="1"/>
          </p:cNvSpPr>
          <p:nvPr>
            <p:ph type="title"/>
          </p:nvPr>
        </p:nvSpPr>
        <p:spPr/>
        <p:txBody>
          <a:bodyPr/>
          <a:lstStyle/>
          <a:p>
            <a:pPr algn="ctr"/>
            <a:r>
              <a:rPr lang="fr-FR" dirty="0"/>
              <a:t>DMI intra-GHS</a:t>
            </a:r>
            <a:br>
              <a:rPr lang="fr-FR" dirty="0"/>
            </a:br>
            <a:endParaRPr lang="fr-FR" dirty="0"/>
          </a:p>
        </p:txBody>
      </p:sp>
      <p:sp>
        <p:nvSpPr>
          <p:cNvPr id="3" name="Espace réservé du contenu 2">
            <a:extLst>
              <a:ext uri="{FF2B5EF4-FFF2-40B4-BE49-F238E27FC236}">
                <a16:creationId xmlns:a16="http://schemas.microsoft.com/office/drawing/2014/main" id="{83B7AC79-4FC0-43A5-B35B-5707E219D870}"/>
              </a:ext>
            </a:extLst>
          </p:cNvPr>
          <p:cNvSpPr>
            <a:spLocks noGrp="1"/>
          </p:cNvSpPr>
          <p:nvPr>
            <p:ph idx="1"/>
          </p:nvPr>
        </p:nvSpPr>
        <p:spPr>
          <a:xfrm>
            <a:off x="970433" y="1494622"/>
            <a:ext cx="7634015" cy="5174738"/>
          </a:xfrm>
        </p:spPr>
        <p:txBody>
          <a:bodyPr/>
          <a:lstStyle/>
          <a:p>
            <a:r>
              <a:rPr lang="fr-FR" dirty="0"/>
              <a:t>Pour les DMI appartenant à la liste dite intra-GHS</a:t>
            </a:r>
          </a:p>
          <a:p>
            <a:pPr lvl="1"/>
            <a:r>
              <a:rPr lang="fr-FR" dirty="0"/>
              <a:t>Liste en vigueur depuis 2016</a:t>
            </a:r>
          </a:p>
          <a:p>
            <a:pPr lvl="1"/>
            <a:r>
              <a:rPr lang="fr-FR" dirty="0"/>
              <a:t>Défibrillateurs cardiaques, </a:t>
            </a:r>
            <a:r>
              <a:rPr lang="fr-FR" dirty="0" err="1"/>
              <a:t>Stent</a:t>
            </a:r>
            <a:r>
              <a:rPr lang="fr-FR" dirty="0"/>
              <a:t>, Valves cardiaques</a:t>
            </a:r>
          </a:p>
          <a:p>
            <a:pPr marL="476250" lvl="1" indent="0">
              <a:buNone/>
            </a:pPr>
            <a:r>
              <a:rPr lang="fr-FR" sz="1800" dirty="0"/>
              <a:t>https://www.atih.sante.fr/nomenclatures-de-recueil-de-l-information/dispositifs-medicaux </a:t>
            </a:r>
          </a:p>
          <a:p>
            <a:pPr marL="476250" lvl="1" indent="0">
              <a:buNone/>
            </a:pPr>
            <a:endParaRPr lang="fr-FR" dirty="0"/>
          </a:p>
          <a:p>
            <a:r>
              <a:rPr lang="fr-FR" dirty="0"/>
              <a:t>Nouveau recueil dans un fichier </a:t>
            </a:r>
            <a:r>
              <a:rPr lang="fr-FR" dirty="0" err="1"/>
              <a:t>Fichier</a:t>
            </a:r>
            <a:r>
              <a:rPr lang="fr-FR" dirty="0"/>
              <a:t> complémentaire (.csv)</a:t>
            </a:r>
          </a:p>
          <a:p>
            <a:pPr lvl="1"/>
            <a:r>
              <a:rPr lang="fr-FR" dirty="0"/>
              <a:t>Obligation réglementaire sans valorisation</a:t>
            </a:r>
          </a:p>
          <a:p>
            <a:pPr lvl="1"/>
            <a:r>
              <a:rPr lang="fr-FR" dirty="0"/>
              <a:t>Comprend : code, date de pose, nombre d’unités implantées</a:t>
            </a:r>
          </a:p>
          <a:p>
            <a:pPr marL="476250" lvl="1" indent="0">
              <a:buNone/>
            </a:pPr>
            <a:endParaRPr lang="fr-FR" dirty="0"/>
          </a:p>
          <a:p>
            <a:r>
              <a:rPr lang="fr-FR" dirty="0"/>
              <a:t>Date de démarrage : avril 2022 (à confirmer)</a:t>
            </a:r>
          </a:p>
        </p:txBody>
      </p:sp>
      <p:sp>
        <p:nvSpPr>
          <p:cNvPr id="4" name="Espace réservé du numéro de diapositive 3">
            <a:extLst>
              <a:ext uri="{FF2B5EF4-FFF2-40B4-BE49-F238E27FC236}">
                <a16:creationId xmlns:a16="http://schemas.microsoft.com/office/drawing/2014/main" id="{7CD869C8-4163-4657-8B49-2182922C004E}"/>
              </a:ext>
            </a:extLst>
          </p:cNvPr>
          <p:cNvSpPr>
            <a:spLocks noGrp="1"/>
          </p:cNvSpPr>
          <p:nvPr>
            <p:ph type="sldNum" sz="quarter" idx="10"/>
          </p:nvPr>
        </p:nvSpPr>
        <p:spPr/>
        <p:txBody>
          <a:bodyPr/>
          <a:lstStyle/>
          <a:p>
            <a:fld id="{E5369045-A61C-425D-88C5-655E2D52834C}" type="slidenum">
              <a:rPr lang="fr-FR" smtClean="0"/>
              <a:pPr/>
              <a:t>49</a:t>
            </a:fld>
            <a:endParaRPr lang="fr-FR" dirty="0"/>
          </a:p>
        </p:txBody>
      </p:sp>
      <p:sp>
        <p:nvSpPr>
          <p:cNvPr id="5" name="Espace réservé de la date 4">
            <a:extLst>
              <a:ext uri="{FF2B5EF4-FFF2-40B4-BE49-F238E27FC236}">
                <a16:creationId xmlns:a16="http://schemas.microsoft.com/office/drawing/2014/main" id="{4E9B6DCD-CB08-44D2-B02F-69EEF2DCBFCB}"/>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C0BC3B34-78A3-4BDD-8822-207D72B2BF79}"/>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229501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BF8C06A6-72D3-4F02-BA1C-4BD06BA5798E}"/>
              </a:ext>
            </a:extLst>
          </p:cNvPr>
          <p:cNvSpPr>
            <a:spLocks noGrp="1"/>
          </p:cNvSpPr>
          <p:nvPr>
            <p:ph type="title"/>
          </p:nvPr>
        </p:nvSpPr>
        <p:spPr/>
        <p:txBody>
          <a:bodyPr>
            <a:normAutofit fontScale="90000"/>
          </a:bodyPr>
          <a:lstStyle/>
          <a:p>
            <a:pPr eaLnBrk="1" hangingPunct="1"/>
            <a:br>
              <a:rPr lang="fr-FR" altLang="fr-FR" dirty="0">
                <a:latin typeface="Arial Bold" charset="0"/>
              </a:rPr>
            </a:br>
            <a:br>
              <a:rPr lang="fr-FR" altLang="fr-FR" dirty="0">
                <a:latin typeface="Arial Bold" charset="0"/>
              </a:rPr>
            </a:br>
            <a:endParaRPr lang="fr-FR" altLang="fr-FR" sz="1350" b="0" dirty="0">
              <a:solidFill>
                <a:srgbClr val="C00000"/>
              </a:solidFill>
              <a:latin typeface="Arial Bold" charset="0"/>
            </a:endParaRPr>
          </a:p>
        </p:txBody>
      </p:sp>
      <p:sp>
        <p:nvSpPr>
          <p:cNvPr id="3" name="Espace réservé du contenu 2">
            <a:extLst>
              <a:ext uri="{FF2B5EF4-FFF2-40B4-BE49-F238E27FC236}">
                <a16:creationId xmlns:a16="http://schemas.microsoft.com/office/drawing/2014/main" id="{51C1C138-2BBD-405E-AC4E-FCAA75E202DC}"/>
              </a:ext>
            </a:extLst>
          </p:cNvPr>
          <p:cNvSpPr>
            <a:spLocks noGrp="1"/>
          </p:cNvSpPr>
          <p:nvPr>
            <p:ph idx="1"/>
          </p:nvPr>
        </p:nvSpPr>
        <p:spPr>
          <a:xfrm>
            <a:off x="1563939" y="2228330"/>
            <a:ext cx="6525838" cy="3672408"/>
          </a:xfrm>
        </p:spPr>
        <p:txBody>
          <a:bodyPr>
            <a:normAutofit/>
          </a:bodyPr>
          <a:lstStyle/>
          <a:p>
            <a:pPr marL="103585" indent="0" algn="ctr" eaLnBrk="0" hangingPunct="0">
              <a:buNone/>
              <a:defRPr/>
            </a:pPr>
            <a:endParaRPr lang="fr-FR" sz="1275" b="1" dirty="0">
              <a:latin typeface="Arial"/>
              <a:ea typeface="MS PGothic" pitchFamily="34" charset="-128"/>
            </a:endParaRPr>
          </a:p>
          <a:p>
            <a:pPr marL="123825" indent="0" algn="just" eaLnBrk="0" hangingPunct="0">
              <a:buNone/>
              <a:defRPr/>
            </a:pPr>
            <a:endParaRPr lang="fr-FR" sz="1500" dirty="0">
              <a:latin typeface="Arial" panose="020B0604020202020204" pitchFamily="34" charset="0"/>
              <a:ea typeface="MS PGothic" pitchFamily="34" charset="-128"/>
              <a:cs typeface="Arial" panose="020B0604020202020204" pitchFamily="34" charset="0"/>
            </a:endParaRPr>
          </a:p>
          <a:p>
            <a:pPr marL="123825" indent="0" algn="just" eaLnBrk="0" hangingPunct="0">
              <a:buNone/>
              <a:defRPr/>
            </a:pPr>
            <a:r>
              <a:rPr lang="fr-FR" sz="1500" b="1" dirty="0">
                <a:latin typeface="Arial" panose="020B0604020202020204" pitchFamily="34" charset="0"/>
                <a:ea typeface="MS PGothic" pitchFamily="34" charset="-128"/>
                <a:cs typeface="Arial" panose="020B0604020202020204" pitchFamily="34" charset="0"/>
              </a:rPr>
              <a:t>Où ?</a:t>
            </a:r>
          </a:p>
          <a:p>
            <a:pPr marL="123825" indent="0" algn="just" eaLnBrk="0" hangingPunct="0">
              <a:buNone/>
              <a:defRPr/>
            </a:pPr>
            <a:r>
              <a:rPr lang="fr-FR" sz="1500" dirty="0">
                <a:latin typeface="Arial" panose="020B0604020202020204" pitchFamily="34" charset="0"/>
                <a:ea typeface="MS PGothic" pitchFamily="34" charset="-128"/>
                <a:cs typeface="Arial" panose="020B0604020202020204" pitchFamily="34" charset="0"/>
              </a:rPr>
              <a:t>Le Chat se trouve  dans la fenêtre à droite de votre écran</a:t>
            </a:r>
          </a:p>
          <a:p>
            <a:pPr marL="123825" lvl="1" indent="0" algn="just" eaLnBrk="0" hangingPunct="0">
              <a:buNone/>
              <a:defRPr/>
            </a:pPr>
            <a:r>
              <a:rPr lang="fr-FR" sz="1500" dirty="0">
                <a:latin typeface="Arial" panose="020B0604020202020204" pitchFamily="34" charset="0"/>
                <a:ea typeface="MS PGothic" pitchFamily="34" charset="-128"/>
                <a:cs typeface="Arial" panose="020B0604020202020204" pitchFamily="34" charset="0"/>
              </a:rPr>
              <a:t>Il est est suivi par l'équipe de l'ATIH</a:t>
            </a:r>
          </a:p>
          <a:p>
            <a:pPr marL="123825" lvl="1" indent="0" algn="just" eaLnBrk="0" hangingPunct="0">
              <a:buNone/>
              <a:defRPr/>
            </a:pPr>
            <a:endParaRPr lang="fr-FR" sz="1500" dirty="0">
              <a:latin typeface="Arial" panose="020B0604020202020204" pitchFamily="34" charset="0"/>
              <a:ea typeface="MS PGothic" pitchFamily="34" charset="-128"/>
              <a:cs typeface="Arial" panose="020B0604020202020204" pitchFamily="34" charset="0"/>
            </a:endParaRPr>
          </a:p>
          <a:p>
            <a:pPr marL="123825" lvl="1" indent="0" algn="just" eaLnBrk="0" hangingPunct="0">
              <a:buNone/>
              <a:defRPr/>
            </a:pPr>
            <a:r>
              <a:rPr lang="fr-FR" sz="1500" b="1" dirty="0">
                <a:latin typeface="Arial" panose="020B0604020202020204" pitchFamily="34" charset="0"/>
                <a:ea typeface="MS PGothic" pitchFamily="34" charset="-128"/>
                <a:cs typeface="Arial" panose="020B0604020202020204" pitchFamily="34" charset="0"/>
              </a:rPr>
              <a:t>Comment ?</a:t>
            </a:r>
          </a:p>
          <a:p>
            <a:pPr marL="556916" lvl="2" indent="-147341" algn="just" eaLnBrk="0" hangingPunct="0">
              <a:buBlip>
                <a:blip r:embed="rId3"/>
              </a:buBlip>
              <a:defRPr/>
            </a:pPr>
            <a:r>
              <a:rPr lang="fr-FR" sz="1500" dirty="0">
                <a:latin typeface="Arial" panose="020B0604020202020204" pitchFamily="34" charset="0"/>
                <a:ea typeface="MS PGothic" pitchFamily="34" charset="-128"/>
                <a:cs typeface="Arial" panose="020B0604020202020204" pitchFamily="34" charset="0"/>
              </a:rPr>
              <a:t>Partager vos questions avec l’ensemble des participants : par défaut</a:t>
            </a:r>
          </a:p>
          <a:p>
            <a:pPr marL="556916" lvl="2" indent="-147341" algn="just" eaLnBrk="0" hangingPunct="0">
              <a:buBlip>
                <a:blip r:embed="rId3"/>
              </a:buBlip>
              <a:defRPr/>
            </a:pPr>
            <a:r>
              <a:rPr lang="fr-FR" sz="1500" dirty="0">
                <a:latin typeface="Arial" panose="020B0604020202020204" pitchFamily="34" charset="0"/>
                <a:ea typeface="MS PGothic" pitchFamily="34" charset="-128"/>
                <a:cs typeface="Arial" panose="020B0604020202020204" pitchFamily="34" charset="0"/>
              </a:rPr>
              <a:t>Poser une question en privé à un animateur : choisir son nom</a:t>
            </a:r>
          </a:p>
          <a:p>
            <a:pPr marL="123825" lvl="1" indent="0" algn="just" defTabSz="100906" eaLnBrk="0" hangingPunct="0">
              <a:buNone/>
              <a:defRPr/>
            </a:pPr>
            <a:endParaRPr lang="fr-FR" sz="1500" dirty="0">
              <a:latin typeface="Arial" panose="020B0604020202020204" pitchFamily="34" charset="0"/>
              <a:ea typeface="MS PGothic" pitchFamily="34" charset="-128"/>
              <a:cs typeface="Arial" panose="020B0604020202020204" pitchFamily="34" charset="0"/>
            </a:endParaRPr>
          </a:p>
          <a:p>
            <a:pPr marL="123825" indent="0" algn="just" eaLnBrk="0" hangingPunct="0">
              <a:buNone/>
              <a:defRPr/>
            </a:pPr>
            <a:r>
              <a:rPr lang="fr-FR" sz="1500" b="1" dirty="0">
                <a:latin typeface="Arial" panose="020B0604020202020204" pitchFamily="34" charset="0"/>
                <a:ea typeface="MS PGothic" pitchFamily="34" charset="-128"/>
                <a:cs typeface="Arial" panose="020B0604020202020204" pitchFamily="34" charset="0"/>
              </a:rPr>
              <a:t>Pour être efficaces  </a:t>
            </a:r>
          </a:p>
          <a:p>
            <a:pPr marL="556916" lvl="2" indent="-147341" algn="just" eaLnBrk="0" hangingPunct="0">
              <a:buBlip>
                <a:blip r:embed="rId3"/>
              </a:buBlip>
              <a:defRPr/>
            </a:pPr>
            <a:r>
              <a:rPr lang="fr-FR" sz="1500" dirty="0">
                <a:latin typeface="Arial" panose="020B0604020202020204" pitchFamily="34" charset="0"/>
                <a:ea typeface="MS PGothic" pitchFamily="34" charset="-128"/>
                <a:cs typeface="Arial" panose="020B0604020202020204" pitchFamily="34" charset="0"/>
              </a:rPr>
              <a:t>Soyez concis</a:t>
            </a:r>
          </a:p>
          <a:p>
            <a:pPr marL="556916" lvl="2" indent="-147341" algn="just" eaLnBrk="0" hangingPunct="0">
              <a:buBlip>
                <a:blip r:embed="rId3"/>
              </a:buBlip>
              <a:defRPr/>
            </a:pPr>
            <a:r>
              <a:rPr lang="fr-FR" sz="1500" dirty="0">
                <a:latin typeface="Arial" panose="020B0604020202020204" pitchFamily="34" charset="0"/>
                <a:ea typeface="MS PGothic" pitchFamily="34" charset="-128"/>
                <a:cs typeface="Arial" panose="020B0604020202020204" pitchFamily="34" charset="0"/>
              </a:rPr>
              <a:t>Précisez au mieux vos questions pour éviter les quiproquos</a:t>
            </a:r>
          </a:p>
          <a:p>
            <a:pPr marL="271166" lvl="1" indent="-147341" algn="just" defTabSz="100906" eaLnBrk="0" hangingPunct="0">
              <a:buBlip>
                <a:blip r:embed="rId3"/>
              </a:buBlip>
              <a:defRPr/>
            </a:pPr>
            <a:endParaRPr lang="fr-FR" sz="1500" dirty="0">
              <a:latin typeface="Arial" panose="020B0604020202020204" pitchFamily="34" charset="0"/>
              <a:ea typeface="MS PGothic" pitchFamily="34" charset="-128"/>
              <a:cs typeface="Arial" panose="020B0604020202020204" pitchFamily="34" charset="0"/>
            </a:endParaRPr>
          </a:p>
        </p:txBody>
      </p:sp>
      <p:sp>
        <p:nvSpPr>
          <p:cNvPr id="15364" name="ZoneTexte 1">
            <a:extLst>
              <a:ext uri="{FF2B5EF4-FFF2-40B4-BE49-F238E27FC236}">
                <a16:creationId xmlns:a16="http://schemas.microsoft.com/office/drawing/2014/main" id="{8211E2F0-1CB8-4289-A4AD-505C59DABC1C}"/>
              </a:ext>
            </a:extLst>
          </p:cNvPr>
          <p:cNvSpPr txBox="1">
            <a:spLocks noChangeArrowheads="1"/>
          </p:cNvSpPr>
          <p:nvPr/>
        </p:nvSpPr>
        <p:spPr bwMode="auto">
          <a:xfrm>
            <a:off x="2598010" y="1578048"/>
            <a:ext cx="45711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fr-FR" altLang="fr-FR" b="1" dirty="0">
                <a:solidFill>
                  <a:srgbClr val="0095CB"/>
                </a:solidFill>
                <a:effectLst>
                  <a:outerShdw blurRad="38100" dist="38100" dir="2700000" algn="tl">
                    <a:srgbClr val="C0C0C0"/>
                  </a:outerShdw>
                </a:effectLst>
                <a:latin typeface="Arial Bold" charset="0"/>
              </a:rPr>
              <a:t>Session Actualités PMSI 2022</a:t>
            </a:r>
          </a:p>
          <a:p>
            <a:pPr algn="ctr" eaLnBrk="0" fontAlgn="base" hangingPunct="0">
              <a:spcBef>
                <a:spcPct val="0"/>
              </a:spcBef>
              <a:spcAft>
                <a:spcPct val="0"/>
              </a:spcAft>
            </a:pPr>
            <a:endParaRPr lang="fr-FR" altLang="fr-FR" b="1" dirty="0">
              <a:solidFill>
                <a:srgbClr val="4E455D"/>
              </a:solidFill>
            </a:endParaRPr>
          </a:p>
          <a:p>
            <a:pPr algn="ctr" eaLnBrk="0" fontAlgn="base" hangingPunct="0">
              <a:spcBef>
                <a:spcPct val="0"/>
              </a:spcBef>
              <a:spcAft>
                <a:spcPct val="0"/>
              </a:spcAft>
            </a:pPr>
            <a:r>
              <a:rPr lang="fr-FR" altLang="fr-FR" b="1" dirty="0">
                <a:solidFill>
                  <a:srgbClr val="4E455D"/>
                </a:solidFill>
              </a:rPr>
              <a:t>Le chat  pour communiquer avec nous !</a:t>
            </a:r>
          </a:p>
        </p:txBody>
      </p:sp>
      <p:sp>
        <p:nvSpPr>
          <p:cNvPr id="2" name="Flèche : droite 1">
            <a:extLst>
              <a:ext uri="{FF2B5EF4-FFF2-40B4-BE49-F238E27FC236}">
                <a16:creationId xmlns:a16="http://schemas.microsoft.com/office/drawing/2014/main" id="{73E8030B-C919-43B5-9C94-67A8925C7BAA}"/>
              </a:ext>
            </a:extLst>
          </p:cNvPr>
          <p:cNvSpPr/>
          <p:nvPr/>
        </p:nvSpPr>
        <p:spPr>
          <a:xfrm>
            <a:off x="1199156" y="2824990"/>
            <a:ext cx="306533" cy="14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solidFill>
                <a:prstClr val="white"/>
              </a:solidFill>
              <a:latin typeface="Arial"/>
              <a:ea typeface="ＭＳ Ｐゴシック"/>
            </a:endParaRPr>
          </a:p>
        </p:txBody>
      </p:sp>
      <p:sp>
        <p:nvSpPr>
          <p:cNvPr id="6" name="Flèche : droite 5">
            <a:extLst>
              <a:ext uri="{FF2B5EF4-FFF2-40B4-BE49-F238E27FC236}">
                <a16:creationId xmlns:a16="http://schemas.microsoft.com/office/drawing/2014/main" id="{A8FA298A-FE23-4C26-A82C-CC0FB0D874C7}"/>
              </a:ext>
            </a:extLst>
          </p:cNvPr>
          <p:cNvSpPr/>
          <p:nvPr/>
        </p:nvSpPr>
        <p:spPr>
          <a:xfrm>
            <a:off x="1199155" y="3994395"/>
            <a:ext cx="306533" cy="14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solidFill>
                <a:prstClr val="white"/>
              </a:solidFill>
              <a:latin typeface="Arial"/>
              <a:ea typeface="ＭＳ Ｐゴシック"/>
            </a:endParaRPr>
          </a:p>
        </p:txBody>
      </p:sp>
      <p:sp>
        <p:nvSpPr>
          <p:cNvPr id="10" name="Espace réservé du numéro de diapositive 9"/>
          <p:cNvSpPr>
            <a:spLocks noGrp="1"/>
          </p:cNvSpPr>
          <p:nvPr>
            <p:ph type="sldNum" sz="quarter" idx="10"/>
          </p:nvPr>
        </p:nvSpPr>
        <p:spPr/>
        <p:txBody>
          <a:bodyPr/>
          <a:lstStyle/>
          <a:p>
            <a:fld id="{E5369045-A61C-425D-88C5-655E2D52834C}" type="slidenum">
              <a:rPr lang="fr-FR">
                <a:ea typeface="ＭＳ Ｐゴシック"/>
              </a:rPr>
              <a:pPr/>
              <a:t>5</a:t>
            </a:fld>
            <a:endParaRPr lang="fr-FR" dirty="0">
              <a:ea typeface="ＭＳ Ｐゴシック"/>
            </a:endParaRPr>
          </a:p>
        </p:txBody>
      </p:sp>
      <p:sp>
        <p:nvSpPr>
          <p:cNvPr id="11" name="Flèche : droite 10">
            <a:extLst>
              <a:ext uri="{FF2B5EF4-FFF2-40B4-BE49-F238E27FC236}">
                <a16:creationId xmlns:a16="http://schemas.microsoft.com/office/drawing/2014/main" id="{677E2546-DFC2-454A-BF82-C98D231EC0F5}"/>
              </a:ext>
            </a:extLst>
          </p:cNvPr>
          <p:cNvSpPr/>
          <p:nvPr/>
        </p:nvSpPr>
        <p:spPr>
          <a:xfrm>
            <a:off x="1199156" y="4990972"/>
            <a:ext cx="306533" cy="14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solidFill>
                <a:prstClr val="white"/>
              </a:solidFill>
              <a:latin typeface="Arial"/>
              <a:ea typeface="ＭＳ Ｐゴシック"/>
            </a:endParaRPr>
          </a:p>
        </p:txBody>
      </p:sp>
      <p:sp>
        <p:nvSpPr>
          <p:cNvPr id="4" name="Espace réservé de la date 3">
            <a:extLst>
              <a:ext uri="{FF2B5EF4-FFF2-40B4-BE49-F238E27FC236}">
                <a16:creationId xmlns:a16="http://schemas.microsoft.com/office/drawing/2014/main" id="{97744260-1D2D-4CCC-856D-107F48F911E4}"/>
              </a:ext>
            </a:extLst>
          </p:cNvPr>
          <p:cNvSpPr>
            <a:spLocks noGrp="1"/>
          </p:cNvSpPr>
          <p:nvPr>
            <p:ph type="dt" sz="half" idx="11"/>
          </p:nvPr>
        </p:nvSpPr>
        <p:spPr/>
        <p:txBody>
          <a:bodyPr/>
          <a:lstStyle/>
          <a:p>
            <a:r>
              <a:rPr lang="fr-FR"/>
              <a:t>08 novembre 2021</a:t>
            </a:r>
            <a:endParaRPr lang="fr-FR" dirty="0"/>
          </a:p>
        </p:txBody>
      </p:sp>
      <p:sp>
        <p:nvSpPr>
          <p:cNvPr id="5" name="Espace réservé du pied de page 4">
            <a:extLst>
              <a:ext uri="{FF2B5EF4-FFF2-40B4-BE49-F238E27FC236}">
                <a16:creationId xmlns:a16="http://schemas.microsoft.com/office/drawing/2014/main" id="{671267A4-629A-4A6F-A32B-2CB835864C79}"/>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33684283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C91EFE-14BD-42DB-BB43-E4A650AFB9B0}"/>
              </a:ext>
            </a:extLst>
          </p:cNvPr>
          <p:cNvSpPr>
            <a:spLocks noGrp="1"/>
          </p:cNvSpPr>
          <p:nvPr>
            <p:ph type="ctrTitle"/>
          </p:nvPr>
        </p:nvSpPr>
        <p:spPr/>
        <p:txBody>
          <a:bodyPr/>
          <a:lstStyle/>
          <a:p>
            <a:r>
              <a:rPr lang="fr-FR" dirty="0"/>
              <a:t>2. Information médicale </a:t>
            </a:r>
          </a:p>
        </p:txBody>
      </p:sp>
      <p:sp>
        <p:nvSpPr>
          <p:cNvPr id="8" name="Sous-titre 7">
            <a:extLst>
              <a:ext uri="{FF2B5EF4-FFF2-40B4-BE49-F238E27FC236}">
                <a16:creationId xmlns:a16="http://schemas.microsoft.com/office/drawing/2014/main" id="{7D58223B-A25B-4BEA-9417-58632F9552C2}"/>
              </a:ext>
            </a:extLst>
          </p:cNvPr>
          <p:cNvSpPr>
            <a:spLocks noGrp="1"/>
          </p:cNvSpPr>
          <p:nvPr>
            <p:ph type="subTitle" idx="1"/>
          </p:nvPr>
        </p:nvSpPr>
        <p:spPr>
          <a:xfrm>
            <a:off x="2362200" y="3886200"/>
            <a:ext cx="5090120" cy="1559024"/>
          </a:xfrm>
        </p:spPr>
        <p:txBody>
          <a:bodyPr/>
          <a:lstStyle/>
          <a:p>
            <a:r>
              <a:rPr lang="fr-FR" dirty="0"/>
              <a:t>3. Forfait MRC </a:t>
            </a:r>
          </a:p>
          <a:p>
            <a:endParaRPr lang="fr-FR" dirty="0"/>
          </a:p>
          <a:p>
            <a:r>
              <a:rPr lang="fr-FR" dirty="0"/>
              <a:t>Dr Baptiste Pluvinage</a:t>
            </a:r>
          </a:p>
        </p:txBody>
      </p:sp>
      <p:sp>
        <p:nvSpPr>
          <p:cNvPr id="4" name="Espace réservé du numéro de diapositive 3">
            <a:extLst>
              <a:ext uri="{FF2B5EF4-FFF2-40B4-BE49-F238E27FC236}">
                <a16:creationId xmlns:a16="http://schemas.microsoft.com/office/drawing/2014/main" id="{EEEE4277-A644-44B0-9760-5C839D945C5D}"/>
              </a:ext>
            </a:extLst>
          </p:cNvPr>
          <p:cNvSpPr>
            <a:spLocks noGrp="1"/>
          </p:cNvSpPr>
          <p:nvPr>
            <p:ph type="sldNum" sz="quarter" idx="10"/>
          </p:nvPr>
        </p:nvSpPr>
        <p:spPr/>
        <p:txBody>
          <a:bodyPr/>
          <a:lstStyle/>
          <a:p>
            <a:fld id="{E5369045-A61C-425D-88C5-655E2D52834C}" type="slidenum">
              <a:rPr lang="fr-FR" smtClean="0"/>
              <a:pPr/>
              <a:t>50</a:t>
            </a:fld>
            <a:endParaRPr lang="fr-FR" dirty="0"/>
          </a:p>
        </p:txBody>
      </p:sp>
      <p:sp>
        <p:nvSpPr>
          <p:cNvPr id="5" name="Espace réservé de la date 4">
            <a:extLst>
              <a:ext uri="{FF2B5EF4-FFF2-40B4-BE49-F238E27FC236}">
                <a16:creationId xmlns:a16="http://schemas.microsoft.com/office/drawing/2014/main" id="{D5B9B8B0-B519-467C-AD38-83AA3AFD6AD9}"/>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E5803259-1915-42A7-8CC5-3787CA4287E6}"/>
              </a:ext>
            </a:extLst>
          </p:cNvPr>
          <p:cNvSpPr>
            <a:spLocks noGrp="1"/>
          </p:cNvSpPr>
          <p:nvPr>
            <p:ph type="ftr" sz="quarter" idx="12"/>
          </p:nvPr>
        </p:nvSpPr>
        <p:spPr>
          <a:xfrm>
            <a:off x="2443679" y="6324600"/>
            <a:ext cx="2895600" cy="457200"/>
          </a:xfrm>
        </p:spPr>
        <p:txBody>
          <a:bodyPr/>
          <a:lstStyle/>
          <a:p>
            <a:r>
              <a:rPr lang="fr-FR" dirty="0"/>
              <a:t>Session d'information PMSI 2022 - ATIH</a:t>
            </a:r>
          </a:p>
        </p:txBody>
      </p:sp>
    </p:spTree>
    <p:extLst>
      <p:ext uri="{BB962C8B-B14F-4D97-AF65-F5344CB8AC3E}">
        <p14:creationId xmlns:p14="http://schemas.microsoft.com/office/powerpoint/2010/main" val="2724135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20897-2912-4FF3-8858-9A56300829E3}"/>
              </a:ext>
            </a:extLst>
          </p:cNvPr>
          <p:cNvSpPr>
            <a:spLocks noGrp="1"/>
          </p:cNvSpPr>
          <p:nvPr>
            <p:ph type="title"/>
          </p:nvPr>
        </p:nvSpPr>
        <p:spPr/>
        <p:txBody>
          <a:bodyPr/>
          <a:lstStyle/>
          <a:p>
            <a:r>
              <a:rPr lang="fr-FR" dirty="0"/>
              <a:t>Sommaire </a:t>
            </a:r>
          </a:p>
        </p:txBody>
      </p:sp>
      <p:sp>
        <p:nvSpPr>
          <p:cNvPr id="3" name="Espace réservé du contenu 2">
            <a:extLst>
              <a:ext uri="{FF2B5EF4-FFF2-40B4-BE49-F238E27FC236}">
                <a16:creationId xmlns:a16="http://schemas.microsoft.com/office/drawing/2014/main" id="{5676E92E-7A75-47FC-80F6-7110861ABD55}"/>
              </a:ext>
            </a:extLst>
          </p:cNvPr>
          <p:cNvSpPr>
            <a:spLocks noGrp="1"/>
          </p:cNvSpPr>
          <p:nvPr>
            <p:ph idx="1"/>
          </p:nvPr>
        </p:nvSpPr>
        <p:spPr>
          <a:xfrm>
            <a:off x="736600" y="2204864"/>
            <a:ext cx="7416800" cy="3657600"/>
          </a:xfrm>
        </p:spPr>
        <p:txBody>
          <a:bodyPr/>
          <a:lstStyle/>
          <a:p>
            <a:r>
              <a:rPr lang="fr-FR" sz="2300" dirty="0">
                <a:cs typeface="Times New Roman" charset="0"/>
              </a:rPr>
              <a:t>Bilan des données 2020</a:t>
            </a:r>
          </a:p>
          <a:p>
            <a:pPr lvl="1"/>
            <a:r>
              <a:rPr lang="fr-FR" sz="2000" dirty="0">
                <a:cs typeface="Times New Roman" charset="0"/>
              </a:rPr>
              <a:t>Activité </a:t>
            </a:r>
          </a:p>
          <a:p>
            <a:pPr lvl="1"/>
            <a:r>
              <a:rPr lang="fr-FR" sz="2000" dirty="0">
                <a:cs typeface="Times New Roman" charset="0"/>
              </a:rPr>
              <a:t>Recueil </a:t>
            </a:r>
          </a:p>
          <a:p>
            <a:r>
              <a:rPr lang="fr-FR" sz="2300" dirty="0">
                <a:cs typeface="Times New Roman" charset="0"/>
              </a:rPr>
              <a:t>Forfait MRC en 2021 </a:t>
            </a:r>
          </a:p>
          <a:p>
            <a:r>
              <a:rPr lang="fr-FR" sz="2300" dirty="0">
                <a:cs typeface="Times New Roman" charset="0"/>
              </a:rPr>
              <a:t>Intégration de l’INS au recueil </a:t>
            </a:r>
          </a:p>
          <a:p>
            <a:r>
              <a:rPr lang="fr-FR" sz="2300" dirty="0">
                <a:cs typeface="Times New Roman" charset="0"/>
              </a:rPr>
              <a:t>Prochaines étapes </a:t>
            </a:r>
            <a:endParaRPr lang="fr-FR" sz="2000" dirty="0"/>
          </a:p>
          <a:p>
            <a:pPr lvl="2"/>
            <a:endParaRPr lang="fr-FR" sz="1600" dirty="0"/>
          </a:p>
          <a:p>
            <a:pPr marL="476250" lvl="1" indent="0">
              <a:buNone/>
            </a:pPr>
            <a:endParaRPr lang="fr-FR" sz="2000" dirty="0"/>
          </a:p>
          <a:p>
            <a:pPr lvl="1"/>
            <a:endParaRPr lang="fr-FR" sz="2800" dirty="0">
              <a:cs typeface="Times New Roman" charset="0"/>
            </a:endParaRPr>
          </a:p>
          <a:p>
            <a:endParaRPr lang="fr-FR" sz="2800" dirty="0">
              <a:cs typeface="Times New Roman" charset="0"/>
            </a:endParaRPr>
          </a:p>
          <a:p>
            <a:pPr lvl="1"/>
            <a:endParaRPr lang="fr-FR" sz="2800" dirty="0">
              <a:cs typeface="Times New Roman" charset="0"/>
            </a:endParaRPr>
          </a:p>
          <a:p>
            <a:pPr lvl="1"/>
            <a:endParaRPr lang="fr-FR" sz="2800" dirty="0"/>
          </a:p>
        </p:txBody>
      </p:sp>
      <p:sp>
        <p:nvSpPr>
          <p:cNvPr id="4" name="Espace réservé du numéro de diapositive 3">
            <a:extLst>
              <a:ext uri="{FF2B5EF4-FFF2-40B4-BE49-F238E27FC236}">
                <a16:creationId xmlns:a16="http://schemas.microsoft.com/office/drawing/2014/main" id="{1EFFBCEA-5D08-4A69-8FD6-344FFB03AB5B}"/>
              </a:ext>
            </a:extLst>
          </p:cNvPr>
          <p:cNvSpPr>
            <a:spLocks noGrp="1"/>
          </p:cNvSpPr>
          <p:nvPr>
            <p:ph type="sldNum" sz="quarter" idx="10"/>
          </p:nvPr>
        </p:nvSpPr>
        <p:spPr/>
        <p:txBody>
          <a:bodyPr/>
          <a:lstStyle/>
          <a:p>
            <a:pPr>
              <a:defRPr/>
            </a:pPr>
            <a:fld id="{1906F8B4-365A-46F3-9C5C-7889764C9AFB}" type="slidenum">
              <a:rPr lang="fr-FR" smtClean="0"/>
              <a:pPr>
                <a:defRPr/>
              </a:pPr>
              <a:t>51</a:t>
            </a:fld>
            <a:endParaRPr lang="fr-FR" dirty="0"/>
          </a:p>
        </p:txBody>
      </p:sp>
      <p:sp>
        <p:nvSpPr>
          <p:cNvPr id="5" name="Espace réservé de la date 4">
            <a:extLst>
              <a:ext uri="{FF2B5EF4-FFF2-40B4-BE49-F238E27FC236}">
                <a16:creationId xmlns:a16="http://schemas.microsoft.com/office/drawing/2014/main" id="{02CE982C-CCCF-4201-A13C-C2CC60DE8AA8}"/>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D0E25D7C-C693-4A8C-BE05-379BF57645A5}"/>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1871965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220897-2912-4FF3-8858-9A56300829E3}"/>
              </a:ext>
            </a:extLst>
          </p:cNvPr>
          <p:cNvSpPr>
            <a:spLocks noGrp="1"/>
          </p:cNvSpPr>
          <p:nvPr>
            <p:ph type="title"/>
          </p:nvPr>
        </p:nvSpPr>
        <p:spPr/>
        <p:txBody>
          <a:bodyPr/>
          <a:lstStyle/>
          <a:p>
            <a:r>
              <a:rPr lang="fr-FR" dirty="0"/>
              <a:t>Nombre de patients inclus par catégorie d'établissement </a:t>
            </a:r>
          </a:p>
        </p:txBody>
      </p:sp>
      <p:sp>
        <p:nvSpPr>
          <p:cNvPr id="4" name="Espace réservé du numéro de diapositive 3">
            <a:extLst>
              <a:ext uri="{FF2B5EF4-FFF2-40B4-BE49-F238E27FC236}">
                <a16:creationId xmlns:a16="http://schemas.microsoft.com/office/drawing/2014/main" id="{1EFFBCEA-5D08-4A69-8FD6-344FFB03AB5B}"/>
              </a:ext>
            </a:extLst>
          </p:cNvPr>
          <p:cNvSpPr>
            <a:spLocks noGrp="1"/>
          </p:cNvSpPr>
          <p:nvPr>
            <p:ph type="sldNum" sz="quarter" idx="10"/>
          </p:nvPr>
        </p:nvSpPr>
        <p:spPr/>
        <p:txBody>
          <a:bodyPr/>
          <a:lstStyle/>
          <a:p>
            <a:pPr>
              <a:defRPr/>
            </a:pPr>
            <a:fld id="{1906F8B4-365A-46F3-9C5C-7889764C9AFB}" type="slidenum">
              <a:rPr lang="fr-FR" smtClean="0"/>
              <a:pPr>
                <a:defRPr/>
              </a:pPr>
              <a:t>52</a:t>
            </a:fld>
            <a:endParaRPr lang="fr-FR" dirty="0"/>
          </a:p>
        </p:txBody>
      </p:sp>
      <p:graphicFrame>
        <p:nvGraphicFramePr>
          <p:cNvPr id="5" name="Graphique 4">
            <a:extLst>
              <a:ext uri="{FF2B5EF4-FFF2-40B4-BE49-F238E27FC236}">
                <a16:creationId xmlns:a16="http://schemas.microsoft.com/office/drawing/2014/main" id="{0F8386A6-67C7-4A29-A680-15A989C69B0C}"/>
              </a:ext>
            </a:extLst>
          </p:cNvPr>
          <p:cNvGraphicFramePr>
            <a:graphicFrameLocks/>
          </p:cNvGraphicFramePr>
          <p:nvPr>
            <p:extLst/>
          </p:nvPr>
        </p:nvGraphicFramePr>
        <p:xfrm>
          <a:off x="80682" y="1775012"/>
          <a:ext cx="8982635" cy="5082988"/>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9842CFB0-F2FE-436D-B70E-B523C91EE889}"/>
              </a:ext>
            </a:extLst>
          </p:cNvPr>
          <p:cNvSpPr txBox="1"/>
          <p:nvPr/>
        </p:nvSpPr>
        <p:spPr>
          <a:xfrm>
            <a:off x="1724025" y="1544041"/>
            <a:ext cx="6124575" cy="1354217"/>
          </a:xfrm>
          <a:prstGeom prst="rect">
            <a:avLst/>
          </a:prstGeom>
          <a:solidFill>
            <a:schemeClr val="bg1">
              <a:lumMod val="95000"/>
            </a:schemeClr>
          </a:solidFill>
          <a:ln>
            <a:solidFill>
              <a:schemeClr val="tx1"/>
            </a:solidFill>
          </a:ln>
        </p:spPr>
        <p:txBody>
          <a:bodyPr wrap="square" rtlCol="0">
            <a:spAutoFit/>
          </a:bodyPr>
          <a:lstStyle/>
          <a:p>
            <a:r>
              <a:rPr lang="fr-FR" sz="1600" dirty="0">
                <a:latin typeface="+mj-lt"/>
              </a:rPr>
              <a:t> </a:t>
            </a:r>
            <a:r>
              <a:rPr lang="fr-FR" sz="1600" u="sng" dirty="0">
                <a:latin typeface="+mj-lt"/>
              </a:rPr>
              <a:t>Entrées dans le forfait : </a:t>
            </a:r>
            <a:r>
              <a:rPr lang="fr-FR" sz="1600" dirty="0">
                <a:latin typeface="+mj-lt"/>
              </a:rPr>
              <a:t>31 établissements n’avaient pas transmis en 2019 et ont transmis en 2020 </a:t>
            </a:r>
          </a:p>
          <a:p>
            <a:endParaRPr lang="fr-FR" sz="1600" dirty="0">
              <a:latin typeface="+mj-lt"/>
            </a:endParaRPr>
          </a:p>
          <a:p>
            <a:r>
              <a:rPr lang="fr-FR" sz="1600" u="sng" dirty="0">
                <a:latin typeface="+mj-lt"/>
              </a:rPr>
              <a:t>Abandons</a:t>
            </a:r>
            <a:r>
              <a:rPr lang="fr-FR" sz="1600" dirty="0">
                <a:latin typeface="+mj-lt"/>
              </a:rPr>
              <a:t> : 12 établissements ont abandonné entre 2019 et 2020</a:t>
            </a:r>
          </a:p>
          <a:p>
            <a:endParaRPr lang="fr-FR" sz="1600" dirty="0">
              <a:latin typeface="+mj-lt"/>
            </a:endParaRPr>
          </a:p>
        </p:txBody>
      </p:sp>
      <p:sp>
        <p:nvSpPr>
          <p:cNvPr id="7" name="ZoneTexte 6">
            <a:extLst>
              <a:ext uri="{FF2B5EF4-FFF2-40B4-BE49-F238E27FC236}">
                <a16:creationId xmlns:a16="http://schemas.microsoft.com/office/drawing/2014/main" id="{697D35FD-2E20-4EAF-B869-B03F85DE9F4A}"/>
              </a:ext>
            </a:extLst>
          </p:cNvPr>
          <p:cNvSpPr txBox="1"/>
          <p:nvPr/>
        </p:nvSpPr>
        <p:spPr>
          <a:xfrm>
            <a:off x="1054395" y="3886200"/>
            <a:ext cx="875071" cy="338554"/>
          </a:xfrm>
          <a:prstGeom prst="rect">
            <a:avLst/>
          </a:prstGeom>
          <a:noFill/>
        </p:spPr>
        <p:txBody>
          <a:bodyPr wrap="square" rtlCol="0">
            <a:spAutoFit/>
          </a:bodyPr>
          <a:lstStyle/>
          <a:p>
            <a:r>
              <a:rPr lang="fr-FR" dirty="0">
                <a:latin typeface="+mj-lt"/>
              </a:rPr>
              <a:t>+99%</a:t>
            </a:r>
          </a:p>
        </p:txBody>
      </p:sp>
      <p:sp>
        <p:nvSpPr>
          <p:cNvPr id="8" name="ZoneTexte 7">
            <a:extLst>
              <a:ext uri="{FF2B5EF4-FFF2-40B4-BE49-F238E27FC236}">
                <a16:creationId xmlns:a16="http://schemas.microsoft.com/office/drawing/2014/main" id="{895E4DA3-8A45-4DAC-8CD6-0C9304E3F93E}"/>
              </a:ext>
            </a:extLst>
          </p:cNvPr>
          <p:cNvSpPr txBox="1"/>
          <p:nvPr/>
        </p:nvSpPr>
        <p:spPr>
          <a:xfrm>
            <a:off x="2465643" y="3886200"/>
            <a:ext cx="875071" cy="338554"/>
          </a:xfrm>
          <a:prstGeom prst="rect">
            <a:avLst/>
          </a:prstGeom>
          <a:noFill/>
        </p:spPr>
        <p:txBody>
          <a:bodyPr wrap="square" rtlCol="0">
            <a:spAutoFit/>
          </a:bodyPr>
          <a:lstStyle/>
          <a:p>
            <a:r>
              <a:rPr lang="fr-FR" dirty="0">
                <a:latin typeface="+mj-lt"/>
              </a:rPr>
              <a:t>+91%</a:t>
            </a:r>
          </a:p>
        </p:txBody>
      </p:sp>
      <p:sp>
        <p:nvSpPr>
          <p:cNvPr id="9" name="ZoneTexte 8">
            <a:extLst>
              <a:ext uri="{FF2B5EF4-FFF2-40B4-BE49-F238E27FC236}">
                <a16:creationId xmlns:a16="http://schemas.microsoft.com/office/drawing/2014/main" id="{890A873F-AEC6-4CD2-B174-675D88F37942}"/>
              </a:ext>
            </a:extLst>
          </p:cNvPr>
          <p:cNvSpPr txBox="1"/>
          <p:nvPr/>
        </p:nvSpPr>
        <p:spPr>
          <a:xfrm>
            <a:off x="3876891" y="3904488"/>
            <a:ext cx="978399" cy="369332"/>
          </a:xfrm>
          <a:prstGeom prst="rect">
            <a:avLst/>
          </a:prstGeom>
          <a:noFill/>
        </p:spPr>
        <p:txBody>
          <a:bodyPr wrap="square" rtlCol="0">
            <a:spAutoFit/>
          </a:bodyPr>
          <a:lstStyle/>
          <a:p>
            <a:r>
              <a:rPr lang="fr-FR" dirty="0">
                <a:latin typeface="+mj-lt"/>
              </a:rPr>
              <a:t>+110%</a:t>
            </a:r>
          </a:p>
        </p:txBody>
      </p:sp>
      <p:sp>
        <p:nvSpPr>
          <p:cNvPr id="11" name="ZoneTexte 10">
            <a:extLst>
              <a:ext uri="{FF2B5EF4-FFF2-40B4-BE49-F238E27FC236}">
                <a16:creationId xmlns:a16="http://schemas.microsoft.com/office/drawing/2014/main" id="{C04EC913-7E6C-4ECD-BEA7-1ADDE12195D8}"/>
              </a:ext>
            </a:extLst>
          </p:cNvPr>
          <p:cNvSpPr txBox="1"/>
          <p:nvPr/>
        </p:nvSpPr>
        <p:spPr>
          <a:xfrm>
            <a:off x="8018423" y="1490250"/>
            <a:ext cx="875071" cy="338554"/>
          </a:xfrm>
          <a:prstGeom prst="rect">
            <a:avLst/>
          </a:prstGeom>
          <a:noFill/>
        </p:spPr>
        <p:txBody>
          <a:bodyPr wrap="square" rtlCol="0">
            <a:spAutoFit/>
          </a:bodyPr>
          <a:lstStyle/>
          <a:p>
            <a:r>
              <a:rPr lang="fr-FR" dirty="0">
                <a:latin typeface="+mj-lt"/>
              </a:rPr>
              <a:t>+88%</a:t>
            </a:r>
          </a:p>
        </p:txBody>
      </p:sp>
      <p:sp>
        <p:nvSpPr>
          <p:cNvPr id="12" name="ZoneTexte 11">
            <a:extLst>
              <a:ext uri="{FF2B5EF4-FFF2-40B4-BE49-F238E27FC236}">
                <a16:creationId xmlns:a16="http://schemas.microsoft.com/office/drawing/2014/main" id="{BB3F87E4-E4CD-4875-87CA-E7A37FF2F40D}"/>
              </a:ext>
            </a:extLst>
          </p:cNvPr>
          <p:cNvSpPr txBox="1"/>
          <p:nvPr/>
        </p:nvSpPr>
        <p:spPr>
          <a:xfrm>
            <a:off x="6521768" y="3906617"/>
            <a:ext cx="875071" cy="338554"/>
          </a:xfrm>
          <a:prstGeom prst="rect">
            <a:avLst/>
          </a:prstGeom>
          <a:noFill/>
        </p:spPr>
        <p:txBody>
          <a:bodyPr wrap="square" rtlCol="0">
            <a:spAutoFit/>
          </a:bodyPr>
          <a:lstStyle/>
          <a:p>
            <a:r>
              <a:rPr lang="fr-FR" dirty="0">
                <a:latin typeface="+mj-lt"/>
              </a:rPr>
              <a:t>+22%</a:t>
            </a:r>
          </a:p>
        </p:txBody>
      </p:sp>
      <p:sp>
        <p:nvSpPr>
          <p:cNvPr id="6" name="Espace réservé de la date 5">
            <a:extLst>
              <a:ext uri="{FF2B5EF4-FFF2-40B4-BE49-F238E27FC236}">
                <a16:creationId xmlns:a16="http://schemas.microsoft.com/office/drawing/2014/main" id="{16B449B6-157E-45CE-974E-CEC27DBB75D5}"/>
              </a:ext>
            </a:extLst>
          </p:cNvPr>
          <p:cNvSpPr>
            <a:spLocks noGrp="1"/>
          </p:cNvSpPr>
          <p:nvPr>
            <p:ph type="dt" sz="half" idx="11"/>
          </p:nvPr>
        </p:nvSpPr>
        <p:spPr/>
        <p:txBody>
          <a:bodyPr/>
          <a:lstStyle/>
          <a:p>
            <a:r>
              <a:rPr lang="fr-FR"/>
              <a:t>08 novembre 2021</a:t>
            </a:r>
            <a:endParaRPr lang="fr-FR" dirty="0"/>
          </a:p>
        </p:txBody>
      </p:sp>
      <p:sp>
        <p:nvSpPr>
          <p:cNvPr id="10" name="Espace réservé du pied de page 9">
            <a:extLst>
              <a:ext uri="{FF2B5EF4-FFF2-40B4-BE49-F238E27FC236}">
                <a16:creationId xmlns:a16="http://schemas.microsoft.com/office/drawing/2014/main" id="{BD6344AB-2243-4795-AC3E-3AE0809F8DE1}"/>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2191652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7400" y="304800"/>
            <a:ext cx="6835080" cy="992188"/>
          </a:xfrm>
        </p:spPr>
        <p:txBody>
          <a:bodyPr/>
          <a:lstStyle/>
          <a:p>
            <a:r>
              <a:rPr lang="fr-FR" dirty="0">
                <a:cs typeface="Times New Roman" charset="0"/>
              </a:rPr>
              <a:t>Pourcentage de données manquantes</a:t>
            </a:r>
            <a:endParaRPr lang="fr-FR" dirty="0"/>
          </a:p>
        </p:txBody>
      </p:sp>
      <p:sp>
        <p:nvSpPr>
          <p:cNvPr id="4" name="Espace réservé du numéro de diapositive 3"/>
          <p:cNvSpPr>
            <a:spLocks noGrp="1"/>
          </p:cNvSpPr>
          <p:nvPr>
            <p:ph type="sldNum" sz="quarter" idx="10"/>
          </p:nvPr>
        </p:nvSpPr>
        <p:spPr/>
        <p:txBody>
          <a:bodyPr/>
          <a:lstStyle/>
          <a:p>
            <a:pPr>
              <a:defRPr/>
            </a:pPr>
            <a:fld id="{1906F8B4-365A-46F3-9C5C-7889764C9AFB}" type="slidenum">
              <a:rPr lang="fr-FR" smtClean="0"/>
              <a:pPr>
                <a:defRPr/>
              </a:pPr>
              <a:t>53</a:t>
            </a:fld>
            <a:endParaRPr lang="fr-FR" dirty="0"/>
          </a:p>
        </p:txBody>
      </p:sp>
      <p:sp>
        <p:nvSpPr>
          <p:cNvPr id="5" name="Espace réservé de la date 4">
            <a:extLst>
              <a:ext uri="{FF2B5EF4-FFF2-40B4-BE49-F238E27FC236}">
                <a16:creationId xmlns:a16="http://schemas.microsoft.com/office/drawing/2014/main" id="{E99D0707-C845-4081-9D4D-90C25A29FEE0}"/>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9C4A8EE6-955C-4D71-9E77-1EB460EF11EC}"/>
              </a:ext>
            </a:extLst>
          </p:cNvPr>
          <p:cNvSpPr>
            <a:spLocks noGrp="1"/>
          </p:cNvSpPr>
          <p:nvPr>
            <p:ph type="ftr" sz="quarter" idx="12"/>
          </p:nvPr>
        </p:nvSpPr>
        <p:spPr/>
        <p:txBody>
          <a:bodyPr/>
          <a:lstStyle/>
          <a:p>
            <a:r>
              <a:rPr lang="fr-FR"/>
              <a:t>Session d'information PMSI 2022 - ATIH</a:t>
            </a:r>
            <a:endParaRPr lang="fr-FR" dirty="0"/>
          </a:p>
        </p:txBody>
      </p:sp>
      <p:graphicFrame>
        <p:nvGraphicFramePr>
          <p:cNvPr id="7" name="Tableau 6">
            <a:extLst>
              <a:ext uri="{FF2B5EF4-FFF2-40B4-BE49-F238E27FC236}">
                <a16:creationId xmlns:a16="http://schemas.microsoft.com/office/drawing/2014/main" id="{15C8D6A5-0306-4103-B36A-5BC8FDAA9BC6}"/>
              </a:ext>
            </a:extLst>
          </p:cNvPr>
          <p:cNvGraphicFramePr>
            <a:graphicFrameLocks noGrp="1"/>
          </p:cNvGraphicFramePr>
          <p:nvPr>
            <p:extLst/>
          </p:nvPr>
        </p:nvGraphicFramePr>
        <p:xfrm>
          <a:off x="549729" y="1844824"/>
          <a:ext cx="8044542" cy="4583691"/>
        </p:xfrm>
        <a:graphic>
          <a:graphicData uri="http://schemas.openxmlformats.org/drawingml/2006/table">
            <a:tbl>
              <a:tblPr firstRow="1" bandRow="1">
                <a:tableStyleId>{5C22544A-7EE6-4342-B048-85BDC9FD1C3A}</a:tableStyleId>
              </a:tblPr>
              <a:tblGrid>
                <a:gridCol w="1340757">
                  <a:extLst>
                    <a:ext uri="{9D8B030D-6E8A-4147-A177-3AD203B41FA5}">
                      <a16:colId xmlns:a16="http://schemas.microsoft.com/office/drawing/2014/main" val="3539007331"/>
                    </a:ext>
                  </a:extLst>
                </a:gridCol>
                <a:gridCol w="1241354">
                  <a:extLst>
                    <a:ext uri="{9D8B030D-6E8A-4147-A177-3AD203B41FA5}">
                      <a16:colId xmlns:a16="http://schemas.microsoft.com/office/drawing/2014/main" val="1352317192"/>
                    </a:ext>
                  </a:extLst>
                </a:gridCol>
                <a:gridCol w="1512168">
                  <a:extLst>
                    <a:ext uri="{9D8B030D-6E8A-4147-A177-3AD203B41FA5}">
                      <a16:colId xmlns:a16="http://schemas.microsoft.com/office/drawing/2014/main" val="914948650"/>
                    </a:ext>
                  </a:extLst>
                </a:gridCol>
                <a:gridCol w="1368152">
                  <a:extLst>
                    <a:ext uri="{9D8B030D-6E8A-4147-A177-3AD203B41FA5}">
                      <a16:colId xmlns:a16="http://schemas.microsoft.com/office/drawing/2014/main" val="2137803417"/>
                    </a:ext>
                  </a:extLst>
                </a:gridCol>
                <a:gridCol w="1368152">
                  <a:extLst>
                    <a:ext uri="{9D8B030D-6E8A-4147-A177-3AD203B41FA5}">
                      <a16:colId xmlns:a16="http://schemas.microsoft.com/office/drawing/2014/main" val="136518493"/>
                    </a:ext>
                  </a:extLst>
                </a:gridCol>
                <a:gridCol w="1213959">
                  <a:extLst>
                    <a:ext uri="{9D8B030D-6E8A-4147-A177-3AD203B41FA5}">
                      <a16:colId xmlns:a16="http://schemas.microsoft.com/office/drawing/2014/main" val="3274870066"/>
                    </a:ext>
                  </a:extLst>
                </a:gridCol>
              </a:tblGrid>
              <a:tr h="1131432">
                <a:tc>
                  <a:txBody>
                    <a:bodyPr/>
                    <a:lstStyle/>
                    <a:p>
                      <a:endParaRPr lang="fr-FR" sz="1600" dirty="0"/>
                    </a:p>
                  </a:txBody>
                  <a:tcPr/>
                </a:tc>
                <a:tc>
                  <a:txBody>
                    <a:bodyPr/>
                    <a:lstStyle/>
                    <a:p>
                      <a:r>
                        <a:rPr lang="fr-FR" sz="1200" dirty="0"/>
                        <a:t>Origines de la pathologie rénale</a:t>
                      </a:r>
                    </a:p>
                  </a:txBody>
                  <a:tcPr/>
                </a:tc>
                <a:tc>
                  <a:txBody>
                    <a:bodyPr/>
                    <a:lstStyle/>
                    <a:p>
                      <a:r>
                        <a:rPr lang="fr-FR" sz="1200" dirty="0"/>
                        <a:t>Stade de la MRC </a:t>
                      </a:r>
                    </a:p>
                  </a:txBody>
                  <a:tcPr/>
                </a:tc>
                <a:tc>
                  <a:txBody>
                    <a:bodyPr/>
                    <a:lstStyle/>
                    <a:p>
                      <a:r>
                        <a:rPr lang="fr-FR" sz="1200" dirty="0"/>
                        <a:t>Comorbidités </a:t>
                      </a:r>
                    </a:p>
                  </a:txBody>
                  <a:tcPr/>
                </a:tc>
                <a:tc>
                  <a:txBody>
                    <a:bodyPr/>
                    <a:lstStyle/>
                    <a:p>
                      <a:r>
                        <a:rPr lang="fr-FR" sz="1200" dirty="0"/>
                        <a:t>Evaluation de la transplantation / Réalisation du bilan </a:t>
                      </a:r>
                    </a:p>
                  </a:txBody>
                  <a:tcPr/>
                </a:tc>
                <a:tc>
                  <a:txBody>
                    <a:bodyPr/>
                    <a:lstStyle/>
                    <a:p>
                      <a:r>
                        <a:rPr lang="fr-FR" sz="1200" dirty="0"/>
                        <a:t>Envoi d’une lettre de synthèse</a:t>
                      </a:r>
                    </a:p>
                  </a:txBody>
                  <a:tcPr/>
                </a:tc>
                <a:extLst>
                  <a:ext uri="{0D108BD9-81ED-4DB2-BD59-A6C34878D82A}">
                    <a16:rowId xmlns:a16="http://schemas.microsoft.com/office/drawing/2014/main" val="4485841"/>
                  </a:ext>
                </a:extLst>
              </a:tr>
              <a:tr h="377318">
                <a:tc>
                  <a:txBody>
                    <a:bodyPr/>
                    <a:lstStyle/>
                    <a:p>
                      <a:r>
                        <a:rPr lang="fr-FR" sz="1600" dirty="0"/>
                        <a:t>En 2019</a:t>
                      </a:r>
                    </a:p>
                  </a:txBody>
                  <a:tcPr/>
                </a:tc>
                <a:tc>
                  <a:txBody>
                    <a:bodyPr/>
                    <a:lstStyle/>
                    <a:p>
                      <a:r>
                        <a:rPr lang="fr-FR" sz="1600" dirty="0"/>
                        <a:t>55%</a:t>
                      </a:r>
                    </a:p>
                  </a:txBody>
                  <a:tcPr/>
                </a:tc>
                <a:tc>
                  <a:txBody>
                    <a:bodyPr/>
                    <a:lstStyle/>
                    <a:p>
                      <a:r>
                        <a:rPr lang="fr-FR" sz="1600" dirty="0"/>
                        <a:t>19%</a:t>
                      </a:r>
                    </a:p>
                  </a:txBody>
                  <a:tcPr/>
                </a:tc>
                <a:tc>
                  <a:txBody>
                    <a:bodyPr/>
                    <a:lstStyle/>
                    <a:p>
                      <a:r>
                        <a:rPr lang="fr-FR" sz="1600" dirty="0"/>
                        <a:t>35%</a:t>
                      </a:r>
                    </a:p>
                  </a:txBody>
                  <a:tcPr/>
                </a:tc>
                <a:tc>
                  <a:txBody>
                    <a:bodyPr/>
                    <a:lstStyle/>
                    <a:p>
                      <a:r>
                        <a:rPr lang="fr-FR" sz="1600" dirty="0"/>
                        <a:t>/</a:t>
                      </a:r>
                    </a:p>
                  </a:txBody>
                  <a:tcPr/>
                </a:tc>
                <a:tc>
                  <a:txBody>
                    <a:bodyPr/>
                    <a:lstStyle/>
                    <a:p>
                      <a:r>
                        <a:rPr lang="fr-FR" sz="1600" dirty="0"/>
                        <a:t>/</a:t>
                      </a:r>
                    </a:p>
                  </a:txBody>
                  <a:tcPr/>
                </a:tc>
                <a:extLst>
                  <a:ext uri="{0D108BD9-81ED-4DB2-BD59-A6C34878D82A}">
                    <a16:rowId xmlns:a16="http://schemas.microsoft.com/office/drawing/2014/main" val="2609755495"/>
                  </a:ext>
                </a:extLst>
              </a:tr>
              <a:tr h="1032781">
                <a:tc>
                  <a:txBody>
                    <a:bodyPr/>
                    <a:lstStyle/>
                    <a:p>
                      <a:r>
                        <a:rPr lang="fr-FR" sz="1600" dirty="0"/>
                        <a:t>En 2020 </a:t>
                      </a:r>
                    </a:p>
                  </a:txBody>
                  <a:tcPr/>
                </a:tc>
                <a:tc>
                  <a:txBody>
                    <a:bodyPr/>
                    <a:lstStyle/>
                    <a:p>
                      <a:r>
                        <a:rPr lang="fr-FR" sz="1600" dirty="0"/>
                        <a:t>28%</a:t>
                      </a:r>
                    </a:p>
                  </a:txBody>
                  <a:tcPr/>
                </a:tc>
                <a:tc>
                  <a:txBody>
                    <a:bodyPr/>
                    <a:lstStyle/>
                    <a:p>
                      <a:r>
                        <a:rPr lang="fr-FR" sz="1600" dirty="0"/>
                        <a:t>22% au S1 </a:t>
                      </a:r>
                      <a:br>
                        <a:rPr lang="fr-FR" sz="1600" dirty="0"/>
                      </a:br>
                      <a:r>
                        <a:rPr lang="fr-FR" sz="1600" dirty="0"/>
                        <a:t>19% au S2</a:t>
                      </a:r>
                    </a:p>
                  </a:txBody>
                  <a:tcPr/>
                </a:tc>
                <a:tc>
                  <a:txBody>
                    <a:bodyPr/>
                    <a:lstStyle/>
                    <a:p>
                      <a:r>
                        <a:rPr lang="fr-FR" sz="1600" dirty="0"/>
                        <a:t>35%</a:t>
                      </a:r>
                    </a:p>
                  </a:txBody>
                  <a:tcPr/>
                </a:tc>
                <a:tc>
                  <a:txBody>
                    <a:bodyPr/>
                    <a:lstStyle/>
                    <a:p>
                      <a:r>
                        <a:rPr lang="fr-FR" sz="1600" dirty="0"/>
                        <a:t>56%</a:t>
                      </a:r>
                    </a:p>
                  </a:txBody>
                  <a:tcPr/>
                </a:tc>
                <a:tc>
                  <a:txBody>
                    <a:bodyPr/>
                    <a:lstStyle/>
                    <a:p>
                      <a:r>
                        <a:rPr lang="fr-FR" sz="1600" dirty="0"/>
                        <a:t>54%</a:t>
                      </a:r>
                    </a:p>
                  </a:txBody>
                  <a:tcPr/>
                </a:tc>
                <a:extLst>
                  <a:ext uri="{0D108BD9-81ED-4DB2-BD59-A6C34878D82A}">
                    <a16:rowId xmlns:a16="http://schemas.microsoft.com/office/drawing/2014/main" val="2610332302"/>
                  </a:ext>
                </a:extLst>
              </a:tr>
              <a:tr h="377318">
                <a:tc>
                  <a:txBody>
                    <a:bodyPr/>
                    <a:lstStyle/>
                    <a:p>
                      <a:r>
                        <a:rPr lang="fr-FR" sz="1600" dirty="0"/>
                        <a:t>En 2021 </a:t>
                      </a:r>
                    </a:p>
                  </a:txBody>
                  <a:tcPr/>
                </a:tc>
                <a:tc>
                  <a:txBody>
                    <a:bodyPr/>
                    <a:lstStyle/>
                    <a:p>
                      <a:r>
                        <a:rPr lang="fr-FR" sz="1600" dirty="0"/>
                        <a:t>35% (sauf polykystose 25%)</a:t>
                      </a:r>
                    </a:p>
                  </a:txBody>
                  <a:tcPr/>
                </a:tc>
                <a:tc>
                  <a:txBody>
                    <a:bodyPr/>
                    <a:lstStyle/>
                    <a:p>
                      <a:r>
                        <a:rPr lang="fr-FR" sz="1600" dirty="0"/>
                        <a:t>9% </a:t>
                      </a:r>
                    </a:p>
                    <a:p>
                      <a:endParaRPr lang="fr-FR" sz="1600" dirty="0"/>
                    </a:p>
                    <a:p>
                      <a:r>
                        <a:rPr lang="fr-FR" sz="1600" dirty="0"/>
                        <a:t>(48% de patients au stade 4 = faible usage des stades 4A/4B = 21%)</a:t>
                      </a:r>
                    </a:p>
                  </a:txBody>
                  <a:tcPr/>
                </a:tc>
                <a:tc>
                  <a:txBody>
                    <a:bodyPr/>
                    <a:lstStyle/>
                    <a:p>
                      <a:r>
                        <a:rPr lang="fr-FR" sz="1600" dirty="0"/>
                        <a:t>40% </a:t>
                      </a:r>
                    </a:p>
                    <a:p>
                      <a:r>
                        <a:rPr lang="fr-FR" sz="1600" dirty="0"/>
                        <a:t>(sauf diabète et insuffisance cardiaque ≈ 28%)</a:t>
                      </a:r>
                    </a:p>
                  </a:txBody>
                  <a:tcPr/>
                </a:tc>
                <a:tc>
                  <a:txBody>
                    <a:bodyPr/>
                    <a:lstStyle/>
                    <a:p>
                      <a:r>
                        <a:rPr lang="fr-FR" sz="1600" dirty="0"/>
                        <a:t>54%</a:t>
                      </a:r>
                    </a:p>
                  </a:txBody>
                  <a:tcPr/>
                </a:tc>
                <a:tc>
                  <a:txBody>
                    <a:bodyPr/>
                    <a:lstStyle/>
                    <a:p>
                      <a:r>
                        <a:rPr lang="fr-FR" sz="1600" dirty="0"/>
                        <a:t>39%</a:t>
                      </a:r>
                    </a:p>
                  </a:txBody>
                  <a:tcPr/>
                </a:tc>
                <a:extLst>
                  <a:ext uri="{0D108BD9-81ED-4DB2-BD59-A6C34878D82A}">
                    <a16:rowId xmlns:a16="http://schemas.microsoft.com/office/drawing/2014/main" val="2763579559"/>
                  </a:ext>
                </a:extLst>
              </a:tr>
            </a:tbl>
          </a:graphicData>
        </a:graphic>
      </p:graphicFrame>
      <p:sp>
        <p:nvSpPr>
          <p:cNvPr id="3" name="Rectangle 2">
            <a:extLst>
              <a:ext uri="{FF2B5EF4-FFF2-40B4-BE49-F238E27FC236}">
                <a16:creationId xmlns:a16="http://schemas.microsoft.com/office/drawing/2014/main" id="{2ED7920E-5874-41CB-B754-7822521FC048}"/>
              </a:ext>
            </a:extLst>
          </p:cNvPr>
          <p:cNvSpPr/>
          <p:nvPr/>
        </p:nvSpPr>
        <p:spPr bwMode="auto">
          <a:xfrm>
            <a:off x="2038164" y="2996952"/>
            <a:ext cx="648072" cy="1080120"/>
          </a:xfrm>
          <a:prstGeom prst="rect">
            <a:avLst/>
          </a:prstGeom>
          <a:noFill/>
          <a:ln w="9525" cap="flat" cmpd="sng" algn="ctr">
            <a:solidFill>
              <a:schemeClr val="accent1"/>
            </a:solidFill>
            <a:prstDash val="solid"/>
            <a:round/>
            <a:headEnd type="none" w="med" len="med"/>
            <a:tailEnd type="none" w="med" len="med"/>
          </a:ln>
          <a:effectLst>
            <a:softEdge rad="381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Times" charset="0"/>
              <a:ea typeface="ＭＳ Ｐゴシック" charset="0"/>
            </a:endParaRPr>
          </a:p>
        </p:txBody>
      </p:sp>
      <p:sp>
        <p:nvSpPr>
          <p:cNvPr id="8" name="Rectangle 7">
            <a:extLst>
              <a:ext uri="{FF2B5EF4-FFF2-40B4-BE49-F238E27FC236}">
                <a16:creationId xmlns:a16="http://schemas.microsoft.com/office/drawing/2014/main" id="{5045F9D8-1482-44E6-94BD-8A93D380F858}"/>
              </a:ext>
            </a:extLst>
          </p:cNvPr>
          <p:cNvSpPr/>
          <p:nvPr/>
        </p:nvSpPr>
        <p:spPr bwMode="auto">
          <a:xfrm>
            <a:off x="1930152" y="2996952"/>
            <a:ext cx="985664" cy="1368152"/>
          </a:xfrm>
          <a:prstGeom prst="rect">
            <a:avLst/>
          </a:prstGeom>
          <a:noFill/>
          <a:ln w="571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Times" charset="0"/>
              <a:ea typeface="ＭＳ Ｐゴシック" charset="0"/>
            </a:endParaRPr>
          </a:p>
        </p:txBody>
      </p:sp>
      <p:sp>
        <p:nvSpPr>
          <p:cNvPr id="9" name="Rectangle 8">
            <a:extLst>
              <a:ext uri="{FF2B5EF4-FFF2-40B4-BE49-F238E27FC236}">
                <a16:creationId xmlns:a16="http://schemas.microsoft.com/office/drawing/2014/main" id="{B646EF1C-E20B-489E-A868-15053EAA7CBD}"/>
              </a:ext>
            </a:extLst>
          </p:cNvPr>
          <p:cNvSpPr/>
          <p:nvPr/>
        </p:nvSpPr>
        <p:spPr bwMode="auto">
          <a:xfrm>
            <a:off x="7355767" y="3330673"/>
            <a:ext cx="1238503" cy="1681218"/>
          </a:xfrm>
          <a:prstGeom prst="rect">
            <a:avLst/>
          </a:prstGeom>
          <a:noFill/>
          <a:ln w="571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Times" charset="0"/>
              <a:ea typeface="ＭＳ Ｐゴシック" charset="0"/>
            </a:endParaRPr>
          </a:p>
        </p:txBody>
      </p:sp>
      <p:sp>
        <p:nvSpPr>
          <p:cNvPr id="10" name="Rectangle 9">
            <a:extLst>
              <a:ext uri="{FF2B5EF4-FFF2-40B4-BE49-F238E27FC236}">
                <a16:creationId xmlns:a16="http://schemas.microsoft.com/office/drawing/2014/main" id="{A3B311BE-991C-4F28-A451-5090DC40EA8F}"/>
              </a:ext>
            </a:extLst>
          </p:cNvPr>
          <p:cNvSpPr/>
          <p:nvPr/>
        </p:nvSpPr>
        <p:spPr bwMode="auto">
          <a:xfrm>
            <a:off x="3149302" y="3346646"/>
            <a:ext cx="1494706" cy="1368152"/>
          </a:xfrm>
          <a:prstGeom prst="rect">
            <a:avLst/>
          </a:prstGeom>
          <a:noFill/>
          <a:ln w="5715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Times" charset="0"/>
              <a:ea typeface="ＭＳ Ｐゴシック" charset="0"/>
            </a:endParaRPr>
          </a:p>
        </p:txBody>
      </p:sp>
      <p:sp>
        <p:nvSpPr>
          <p:cNvPr id="11" name="Rectangle 10">
            <a:extLst>
              <a:ext uri="{FF2B5EF4-FFF2-40B4-BE49-F238E27FC236}">
                <a16:creationId xmlns:a16="http://schemas.microsoft.com/office/drawing/2014/main" id="{7D7B86A1-1BC0-4194-9308-5D7E75B31BAF}"/>
              </a:ext>
            </a:extLst>
          </p:cNvPr>
          <p:cNvSpPr/>
          <p:nvPr/>
        </p:nvSpPr>
        <p:spPr bwMode="auto">
          <a:xfrm>
            <a:off x="3149302" y="4906215"/>
            <a:ext cx="1494706" cy="1522300"/>
          </a:xfrm>
          <a:prstGeom prst="rect">
            <a:avLst/>
          </a:prstGeom>
          <a:noFill/>
          <a:ln w="5715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accent2"/>
              </a:solidFill>
              <a:effectLst/>
              <a:latin typeface="Times" charset="0"/>
              <a:ea typeface="ＭＳ Ｐゴシック" charset="0"/>
            </a:endParaRPr>
          </a:p>
        </p:txBody>
      </p:sp>
      <p:sp>
        <p:nvSpPr>
          <p:cNvPr id="12" name="Rectangle 11">
            <a:extLst>
              <a:ext uri="{FF2B5EF4-FFF2-40B4-BE49-F238E27FC236}">
                <a16:creationId xmlns:a16="http://schemas.microsoft.com/office/drawing/2014/main" id="{201DB929-2144-4868-ACBF-AC12B17A41D5}"/>
              </a:ext>
            </a:extLst>
          </p:cNvPr>
          <p:cNvSpPr/>
          <p:nvPr/>
        </p:nvSpPr>
        <p:spPr bwMode="auto">
          <a:xfrm>
            <a:off x="6012160" y="3331958"/>
            <a:ext cx="1251078" cy="1681218"/>
          </a:xfrm>
          <a:prstGeom prst="rect">
            <a:avLst/>
          </a:prstGeom>
          <a:noFill/>
          <a:ln w="5715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accent2"/>
              </a:solidFill>
              <a:effectLst/>
              <a:latin typeface="Times" charset="0"/>
              <a:ea typeface="ＭＳ Ｐゴシック" charset="0"/>
            </a:endParaRPr>
          </a:p>
        </p:txBody>
      </p:sp>
    </p:spTree>
    <p:extLst>
      <p:ext uri="{BB962C8B-B14F-4D97-AF65-F5344CB8AC3E}">
        <p14:creationId xmlns:p14="http://schemas.microsoft.com/office/powerpoint/2010/main" val="24157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42F82C-6BB3-4D2E-9200-B5771848483C}"/>
              </a:ext>
            </a:extLst>
          </p:cNvPr>
          <p:cNvSpPr>
            <a:spLocks noGrp="1"/>
          </p:cNvSpPr>
          <p:nvPr>
            <p:ph type="title"/>
          </p:nvPr>
        </p:nvSpPr>
        <p:spPr/>
        <p:txBody>
          <a:bodyPr/>
          <a:lstStyle/>
          <a:p>
            <a:r>
              <a:rPr lang="fr-FR" dirty="0"/>
              <a:t>Forfait MRC 2021 </a:t>
            </a:r>
          </a:p>
        </p:txBody>
      </p:sp>
      <p:sp>
        <p:nvSpPr>
          <p:cNvPr id="3" name="Espace réservé du contenu 2">
            <a:extLst>
              <a:ext uri="{FF2B5EF4-FFF2-40B4-BE49-F238E27FC236}">
                <a16:creationId xmlns:a16="http://schemas.microsoft.com/office/drawing/2014/main" id="{E09227FF-0358-429B-93E1-34769AA9BADD}"/>
              </a:ext>
            </a:extLst>
          </p:cNvPr>
          <p:cNvSpPr>
            <a:spLocks noGrp="1"/>
          </p:cNvSpPr>
          <p:nvPr>
            <p:ph idx="1"/>
          </p:nvPr>
        </p:nvSpPr>
        <p:spPr>
          <a:xfrm>
            <a:off x="431540" y="1988840"/>
            <a:ext cx="8280920" cy="3657600"/>
          </a:xfrm>
        </p:spPr>
        <p:txBody>
          <a:bodyPr/>
          <a:lstStyle/>
          <a:p>
            <a:r>
              <a:rPr lang="fr-FR" dirty="0"/>
              <a:t>Bilan des transmissions pour le S1 2021 (≈ 230 établissements éligibles) </a:t>
            </a:r>
          </a:p>
          <a:p>
            <a:pPr lvl="1"/>
            <a:r>
              <a:rPr lang="fr-FR" dirty="0"/>
              <a:t>Ex-DG : 125 transmissions </a:t>
            </a:r>
          </a:p>
          <a:p>
            <a:pPr lvl="1"/>
            <a:r>
              <a:rPr lang="fr-FR" dirty="0"/>
              <a:t>Ex-OQN : 88 transmissions (dont 5 en attente de validation ARS)</a:t>
            </a:r>
          </a:p>
          <a:p>
            <a:pPr marL="184150" indent="0">
              <a:buNone/>
            </a:pPr>
            <a:endParaRPr lang="fr-FR" dirty="0"/>
          </a:p>
          <a:p>
            <a:r>
              <a:rPr lang="fr-FR" dirty="0"/>
              <a:t>Transmissions des données de l’année pleine sur la période S1+S2 </a:t>
            </a:r>
          </a:p>
          <a:p>
            <a:pPr lvl="1"/>
            <a:r>
              <a:rPr lang="fr-FR" dirty="0"/>
              <a:t>Nécessite le téléchargement d’une nouvelle version de MATIS </a:t>
            </a:r>
          </a:p>
          <a:p>
            <a:pPr lvl="1"/>
            <a:r>
              <a:rPr lang="fr-FR" dirty="0"/>
              <a:t>Date limite de transmission : 25 mars 2022 </a:t>
            </a:r>
          </a:p>
          <a:p>
            <a:pPr lvl="2"/>
            <a:endParaRPr lang="fr-FR" dirty="0"/>
          </a:p>
        </p:txBody>
      </p:sp>
      <p:sp>
        <p:nvSpPr>
          <p:cNvPr id="4" name="Espace réservé du numéro de diapositive 3">
            <a:extLst>
              <a:ext uri="{FF2B5EF4-FFF2-40B4-BE49-F238E27FC236}">
                <a16:creationId xmlns:a16="http://schemas.microsoft.com/office/drawing/2014/main" id="{F339069B-3ECE-4FA5-B20B-FA7C08DD8F21}"/>
              </a:ext>
            </a:extLst>
          </p:cNvPr>
          <p:cNvSpPr>
            <a:spLocks noGrp="1"/>
          </p:cNvSpPr>
          <p:nvPr>
            <p:ph type="sldNum" sz="quarter" idx="10"/>
          </p:nvPr>
        </p:nvSpPr>
        <p:spPr/>
        <p:txBody>
          <a:bodyPr/>
          <a:lstStyle/>
          <a:p>
            <a:pPr>
              <a:defRPr/>
            </a:pPr>
            <a:fld id="{DCF0FE79-DE73-43CB-BCBB-32A609205783}" type="slidenum">
              <a:rPr lang="fr-FR" smtClean="0"/>
              <a:pPr>
                <a:defRPr/>
              </a:pPr>
              <a:t>54</a:t>
            </a:fld>
            <a:endParaRPr lang="fr-FR"/>
          </a:p>
        </p:txBody>
      </p:sp>
      <p:sp>
        <p:nvSpPr>
          <p:cNvPr id="5" name="Espace réservé de la date 4">
            <a:extLst>
              <a:ext uri="{FF2B5EF4-FFF2-40B4-BE49-F238E27FC236}">
                <a16:creationId xmlns:a16="http://schemas.microsoft.com/office/drawing/2014/main" id="{77F68588-C649-4179-9675-68E8B0341E54}"/>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pied de page 5">
            <a:extLst>
              <a:ext uri="{FF2B5EF4-FFF2-40B4-BE49-F238E27FC236}">
                <a16:creationId xmlns:a16="http://schemas.microsoft.com/office/drawing/2014/main" id="{D2FA981C-3570-423B-A771-8C32FF64DDED}"/>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1142465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42F82C-6BB3-4D2E-9200-B5771848483C}"/>
              </a:ext>
            </a:extLst>
          </p:cNvPr>
          <p:cNvSpPr>
            <a:spLocks noGrp="1"/>
          </p:cNvSpPr>
          <p:nvPr>
            <p:ph type="title"/>
          </p:nvPr>
        </p:nvSpPr>
        <p:spPr/>
        <p:txBody>
          <a:bodyPr/>
          <a:lstStyle/>
          <a:p>
            <a:r>
              <a:rPr lang="fr-FR" dirty="0"/>
              <a:t>Intégration de l’INS au recueil </a:t>
            </a:r>
          </a:p>
        </p:txBody>
      </p:sp>
      <p:sp>
        <p:nvSpPr>
          <p:cNvPr id="3" name="Espace réservé du contenu 2">
            <a:extLst>
              <a:ext uri="{FF2B5EF4-FFF2-40B4-BE49-F238E27FC236}">
                <a16:creationId xmlns:a16="http://schemas.microsoft.com/office/drawing/2014/main" id="{E09227FF-0358-429B-93E1-34769AA9BADD}"/>
              </a:ext>
            </a:extLst>
          </p:cNvPr>
          <p:cNvSpPr>
            <a:spLocks noGrp="1"/>
          </p:cNvSpPr>
          <p:nvPr>
            <p:ph idx="1"/>
          </p:nvPr>
        </p:nvSpPr>
        <p:spPr>
          <a:xfrm>
            <a:off x="405880" y="2060848"/>
            <a:ext cx="8280920" cy="3657600"/>
          </a:xfrm>
        </p:spPr>
        <p:txBody>
          <a:bodyPr/>
          <a:lstStyle/>
          <a:p>
            <a:r>
              <a:rPr lang="fr-FR" dirty="0"/>
              <a:t>L’utilisation de l’INS est obligatoire dans les établissements de santé depuis le 1</a:t>
            </a:r>
            <a:r>
              <a:rPr lang="fr-FR" baseline="30000" dirty="0"/>
              <a:t>er</a:t>
            </a:r>
            <a:r>
              <a:rPr lang="fr-FR" dirty="0"/>
              <a:t> janvier 2021 </a:t>
            </a:r>
          </a:p>
          <a:p>
            <a:r>
              <a:rPr lang="fr-FR" dirty="0"/>
              <a:t>L’IPP ne permet pas un chaînage correct entre recueil MRC et PMSI MCO </a:t>
            </a:r>
          </a:p>
          <a:p>
            <a:pPr lvl="1"/>
            <a:r>
              <a:rPr lang="fr-FR" dirty="0"/>
              <a:t>1/3 des patients </a:t>
            </a:r>
          </a:p>
          <a:p>
            <a:pPr lvl="1"/>
            <a:r>
              <a:rPr lang="fr-FR" dirty="0"/>
              <a:t>Pas d’amélioration entre 2019 et 2021 </a:t>
            </a:r>
          </a:p>
          <a:p>
            <a:r>
              <a:rPr lang="fr-FR" dirty="0">
                <a:sym typeface="Wingdings" panose="05000000000000000000" pitchFamily="2" charset="2"/>
              </a:rPr>
              <a:t> A partir de 2022 : L’</a:t>
            </a:r>
            <a:r>
              <a:rPr lang="fr-FR" dirty="0"/>
              <a:t>INS est intégré au format du fichier complémentaire MRC </a:t>
            </a:r>
          </a:p>
          <a:p>
            <a:pPr lvl="1"/>
            <a:r>
              <a:rPr lang="fr-FR" dirty="0"/>
              <a:t>Amélioration attendue du chaînage </a:t>
            </a:r>
          </a:p>
          <a:p>
            <a:pPr marL="476250" lvl="1" indent="0">
              <a:buNone/>
            </a:pPr>
            <a:endParaRPr lang="fr-FR" dirty="0"/>
          </a:p>
          <a:p>
            <a:pPr lvl="1"/>
            <a:endParaRPr lang="fr-FR" dirty="0"/>
          </a:p>
          <a:p>
            <a:pPr lvl="2"/>
            <a:endParaRPr lang="fr-FR" dirty="0"/>
          </a:p>
        </p:txBody>
      </p:sp>
      <p:sp>
        <p:nvSpPr>
          <p:cNvPr id="4" name="Espace réservé du numéro de diapositive 3">
            <a:extLst>
              <a:ext uri="{FF2B5EF4-FFF2-40B4-BE49-F238E27FC236}">
                <a16:creationId xmlns:a16="http://schemas.microsoft.com/office/drawing/2014/main" id="{F339069B-3ECE-4FA5-B20B-FA7C08DD8F21}"/>
              </a:ext>
            </a:extLst>
          </p:cNvPr>
          <p:cNvSpPr>
            <a:spLocks noGrp="1"/>
          </p:cNvSpPr>
          <p:nvPr>
            <p:ph type="sldNum" sz="quarter" idx="10"/>
          </p:nvPr>
        </p:nvSpPr>
        <p:spPr/>
        <p:txBody>
          <a:bodyPr/>
          <a:lstStyle/>
          <a:p>
            <a:pPr>
              <a:defRPr/>
            </a:pPr>
            <a:fld id="{DCF0FE79-DE73-43CB-BCBB-32A609205783}" type="slidenum">
              <a:rPr lang="fr-FR" smtClean="0"/>
              <a:pPr>
                <a:defRPr/>
              </a:pPr>
              <a:t>55</a:t>
            </a:fld>
            <a:endParaRPr lang="fr-FR"/>
          </a:p>
        </p:txBody>
      </p:sp>
      <p:sp>
        <p:nvSpPr>
          <p:cNvPr id="5" name="Espace réservé de la date 4">
            <a:extLst>
              <a:ext uri="{FF2B5EF4-FFF2-40B4-BE49-F238E27FC236}">
                <a16:creationId xmlns:a16="http://schemas.microsoft.com/office/drawing/2014/main" id="{77F68588-C649-4179-9675-68E8B0341E54}"/>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pied de page 5">
            <a:extLst>
              <a:ext uri="{FF2B5EF4-FFF2-40B4-BE49-F238E27FC236}">
                <a16:creationId xmlns:a16="http://schemas.microsoft.com/office/drawing/2014/main" id="{D2FA981C-3570-423B-A771-8C32FF64DDED}"/>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3418692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561AC-6D58-4B7D-9A71-190C120F1BE4}"/>
              </a:ext>
            </a:extLst>
          </p:cNvPr>
          <p:cNvSpPr>
            <a:spLocks noGrp="1"/>
          </p:cNvSpPr>
          <p:nvPr>
            <p:ph type="title"/>
          </p:nvPr>
        </p:nvSpPr>
        <p:spPr/>
        <p:txBody>
          <a:bodyPr/>
          <a:lstStyle/>
          <a:p>
            <a:r>
              <a:rPr lang="fr-FR" dirty="0"/>
              <a:t>Prochaines étapes </a:t>
            </a:r>
          </a:p>
        </p:txBody>
      </p:sp>
      <p:sp>
        <p:nvSpPr>
          <p:cNvPr id="3" name="Espace réservé du contenu 2">
            <a:extLst>
              <a:ext uri="{FF2B5EF4-FFF2-40B4-BE49-F238E27FC236}">
                <a16:creationId xmlns:a16="http://schemas.microsoft.com/office/drawing/2014/main" id="{F0C933A7-AD5C-444B-8564-6D2C20EC9164}"/>
              </a:ext>
            </a:extLst>
          </p:cNvPr>
          <p:cNvSpPr>
            <a:spLocks noGrp="1"/>
          </p:cNvSpPr>
          <p:nvPr>
            <p:ph idx="1"/>
          </p:nvPr>
        </p:nvSpPr>
        <p:spPr>
          <a:xfrm>
            <a:off x="284820" y="2204864"/>
            <a:ext cx="8391636" cy="4104456"/>
          </a:xfrm>
        </p:spPr>
        <p:txBody>
          <a:bodyPr/>
          <a:lstStyle/>
          <a:p>
            <a:r>
              <a:rPr lang="fr-FR" sz="2400" dirty="0"/>
              <a:t>Mise en production par l’ATIH des indicateurs qualité retenus en GT DGOS sur la base des données 2020 et S1 2021 </a:t>
            </a:r>
          </a:p>
          <a:p>
            <a:endParaRPr lang="fr-FR" sz="2400" dirty="0"/>
          </a:p>
          <a:p>
            <a:pPr marL="184150" indent="0">
              <a:buNone/>
            </a:pPr>
            <a:endParaRPr lang="fr-FR" sz="2400" dirty="0"/>
          </a:p>
          <a:p>
            <a:r>
              <a:rPr lang="fr-FR" sz="2400" dirty="0"/>
              <a:t>Prochain GT DGOS : 29 novembre </a:t>
            </a:r>
            <a:endParaRPr lang="fr-FR" sz="1600" dirty="0"/>
          </a:p>
          <a:p>
            <a:pPr lvl="1"/>
            <a:endParaRPr lang="fr-FR" sz="1600" dirty="0"/>
          </a:p>
        </p:txBody>
      </p:sp>
      <p:sp>
        <p:nvSpPr>
          <p:cNvPr id="4" name="Espace réservé du numéro de diapositive 3">
            <a:extLst>
              <a:ext uri="{FF2B5EF4-FFF2-40B4-BE49-F238E27FC236}">
                <a16:creationId xmlns:a16="http://schemas.microsoft.com/office/drawing/2014/main" id="{D5C9EB1C-8FA8-41AD-A5C9-A2E3709B92DF}"/>
              </a:ext>
            </a:extLst>
          </p:cNvPr>
          <p:cNvSpPr>
            <a:spLocks noGrp="1"/>
          </p:cNvSpPr>
          <p:nvPr>
            <p:ph type="sldNum" sz="quarter" idx="10"/>
          </p:nvPr>
        </p:nvSpPr>
        <p:spPr/>
        <p:txBody>
          <a:bodyPr/>
          <a:lstStyle/>
          <a:p>
            <a:pPr>
              <a:defRPr/>
            </a:pPr>
            <a:fld id="{DCF0FE79-DE73-43CB-BCBB-32A609205783}" type="slidenum">
              <a:rPr lang="fr-FR" smtClean="0"/>
              <a:pPr>
                <a:defRPr/>
              </a:pPr>
              <a:t>56</a:t>
            </a:fld>
            <a:endParaRPr lang="fr-FR"/>
          </a:p>
        </p:txBody>
      </p:sp>
      <p:sp>
        <p:nvSpPr>
          <p:cNvPr id="5" name="Espace réservé de la date 4">
            <a:extLst>
              <a:ext uri="{FF2B5EF4-FFF2-40B4-BE49-F238E27FC236}">
                <a16:creationId xmlns:a16="http://schemas.microsoft.com/office/drawing/2014/main" id="{4DF6DB38-56FA-4141-A069-00F3B3D0D25C}"/>
              </a:ext>
            </a:extLst>
          </p:cNvPr>
          <p:cNvSpPr>
            <a:spLocks noGrp="1"/>
          </p:cNvSpPr>
          <p:nvPr>
            <p:ph type="dt" sz="half" idx="11"/>
          </p:nvPr>
        </p:nvSpPr>
        <p:spPr/>
        <p:txBody>
          <a:bodyPr/>
          <a:lstStyle/>
          <a:p>
            <a:pPr>
              <a:defRPr/>
            </a:pPr>
            <a:r>
              <a:rPr lang="fr-FR"/>
              <a:t>08 novembre 2021</a:t>
            </a:r>
            <a:endParaRPr lang="fr-FR" dirty="0"/>
          </a:p>
        </p:txBody>
      </p:sp>
      <p:sp>
        <p:nvSpPr>
          <p:cNvPr id="6" name="Espace réservé du pied de page 5">
            <a:extLst>
              <a:ext uri="{FF2B5EF4-FFF2-40B4-BE49-F238E27FC236}">
                <a16:creationId xmlns:a16="http://schemas.microsoft.com/office/drawing/2014/main" id="{DBFBBFDA-ACF9-42AD-918B-40DDDECCCCAD}"/>
              </a:ext>
            </a:extLst>
          </p:cNvPr>
          <p:cNvSpPr>
            <a:spLocks noGrp="1"/>
          </p:cNvSpPr>
          <p:nvPr>
            <p:ph type="ftr" sz="quarter" idx="12"/>
          </p:nvPr>
        </p:nvSpPr>
        <p:spPr/>
        <p:txBody>
          <a:bodyPr/>
          <a:lstStyle/>
          <a:p>
            <a:pPr>
              <a:defRPr/>
            </a:pPr>
            <a:r>
              <a:rPr lang="fr-FR"/>
              <a:t>Session d'information PMSI 2022 - ATIH</a:t>
            </a:r>
            <a:endParaRPr lang="fr-FR" dirty="0"/>
          </a:p>
        </p:txBody>
      </p:sp>
    </p:spTree>
    <p:extLst>
      <p:ext uri="{BB962C8B-B14F-4D97-AF65-F5344CB8AC3E}">
        <p14:creationId xmlns:p14="http://schemas.microsoft.com/office/powerpoint/2010/main" val="17496733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C91EFE-14BD-42DB-BB43-E4A650AFB9B0}"/>
              </a:ext>
            </a:extLst>
          </p:cNvPr>
          <p:cNvSpPr>
            <a:spLocks noGrp="1"/>
          </p:cNvSpPr>
          <p:nvPr>
            <p:ph type="ctrTitle"/>
          </p:nvPr>
        </p:nvSpPr>
        <p:spPr/>
        <p:txBody>
          <a:bodyPr/>
          <a:lstStyle/>
          <a:p>
            <a:r>
              <a:rPr lang="fr-FR" dirty="0"/>
              <a:t>2. Information médicale </a:t>
            </a:r>
          </a:p>
        </p:txBody>
      </p:sp>
      <p:sp>
        <p:nvSpPr>
          <p:cNvPr id="8" name="Sous-titre 7">
            <a:extLst>
              <a:ext uri="{FF2B5EF4-FFF2-40B4-BE49-F238E27FC236}">
                <a16:creationId xmlns:a16="http://schemas.microsoft.com/office/drawing/2014/main" id="{7D58223B-A25B-4BEA-9417-58632F9552C2}"/>
              </a:ext>
            </a:extLst>
          </p:cNvPr>
          <p:cNvSpPr>
            <a:spLocks noGrp="1"/>
          </p:cNvSpPr>
          <p:nvPr>
            <p:ph type="subTitle" idx="1"/>
          </p:nvPr>
        </p:nvSpPr>
        <p:spPr>
          <a:xfrm>
            <a:off x="2362200" y="3886200"/>
            <a:ext cx="5090120" cy="1559024"/>
          </a:xfrm>
        </p:spPr>
        <p:txBody>
          <a:bodyPr/>
          <a:lstStyle/>
          <a:p>
            <a:r>
              <a:rPr lang="fr-FR" dirty="0"/>
              <a:t>4. CAR-T </a:t>
            </a:r>
            <a:r>
              <a:rPr lang="fr-FR" dirty="0" err="1"/>
              <a:t>Cells</a:t>
            </a:r>
            <a:r>
              <a:rPr lang="fr-FR" dirty="0"/>
              <a:t> </a:t>
            </a:r>
          </a:p>
          <a:p>
            <a:endParaRPr lang="fr-FR" dirty="0"/>
          </a:p>
          <a:p>
            <a:r>
              <a:rPr lang="fr-FR" dirty="0"/>
              <a:t>Dr Diane Paillet</a:t>
            </a:r>
          </a:p>
        </p:txBody>
      </p:sp>
      <p:sp>
        <p:nvSpPr>
          <p:cNvPr id="4" name="Espace réservé du numéro de diapositive 3">
            <a:extLst>
              <a:ext uri="{FF2B5EF4-FFF2-40B4-BE49-F238E27FC236}">
                <a16:creationId xmlns:a16="http://schemas.microsoft.com/office/drawing/2014/main" id="{EEEE4277-A644-44B0-9760-5C839D945C5D}"/>
              </a:ext>
            </a:extLst>
          </p:cNvPr>
          <p:cNvSpPr>
            <a:spLocks noGrp="1"/>
          </p:cNvSpPr>
          <p:nvPr>
            <p:ph type="sldNum" sz="quarter" idx="10"/>
          </p:nvPr>
        </p:nvSpPr>
        <p:spPr/>
        <p:txBody>
          <a:bodyPr/>
          <a:lstStyle/>
          <a:p>
            <a:fld id="{E5369045-A61C-425D-88C5-655E2D52834C}" type="slidenum">
              <a:rPr lang="fr-FR" smtClean="0"/>
              <a:pPr/>
              <a:t>57</a:t>
            </a:fld>
            <a:endParaRPr lang="fr-FR" dirty="0"/>
          </a:p>
        </p:txBody>
      </p:sp>
      <p:sp>
        <p:nvSpPr>
          <p:cNvPr id="5" name="Espace réservé de la date 4">
            <a:extLst>
              <a:ext uri="{FF2B5EF4-FFF2-40B4-BE49-F238E27FC236}">
                <a16:creationId xmlns:a16="http://schemas.microsoft.com/office/drawing/2014/main" id="{D5B9B8B0-B519-467C-AD38-83AA3AFD6AD9}"/>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E5803259-1915-42A7-8CC5-3787CA4287E6}"/>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1593376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CAR-T </a:t>
            </a:r>
            <a:r>
              <a:rPr lang="fr-FR" dirty="0" err="1"/>
              <a:t>cells</a:t>
            </a:r>
            <a:endParaRPr lang="fr-FR" dirty="0"/>
          </a:p>
        </p:txBody>
      </p:sp>
      <p:sp>
        <p:nvSpPr>
          <p:cNvPr id="3" name="Espace réservé du contenu 2"/>
          <p:cNvSpPr>
            <a:spLocks noGrp="1"/>
          </p:cNvSpPr>
          <p:nvPr>
            <p:ph idx="1"/>
          </p:nvPr>
        </p:nvSpPr>
        <p:spPr>
          <a:xfrm>
            <a:off x="863600" y="1828800"/>
            <a:ext cx="7991642" cy="4724400"/>
          </a:xfrm>
        </p:spPr>
        <p:txBody>
          <a:bodyPr/>
          <a:lstStyle/>
          <a:p>
            <a:r>
              <a:rPr lang="fr-FR" dirty="0"/>
              <a:t>Evolution de la prise en charge du forfait complémentaire de 15 000 €</a:t>
            </a:r>
          </a:p>
          <a:p>
            <a:r>
              <a:rPr lang="fr-FR" dirty="0"/>
              <a:t>Complément financier rattaché à l’acte d’injection</a:t>
            </a:r>
          </a:p>
          <a:p>
            <a:endParaRPr lang="fr-FR" dirty="0"/>
          </a:p>
        </p:txBody>
      </p:sp>
      <p:sp>
        <p:nvSpPr>
          <p:cNvPr id="4" name="Espace réservé du numéro de diapositive 3"/>
          <p:cNvSpPr>
            <a:spLocks noGrp="1"/>
          </p:cNvSpPr>
          <p:nvPr>
            <p:ph type="sldNum" sz="quarter" idx="10"/>
          </p:nvPr>
        </p:nvSpPr>
        <p:spPr/>
        <p:txBody>
          <a:bodyPr/>
          <a:lstStyle/>
          <a:p>
            <a:pPr>
              <a:defRPr/>
            </a:pPr>
            <a:fld id="{1906F8B4-365A-46F3-9C5C-7889764C9AFB}" type="slidenum">
              <a:rPr lang="fr-FR" smtClean="0"/>
              <a:pPr>
                <a:defRPr/>
              </a:pPr>
              <a:t>58</a:t>
            </a:fld>
            <a:endParaRPr lang="fr-FR" dirty="0"/>
          </a:p>
        </p:txBody>
      </p:sp>
      <p:graphicFrame>
        <p:nvGraphicFramePr>
          <p:cNvPr id="6" name="Tableau 5">
            <a:extLst>
              <a:ext uri="{FF2B5EF4-FFF2-40B4-BE49-F238E27FC236}">
                <a16:creationId xmlns:a16="http://schemas.microsoft.com/office/drawing/2014/main" id="{E54282B7-0692-4560-88D1-4CF29356978B}"/>
              </a:ext>
            </a:extLst>
          </p:cNvPr>
          <p:cNvGraphicFramePr>
            <a:graphicFrameLocks noGrp="1"/>
          </p:cNvGraphicFramePr>
          <p:nvPr>
            <p:extLst>
              <p:ext uri="{D42A27DB-BD31-4B8C-83A1-F6EECF244321}">
                <p14:modId xmlns:p14="http://schemas.microsoft.com/office/powerpoint/2010/main" val="815477156"/>
              </p:ext>
            </p:extLst>
          </p:nvPr>
        </p:nvGraphicFramePr>
        <p:xfrm>
          <a:off x="863600" y="3612137"/>
          <a:ext cx="7416800" cy="2541013"/>
        </p:xfrm>
        <a:graphic>
          <a:graphicData uri="http://schemas.openxmlformats.org/drawingml/2006/table">
            <a:tbl>
              <a:tblPr/>
              <a:tblGrid>
                <a:gridCol w="1717073">
                  <a:extLst>
                    <a:ext uri="{9D8B030D-6E8A-4147-A177-3AD203B41FA5}">
                      <a16:colId xmlns:a16="http://schemas.microsoft.com/office/drawing/2014/main" val="803190211"/>
                    </a:ext>
                  </a:extLst>
                </a:gridCol>
                <a:gridCol w="202710">
                  <a:extLst>
                    <a:ext uri="{9D8B030D-6E8A-4147-A177-3AD203B41FA5}">
                      <a16:colId xmlns:a16="http://schemas.microsoft.com/office/drawing/2014/main" val="1551064426"/>
                    </a:ext>
                  </a:extLst>
                </a:gridCol>
                <a:gridCol w="5497017">
                  <a:extLst>
                    <a:ext uri="{9D8B030D-6E8A-4147-A177-3AD203B41FA5}">
                      <a16:colId xmlns:a16="http://schemas.microsoft.com/office/drawing/2014/main" val="546001517"/>
                    </a:ext>
                  </a:extLst>
                </a:gridCol>
              </a:tblGrid>
              <a:tr h="366667">
                <a:tc>
                  <a:txBody>
                    <a:bodyPr/>
                    <a:lstStyle/>
                    <a:p>
                      <a:pPr algn="ctr" fontAlgn="ctr"/>
                      <a:r>
                        <a:rPr lang="fr-FR" sz="1600" b="1" i="0" u="none" strike="noStrike" dirty="0">
                          <a:effectLst/>
                          <a:latin typeface="Arial" panose="020B0604020202020204" pitchFamily="34" charset="0"/>
                        </a:rPr>
                        <a:t>FGLF671</a:t>
                      </a:r>
                    </a:p>
                  </a:txBody>
                  <a:tcPr marL="7154" marR="7154" marT="7154" marB="0" anchor="ctr">
                    <a:lnL>
                      <a:noFill/>
                    </a:lnL>
                    <a:lnR>
                      <a:noFill/>
                    </a:lnR>
                    <a:lnT>
                      <a:noFill/>
                    </a:lnT>
                    <a:lnB>
                      <a:noFill/>
                    </a:lnB>
                    <a:solidFill>
                      <a:srgbClr val="E7E8E9"/>
                    </a:solidFill>
                  </a:tcPr>
                </a:tc>
                <a:tc>
                  <a:txBody>
                    <a:bodyPr/>
                    <a:lstStyle/>
                    <a:p>
                      <a:pPr algn="ctr" fontAlgn="ctr"/>
                      <a:r>
                        <a:rPr lang="fr-FR" sz="1600" b="0" i="0" u="none" strike="noStrike" dirty="0">
                          <a:effectLst/>
                          <a:latin typeface="Arial" panose="020B0604020202020204" pitchFamily="34" charset="0"/>
                        </a:rPr>
                        <a:t> </a:t>
                      </a:r>
                    </a:p>
                  </a:txBody>
                  <a:tcPr marL="7154" marR="7154" marT="7154" marB="0" anchor="ctr">
                    <a:lnL>
                      <a:noFill/>
                    </a:lnL>
                    <a:lnR>
                      <a:noFill/>
                    </a:lnR>
                    <a:lnT>
                      <a:noFill/>
                    </a:lnT>
                    <a:lnB>
                      <a:noFill/>
                    </a:lnB>
                    <a:solidFill>
                      <a:srgbClr val="E7E8E9"/>
                    </a:solidFill>
                  </a:tcPr>
                </a:tc>
                <a:tc>
                  <a:txBody>
                    <a:bodyPr/>
                    <a:lstStyle/>
                    <a:p>
                      <a:pPr algn="l" fontAlgn="t"/>
                      <a:r>
                        <a:rPr lang="fr-FR" sz="1600" b="1" i="0" u="none" strike="noStrike" dirty="0">
                          <a:effectLst/>
                          <a:latin typeface="Arial" panose="020B0604020202020204" pitchFamily="34" charset="0"/>
                        </a:rPr>
                        <a:t>Administration d'un médicament de thérapie génique autologue par voie veineuse</a:t>
                      </a:r>
                    </a:p>
                  </a:txBody>
                  <a:tcPr marL="107317" marR="7154" marT="7154" marB="0">
                    <a:lnL>
                      <a:noFill/>
                    </a:lnL>
                    <a:lnR>
                      <a:noFill/>
                    </a:lnR>
                    <a:lnT>
                      <a:noFill/>
                    </a:lnT>
                    <a:lnB>
                      <a:noFill/>
                    </a:lnB>
                    <a:solidFill>
                      <a:srgbClr val="E7E8E9"/>
                    </a:solidFill>
                  </a:tcPr>
                </a:tc>
                <a:extLst>
                  <a:ext uri="{0D108BD9-81ED-4DB2-BD59-A6C34878D82A}">
                    <a16:rowId xmlns:a16="http://schemas.microsoft.com/office/drawing/2014/main" val="595165625"/>
                  </a:ext>
                </a:extLst>
              </a:tr>
              <a:tr h="366667">
                <a:tc>
                  <a:txBody>
                    <a:bodyPr/>
                    <a:lstStyle/>
                    <a:p>
                      <a:pPr algn="ctr" fontAlgn="ctr"/>
                      <a:r>
                        <a:rPr lang="fr-FR" sz="900" b="0" i="0" u="none" strike="noStrike" dirty="0">
                          <a:effectLst/>
                          <a:latin typeface="Arial" panose="020B0604020202020204" pitchFamily="34" charset="0"/>
                        </a:rPr>
                        <a:t> </a:t>
                      </a:r>
                    </a:p>
                  </a:txBody>
                  <a:tcPr marL="7154" marR="7154" marT="7154" marB="0" anchor="ctr">
                    <a:lnL>
                      <a:noFill/>
                    </a:lnL>
                    <a:lnR>
                      <a:noFill/>
                    </a:lnR>
                    <a:lnT>
                      <a:noFill/>
                    </a:lnT>
                    <a:lnB>
                      <a:noFill/>
                    </a:lnB>
                    <a:solidFill>
                      <a:srgbClr val="E7E8E9"/>
                    </a:solidFill>
                  </a:tcPr>
                </a:tc>
                <a:tc>
                  <a:txBody>
                    <a:bodyPr/>
                    <a:lstStyle/>
                    <a:p>
                      <a:pPr algn="ctr" fontAlgn="ctr"/>
                      <a:r>
                        <a:rPr lang="fr-FR" sz="900" b="0" i="0" u="none" strike="noStrike">
                          <a:effectLst/>
                          <a:latin typeface="Arial" panose="020B0604020202020204" pitchFamily="34" charset="0"/>
                        </a:rPr>
                        <a:t> </a:t>
                      </a:r>
                    </a:p>
                  </a:txBody>
                  <a:tcPr marL="7154" marR="7154" marT="7154" marB="0" anchor="ctr">
                    <a:lnL>
                      <a:noFill/>
                    </a:lnL>
                    <a:lnR>
                      <a:noFill/>
                    </a:lnR>
                    <a:lnT>
                      <a:noFill/>
                    </a:lnT>
                    <a:lnB>
                      <a:noFill/>
                    </a:lnB>
                    <a:solidFill>
                      <a:srgbClr val="E7E8E9"/>
                    </a:solidFill>
                  </a:tcPr>
                </a:tc>
                <a:tc>
                  <a:txBody>
                    <a:bodyPr/>
                    <a:lstStyle/>
                    <a:p>
                      <a:pPr algn="l" fontAlgn="ctr"/>
                      <a:r>
                        <a:rPr lang="fr-FR" sz="900" b="0" i="1" u="none" strike="noStrike">
                          <a:effectLst/>
                          <a:latin typeface="Arial" panose="020B0604020202020204" pitchFamily="34" charset="0"/>
                        </a:rPr>
                        <a:t>Injection intraveineuse de CAR-T cells [cellules T à récepteur antigénique chimérique] autologues</a:t>
                      </a:r>
                    </a:p>
                  </a:txBody>
                  <a:tcPr marL="107317" marR="7154" marT="7154" marB="0" anchor="ctr">
                    <a:lnL>
                      <a:noFill/>
                    </a:lnL>
                    <a:lnR>
                      <a:noFill/>
                    </a:lnR>
                    <a:lnT>
                      <a:noFill/>
                    </a:lnT>
                    <a:lnB>
                      <a:noFill/>
                    </a:lnB>
                    <a:solidFill>
                      <a:srgbClr val="E7E8E9"/>
                    </a:solidFill>
                  </a:tcPr>
                </a:tc>
                <a:extLst>
                  <a:ext uri="{0D108BD9-81ED-4DB2-BD59-A6C34878D82A}">
                    <a16:rowId xmlns:a16="http://schemas.microsoft.com/office/drawing/2014/main" val="1236495756"/>
                  </a:ext>
                </a:extLst>
              </a:tr>
              <a:tr h="1008780">
                <a:tc>
                  <a:txBody>
                    <a:bodyPr/>
                    <a:lstStyle/>
                    <a:p>
                      <a:pPr algn="ctr" fontAlgn="t"/>
                      <a:r>
                        <a:rPr lang="fr-FR" sz="900" b="0" i="0" u="none" strike="noStrike">
                          <a:effectLst/>
                          <a:latin typeface="Arial" panose="020B0604020202020204" pitchFamily="34" charset="0"/>
                        </a:rPr>
                        <a:t> </a:t>
                      </a:r>
                    </a:p>
                  </a:txBody>
                  <a:tcPr marL="7154" marR="7154" marT="7154" marB="0">
                    <a:lnL>
                      <a:noFill/>
                    </a:lnL>
                    <a:lnR>
                      <a:noFill/>
                    </a:lnR>
                    <a:lnT>
                      <a:noFill/>
                    </a:lnT>
                    <a:lnB>
                      <a:noFill/>
                    </a:lnB>
                    <a:solidFill>
                      <a:srgbClr val="E7E8E9"/>
                    </a:solidFill>
                  </a:tcPr>
                </a:tc>
                <a:tc>
                  <a:txBody>
                    <a:bodyPr/>
                    <a:lstStyle/>
                    <a:p>
                      <a:pPr algn="ctr" fontAlgn="t"/>
                      <a:r>
                        <a:rPr lang="fr-FR" sz="900" b="0" i="0" u="none" strike="noStrike">
                          <a:effectLst/>
                          <a:latin typeface="Arial" panose="020B0604020202020204" pitchFamily="34" charset="0"/>
                        </a:rPr>
                        <a:t> </a:t>
                      </a:r>
                    </a:p>
                  </a:txBody>
                  <a:tcPr marL="7154" marR="7154" marT="7154" marB="0">
                    <a:lnL>
                      <a:noFill/>
                    </a:lnL>
                    <a:lnR>
                      <a:noFill/>
                    </a:lnR>
                    <a:lnT>
                      <a:noFill/>
                    </a:lnT>
                    <a:lnB>
                      <a:noFill/>
                    </a:lnB>
                    <a:solidFill>
                      <a:srgbClr val="E7E8E9"/>
                    </a:solidFill>
                  </a:tcPr>
                </a:tc>
                <a:tc>
                  <a:txBody>
                    <a:bodyPr/>
                    <a:lstStyle/>
                    <a:p>
                      <a:pPr algn="l" fontAlgn="t"/>
                      <a:r>
                        <a:rPr lang="fr-FR" sz="900" b="0" i="1" u="none" strike="noStrike" dirty="0">
                          <a:effectLst/>
                          <a:latin typeface="Arial" panose="020B0604020202020204" pitchFamily="34" charset="0"/>
                        </a:rPr>
                        <a:t>Indication : Conforme aux indications autorisant la prise en charge du produit de santé en sus des prestations d'hospitalisation mentionnée à l'article L. 162-22-7 du code de la sécurité sociale et figurant dans l'avis relatif au produit de santé émis par la commission de la Haute autorité de santé mentionnée à l'article L. 162-17 du code de la sécurité sociale</a:t>
                      </a:r>
                      <a:br>
                        <a:rPr lang="fr-FR" sz="900" b="0" i="1" u="none" strike="noStrike" dirty="0">
                          <a:effectLst/>
                          <a:latin typeface="Arial" panose="020B0604020202020204" pitchFamily="34" charset="0"/>
                        </a:rPr>
                      </a:br>
                      <a:endParaRPr lang="fr-FR" sz="900" b="0" i="1" u="none" strike="noStrike" dirty="0">
                        <a:effectLst/>
                        <a:latin typeface="Arial" panose="020B0604020202020204" pitchFamily="34" charset="0"/>
                      </a:endParaRPr>
                    </a:p>
                  </a:txBody>
                  <a:tcPr marL="107317" marR="7154" marT="7154" marB="0">
                    <a:lnL>
                      <a:noFill/>
                    </a:lnL>
                    <a:lnR>
                      <a:noFill/>
                    </a:lnR>
                    <a:lnT>
                      <a:noFill/>
                    </a:lnT>
                    <a:lnB>
                      <a:noFill/>
                    </a:lnB>
                    <a:solidFill>
                      <a:srgbClr val="E7E8E9"/>
                    </a:solidFill>
                  </a:tcPr>
                </a:tc>
                <a:extLst>
                  <a:ext uri="{0D108BD9-81ED-4DB2-BD59-A6C34878D82A}">
                    <a16:rowId xmlns:a16="http://schemas.microsoft.com/office/drawing/2014/main" val="1271921525"/>
                  </a:ext>
                </a:extLst>
              </a:tr>
              <a:tr h="196748">
                <a:tc>
                  <a:txBody>
                    <a:bodyPr/>
                    <a:lstStyle/>
                    <a:p>
                      <a:pPr algn="ctr" fontAlgn="ctr"/>
                      <a:r>
                        <a:rPr lang="fr-FR" sz="900" b="0" i="0" u="none" strike="noStrike">
                          <a:effectLst/>
                          <a:latin typeface="Arial" panose="020B0604020202020204" pitchFamily="34" charset="0"/>
                        </a:rPr>
                        <a:t> </a:t>
                      </a:r>
                    </a:p>
                  </a:txBody>
                  <a:tcPr marL="7154" marR="7154" marT="7154" marB="0" anchor="ctr">
                    <a:lnL>
                      <a:noFill/>
                    </a:lnL>
                    <a:lnR>
                      <a:noFill/>
                    </a:lnR>
                    <a:lnT>
                      <a:noFill/>
                    </a:lnT>
                    <a:lnB>
                      <a:noFill/>
                    </a:lnB>
                    <a:solidFill>
                      <a:srgbClr val="E7E8E9"/>
                    </a:solidFill>
                  </a:tcPr>
                </a:tc>
                <a:tc>
                  <a:txBody>
                    <a:bodyPr/>
                    <a:lstStyle/>
                    <a:p>
                      <a:pPr algn="ctr" fontAlgn="ctr"/>
                      <a:r>
                        <a:rPr lang="fr-FR" sz="900" b="0" i="0" u="none" strike="noStrike">
                          <a:effectLst/>
                          <a:latin typeface="Arial" panose="020B0604020202020204" pitchFamily="34" charset="0"/>
                        </a:rPr>
                        <a:t> </a:t>
                      </a:r>
                    </a:p>
                  </a:txBody>
                  <a:tcPr marL="7154" marR="7154" marT="7154" marB="0" anchor="ctr">
                    <a:lnL>
                      <a:noFill/>
                    </a:lnL>
                    <a:lnR>
                      <a:noFill/>
                    </a:lnR>
                    <a:lnT>
                      <a:noFill/>
                    </a:lnT>
                    <a:lnB>
                      <a:noFill/>
                    </a:lnB>
                    <a:solidFill>
                      <a:srgbClr val="E7E8E9"/>
                    </a:solidFill>
                  </a:tcPr>
                </a:tc>
                <a:tc>
                  <a:txBody>
                    <a:bodyPr/>
                    <a:lstStyle/>
                    <a:p>
                      <a:pPr algn="l" fontAlgn="ctr"/>
                      <a:r>
                        <a:rPr lang="fr-FR" sz="900" b="0" i="1" u="none" strike="noStrike">
                          <a:effectLst/>
                          <a:latin typeface="Arial" panose="020B0604020202020204" pitchFamily="34" charset="0"/>
                        </a:rPr>
                        <a:t>Formation : spécifique à cet acte en plus de la formation initiale</a:t>
                      </a:r>
                    </a:p>
                  </a:txBody>
                  <a:tcPr marL="107317" marR="7154" marT="7154" marB="0" anchor="ctr">
                    <a:lnL>
                      <a:noFill/>
                    </a:lnL>
                    <a:lnR>
                      <a:noFill/>
                    </a:lnR>
                    <a:lnT>
                      <a:noFill/>
                    </a:lnT>
                    <a:lnB>
                      <a:noFill/>
                    </a:lnB>
                    <a:solidFill>
                      <a:srgbClr val="E7E8E9"/>
                    </a:solidFill>
                  </a:tcPr>
                </a:tc>
                <a:extLst>
                  <a:ext uri="{0D108BD9-81ED-4DB2-BD59-A6C34878D82A}">
                    <a16:rowId xmlns:a16="http://schemas.microsoft.com/office/drawing/2014/main" val="3768766247"/>
                  </a:ext>
                </a:extLst>
              </a:tr>
              <a:tr h="473984">
                <a:tc>
                  <a:txBody>
                    <a:bodyPr/>
                    <a:lstStyle/>
                    <a:p>
                      <a:pPr algn="ctr" fontAlgn="ctr"/>
                      <a:r>
                        <a:rPr lang="fr-FR" sz="900" b="0" i="0" u="none" strike="noStrike">
                          <a:effectLst/>
                          <a:latin typeface="Arial" panose="020B0604020202020204" pitchFamily="34" charset="0"/>
                        </a:rPr>
                        <a:t> </a:t>
                      </a:r>
                    </a:p>
                  </a:txBody>
                  <a:tcPr marL="7154" marR="7154" marT="7154" marB="0" anchor="ctr">
                    <a:lnL>
                      <a:noFill/>
                    </a:lnL>
                    <a:lnR>
                      <a:noFill/>
                    </a:lnR>
                    <a:lnT>
                      <a:noFill/>
                    </a:lnT>
                    <a:lnB>
                      <a:noFill/>
                    </a:lnB>
                    <a:solidFill>
                      <a:srgbClr val="E7E8E9"/>
                    </a:solidFill>
                  </a:tcPr>
                </a:tc>
                <a:tc>
                  <a:txBody>
                    <a:bodyPr/>
                    <a:lstStyle/>
                    <a:p>
                      <a:pPr algn="ctr" fontAlgn="ctr"/>
                      <a:r>
                        <a:rPr lang="fr-FR" sz="900" b="0" i="0" u="none" strike="noStrike">
                          <a:effectLst/>
                          <a:latin typeface="Arial" panose="020B0604020202020204" pitchFamily="34" charset="0"/>
                        </a:rPr>
                        <a:t> </a:t>
                      </a:r>
                    </a:p>
                  </a:txBody>
                  <a:tcPr marL="7154" marR="7154" marT="7154" marB="0" anchor="ctr">
                    <a:lnL>
                      <a:noFill/>
                    </a:lnL>
                    <a:lnR>
                      <a:noFill/>
                    </a:lnR>
                    <a:lnT>
                      <a:noFill/>
                    </a:lnT>
                    <a:lnB>
                      <a:noFill/>
                    </a:lnB>
                    <a:solidFill>
                      <a:srgbClr val="E7E8E9"/>
                    </a:solidFill>
                  </a:tcPr>
                </a:tc>
                <a:tc>
                  <a:txBody>
                    <a:bodyPr/>
                    <a:lstStyle/>
                    <a:p>
                      <a:pPr algn="l" fontAlgn="ctr"/>
                      <a:r>
                        <a:rPr lang="fr-FR" sz="900" b="0" i="1" u="none" strike="noStrike" dirty="0">
                          <a:effectLst/>
                          <a:latin typeface="Arial" panose="020B0604020202020204" pitchFamily="34" charset="0"/>
                        </a:rPr>
                        <a:t>Environnement : conformément aux arrêtés en vigueur limitant l’utilisation de médicament de thérapie innovante à base de lymphocytes T génétiquement modifiés dits CAR-T </a:t>
                      </a:r>
                      <a:r>
                        <a:rPr lang="fr-FR" sz="900" b="0" i="1" u="none" strike="noStrike" dirty="0" err="1">
                          <a:effectLst/>
                          <a:latin typeface="Arial" panose="020B0604020202020204" pitchFamily="34" charset="0"/>
                        </a:rPr>
                        <a:t>Cells</a:t>
                      </a:r>
                      <a:r>
                        <a:rPr lang="fr-FR" sz="900" b="0" i="1" u="none" strike="noStrike" dirty="0">
                          <a:effectLst/>
                          <a:latin typeface="Arial" panose="020B0604020202020204" pitchFamily="34" charset="0"/>
                        </a:rPr>
                        <a:t> autologues</a:t>
                      </a:r>
                    </a:p>
                  </a:txBody>
                  <a:tcPr marL="107317" marR="7154" marT="7154" marB="0" anchor="ctr">
                    <a:lnL>
                      <a:noFill/>
                    </a:lnL>
                    <a:lnR>
                      <a:noFill/>
                    </a:lnR>
                    <a:lnT>
                      <a:noFill/>
                    </a:lnT>
                    <a:lnB>
                      <a:noFill/>
                    </a:lnB>
                    <a:solidFill>
                      <a:srgbClr val="E7E8E9"/>
                    </a:solidFill>
                  </a:tcPr>
                </a:tc>
                <a:extLst>
                  <a:ext uri="{0D108BD9-81ED-4DB2-BD59-A6C34878D82A}">
                    <a16:rowId xmlns:a16="http://schemas.microsoft.com/office/drawing/2014/main" val="2143963981"/>
                  </a:ext>
                </a:extLst>
              </a:tr>
            </a:tbl>
          </a:graphicData>
        </a:graphic>
      </p:graphicFrame>
      <p:sp>
        <p:nvSpPr>
          <p:cNvPr id="5" name="Espace réservé de la date 4">
            <a:extLst>
              <a:ext uri="{FF2B5EF4-FFF2-40B4-BE49-F238E27FC236}">
                <a16:creationId xmlns:a16="http://schemas.microsoft.com/office/drawing/2014/main" id="{3F7F17DB-29E6-4BB6-97E3-FEC51932F116}"/>
              </a:ext>
            </a:extLst>
          </p:cNvPr>
          <p:cNvSpPr>
            <a:spLocks noGrp="1"/>
          </p:cNvSpPr>
          <p:nvPr>
            <p:ph type="dt" sz="half" idx="11"/>
          </p:nvPr>
        </p:nvSpPr>
        <p:spPr/>
        <p:txBody>
          <a:bodyPr/>
          <a:lstStyle/>
          <a:p>
            <a:r>
              <a:rPr lang="fr-FR"/>
              <a:t>08 novembre 2021</a:t>
            </a:r>
            <a:endParaRPr lang="fr-FR" dirty="0"/>
          </a:p>
        </p:txBody>
      </p:sp>
      <p:sp>
        <p:nvSpPr>
          <p:cNvPr id="7" name="Espace réservé du pied de page 6">
            <a:extLst>
              <a:ext uri="{FF2B5EF4-FFF2-40B4-BE49-F238E27FC236}">
                <a16:creationId xmlns:a16="http://schemas.microsoft.com/office/drawing/2014/main" id="{5DA3286C-5F76-486C-AE28-EEDCD68CA6B3}"/>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13928690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346CF6-FFC6-442D-8A8E-630FE2261BF3}"/>
              </a:ext>
            </a:extLst>
          </p:cNvPr>
          <p:cNvSpPr>
            <a:spLocks noGrp="1"/>
          </p:cNvSpPr>
          <p:nvPr>
            <p:ph type="title"/>
          </p:nvPr>
        </p:nvSpPr>
        <p:spPr/>
        <p:txBody>
          <a:bodyPr/>
          <a:lstStyle/>
          <a:p>
            <a:r>
              <a:rPr lang="fr-FR" dirty="0"/>
              <a:t>CAR-T </a:t>
            </a:r>
            <a:r>
              <a:rPr lang="fr-FR" dirty="0" err="1"/>
              <a:t>cells</a:t>
            </a:r>
            <a:endParaRPr lang="fr-FR" dirty="0"/>
          </a:p>
        </p:txBody>
      </p:sp>
      <p:sp>
        <p:nvSpPr>
          <p:cNvPr id="3" name="Espace réservé du contenu 2">
            <a:extLst>
              <a:ext uri="{FF2B5EF4-FFF2-40B4-BE49-F238E27FC236}">
                <a16:creationId xmlns:a16="http://schemas.microsoft.com/office/drawing/2014/main" id="{1792F925-1EEE-4B43-81D8-C2A97AB8DF32}"/>
              </a:ext>
            </a:extLst>
          </p:cNvPr>
          <p:cNvSpPr>
            <a:spLocks noGrp="1"/>
          </p:cNvSpPr>
          <p:nvPr>
            <p:ph idx="1"/>
          </p:nvPr>
        </p:nvSpPr>
        <p:spPr/>
        <p:txBody>
          <a:bodyPr/>
          <a:lstStyle/>
          <a:p>
            <a:r>
              <a:rPr lang="fr-FR" dirty="0"/>
              <a:t>A compter de mars 2022</a:t>
            </a:r>
          </a:p>
          <a:p>
            <a:endParaRPr lang="fr-FR" dirty="0"/>
          </a:p>
          <a:p>
            <a:r>
              <a:rPr lang="fr-FR" dirty="0"/>
              <a:t>Pas de distinction du financement en fonction des produits</a:t>
            </a:r>
          </a:p>
          <a:p>
            <a:endParaRPr lang="fr-FR" dirty="0"/>
          </a:p>
          <a:p>
            <a:r>
              <a:rPr lang="fr-FR" dirty="0"/>
              <a:t>Versement au fil de l’eau</a:t>
            </a:r>
          </a:p>
        </p:txBody>
      </p:sp>
      <p:sp>
        <p:nvSpPr>
          <p:cNvPr id="4" name="Espace réservé du numéro de diapositive 3">
            <a:extLst>
              <a:ext uri="{FF2B5EF4-FFF2-40B4-BE49-F238E27FC236}">
                <a16:creationId xmlns:a16="http://schemas.microsoft.com/office/drawing/2014/main" id="{646420D7-FE25-424A-A7D3-A507379B9682}"/>
              </a:ext>
            </a:extLst>
          </p:cNvPr>
          <p:cNvSpPr>
            <a:spLocks noGrp="1"/>
          </p:cNvSpPr>
          <p:nvPr>
            <p:ph type="sldNum" sz="quarter" idx="10"/>
          </p:nvPr>
        </p:nvSpPr>
        <p:spPr/>
        <p:txBody>
          <a:bodyPr/>
          <a:lstStyle/>
          <a:p>
            <a:pPr>
              <a:defRPr/>
            </a:pPr>
            <a:fld id="{1906F8B4-365A-46F3-9C5C-7889764C9AFB}" type="slidenum">
              <a:rPr lang="fr-FR" smtClean="0"/>
              <a:pPr>
                <a:defRPr/>
              </a:pPr>
              <a:t>59</a:t>
            </a:fld>
            <a:endParaRPr lang="fr-FR" dirty="0"/>
          </a:p>
        </p:txBody>
      </p:sp>
      <p:sp>
        <p:nvSpPr>
          <p:cNvPr id="5" name="Espace réservé de la date 4">
            <a:extLst>
              <a:ext uri="{FF2B5EF4-FFF2-40B4-BE49-F238E27FC236}">
                <a16:creationId xmlns:a16="http://schemas.microsoft.com/office/drawing/2014/main" id="{777004DB-5AC2-40D9-9896-0854D99397B0}"/>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9FDBFF86-9AB7-46FD-9956-93491726B295}"/>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162193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a:extLst>
              <a:ext uri="{FF2B5EF4-FFF2-40B4-BE49-F238E27FC236}">
                <a16:creationId xmlns:a16="http://schemas.microsoft.com/office/drawing/2014/main" id="{BF8C06A6-72D3-4F02-BA1C-4BD06BA5798E}"/>
              </a:ext>
            </a:extLst>
          </p:cNvPr>
          <p:cNvSpPr>
            <a:spLocks noGrp="1"/>
          </p:cNvSpPr>
          <p:nvPr>
            <p:ph type="title"/>
          </p:nvPr>
        </p:nvSpPr>
        <p:spPr/>
        <p:txBody>
          <a:bodyPr>
            <a:normAutofit fontScale="90000"/>
          </a:bodyPr>
          <a:lstStyle/>
          <a:p>
            <a:pPr eaLnBrk="1" hangingPunct="1"/>
            <a:br>
              <a:rPr lang="fr-FR" altLang="fr-FR" dirty="0">
                <a:latin typeface="Arial Bold" charset="0"/>
              </a:rPr>
            </a:br>
            <a:br>
              <a:rPr lang="fr-FR" altLang="fr-FR" dirty="0">
                <a:latin typeface="Arial Bold" charset="0"/>
              </a:rPr>
            </a:br>
            <a:endParaRPr lang="fr-FR" altLang="fr-FR" sz="1350" b="0" dirty="0">
              <a:solidFill>
                <a:srgbClr val="C00000"/>
              </a:solidFill>
              <a:latin typeface="Arial Bold" charset="0"/>
            </a:endParaRPr>
          </a:p>
        </p:txBody>
      </p:sp>
      <p:sp>
        <p:nvSpPr>
          <p:cNvPr id="3" name="Espace réservé du contenu 2">
            <a:extLst>
              <a:ext uri="{FF2B5EF4-FFF2-40B4-BE49-F238E27FC236}">
                <a16:creationId xmlns:a16="http://schemas.microsoft.com/office/drawing/2014/main" id="{51C1C138-2BBD-405E-AC4E-FCAA75E202DC}"/>
              </a:ext>
            </a:extLst>
          </p:cNvPr>
          <p:cNvSpPr>
            <a:spLocks noGrp="1"/>
          </p:cNvSpPr>
          <p:nvPr>
            <p:ph idx="1"/>
          </p:nvPr>
        </p:nvSpPr>
        <p:spPr>
          <a:xfrm>
            <a:off x="1527820" y="2297133"/>
            <a:ext cx="6559130" cy="3672408"/>
          </a:xfrm>
        </p:spPr>
        <p:txBody>
          <a:bodyPr>
            <a:normAutofit fontScale="92500" lnSpcReduction="10000"/>
          </a:bodyPr>
          <a:lstStyle/>
          <a:p>
            <a:pPr marL="103585" indent="0" algn="just" eaLnBrk="0" hangingPunct="0">
              <a:buNone/>
              <a:defRPr/>
            </a:pPr>
            <a:endParaRPr lang="fr-FR" sz="1238" b="1" dirty="0">
              <a:solidFill>
                <a:schemeClr val="accent2"/>
              </a:solidFill>
              <a:latin typeface="Arial"/>
              <a:ea typeface="MS PGothic" pitchFamily="34" charset="-128"/>
            </a:endParaRPr>
          </a:p>
          <a:p>
            <a:pPr marL="103585" indent="0" algn="ctr" eaLnBrk="0" hangingPunct="0">
              <a:buNone/>
              <a:defRPr/>
            </a:pPr>
            <a:endParaRPr lang="fr-FR" sz="1275" b="1" dirty="0">
              <a:latin typeface="Arial"/>
              <a:ea typeface="MS PGothic" pitchFamily="34" charset="-128"/>
            </a:endParaRPr>
          </a:p>
          <a:p>
            <a:pPr marL="123825" indent="0" algn="just" eaLnBrk="0" hangingPunct="0">
              <a:buNone/>
              <a:defRPr/>
            </a:pPr>
            <a:r>
              <a:rPr lang="fr-FR" sz="1500" b="1" dirty="0">
                <a:latin typeface="Arial" panose="020B0604020202020204" pitchFamily="34" charset="0"/>
                <a:ea typeface="MS PGothic" pitchFamily="34" charset="-128"/>
                <a:cs typeface="Arial" panose="020B0604020202020204" pitchFamily="34" charset="0"/>
              </a:rPr>
              <a:t>Traitement des questions</a:t>
            </a:r>
          </a:p>
          <a:p>
            <a:pPr marL="628353" lvl="3" indent="-147341" algn="just" defTabSz="100906" eaLnBrk="0" hangingPunct="0">
              <a:defRPr/>
            </a:pPr>
            <a:r>
              <a:rPr lang="fr-FR" dirty="0">
                <a:latin typeface="Arial" panose="020B0604020202020204" pitchFamily="34" charset="0"/>
                <a:ea typeface="MS PGothic" pitchFamily="34" charset="-128"/>
                <a:cs typeface="Arial" panose="020B0604020202020204" pitchFamily="34" charset="0"/>
              </a:rPr>
              <a:t> Réponses à la fin des présentations, recensées par l’ATIH</a:t>
            </a:r>
          </a:p>
          <a:p>
            <a:pPr marL="628353" lvl="3" indent="-147341" algn="just" defTabSz="100906" eaLnBrk="0" hangingPunct="0">
              <a:defRPr/>
            </a:pPr>
            <a:r>
              <a:rPr lang="fr-FR" dirty="0">
                <a:latin typeface="Arial" panose="020B0604020202020204" pitchFamily="34" charset="0"/>
                <a:ea typeface="MS PGothic" pitchFamily="34" charset="-128"/>
                <a:cs typeface="Arial" panose="020B0604020202020204" pitchFamily="34" charset="0"/>
              </a:rPr>
              <a:t> Recensement des questions : se poursuit après les présentations</a:t>
            </a:r>
          </a:p>
          <a:p>
            <a:pPr marL="123825" lvl="0" indent="0" algn="just" eaLnBrk="0" hangingPunct="0">
              <a:buNone/>
              <a:defRPr/>
            </a:pPr>
            <a:endParaRPr lang="fr-FR" sz="1500" b="1" dirty="0">
              <a:latin typeface="Arial" panose="020B0604020202020204" pitchFamily="34" charset="0"/>
              <a:ea typeface="MS PGothic" pitchFamily="34" charset="-128"/>
              <a:cs typeface="Arial" panose="020B0604020202020204" pitchFamily="34" charset="0"/>
            </a:endParaRPr>
          </a:p>
          <a:p>
            <a:pPr marL="123825" lvl="0" indent="0" algn="just" eaLnBrk="0" hangingPunct="0">
              <a:buNone/>
              <a:defRPr/>
            </a:pPr>
            <a:r>
              <a:rPr lang="fr-FR" sz="1500" b="1" dirty="0">
                <a:latin typeface="Arial" panose="020B0604020202020204" pitchFamily="34" charset="0"/>
                <a:ea typeface="MS PGothic" pitchFamily="34" charset="-128"/>
                <a:cs typeface="Arial" panose="020B0604020202020204" pitchFamily="34" charset="0"/>
              </a:rPr>
              <a:t>Suite de la </a:t>
            </a:r>
            <a:r>
              <a:rPr lang="fr-FR" sz="1500" b="1" dirty="0" err="1">
                <a:latin typeface="Arial" panose="020B0604020202020204" pitchFamily="34" charset="0"/>
                <a:ea typeface="MS PGothic" pitchFamily="34" charset="-128"/>
                <a:cs typeface="Arial" panose="020B0604020202020204" pitchFamily="34" charset="0"/>
              </a:rPr>
              <a:t>visio</a:t>
            </a:r>
            <a:r>
              <a:rPr lang="fr-FR" sz="1500" b="1" dirty="0">
                <a:latin typeface="Arial" panose="020B0604020202020204" pitchFamily="34" charset="0"/>
                <a:ea typeface="MS PGothic" pitchFamily="34" charset="-128"/>
                <a:cs typeface="Arial" panose="020B0604020202020204" pitchFamily="34" charset="0"/>
              </a:rPr>
              <a:t> conférence</a:t>
            </a:r>
          </a:p>
          <a:p>
            <a:pPr marL="481012" lvl="3" indent="0" algn="just" defTabSz="100906" eaLnBrk="0" hangingPunct="0">
              <a:buNone/>
              <a:defRPr/>
            </a:pPr>
            <a:endParaRPr lang="fr-FR" dirty="0">
              <a:latin typeface="Arial" panose="020B0604020202020204" pitchFamily="34" charset="0"/>
              <a:ea typeface="MS PGothic" pitchFamily="34" charset="-128"/>
              <a:cs typeface="Arial" panose="020B0604020202020204" pitchFamily="34" charset="0"/>
            </a:endParaRPr>
          </a:p>
          <a:p>
            <a:pPr marL="628353" lvl="3" indent="-147341" algn="just" defTabSz="100906" eaLnBrk="0" hangingPunct="0">
              <a:defRPr/>
            </a:pPr>
            <a:r>
              <a:rPr lang="fr-FR" sz="1600" dirty="0"/>
              <a:t> Questionnaire d’évaluation </a:t>
            </a:r>
            <a:r>
              <a:rPr lang="fr-FR" sz="1600" dirty="0">
                <a:sym typeface="Wingdings" panose="05000000000000000000" pitchFamily="2" charset="2"/>
              </a:rPr>
              <a:t></a:t>
            </a:r>
          </a:p>
          <a:p>
            <a:pPr marL="628353" lvl="3" indent="-147341" algn="just" defTabSz="100906" eaLnBrk="0" hangingPunct="0">
              <a:defRPr/>
            </a:pPr>
            <a:r>
              <a:rPr lang="fr-FR" sz="1600" dirty="0"/>
              <a:t> Diaporama disponible sur le site de l’ATIH</a:t>
            </a:r>
            <a:endParaRPr lang="fr-FR" sz="1600" dirty="0">
              <a:sym typeface="Wingdings" panose="05000000000000000000" pitchFamily="2" charset="2"/>
            </a:endParaRPr>
          </a:p>
          <a:p>
            <a:pPr marL="481012" lvl="3" indent="0" algn="just" defTabSz="100906" eaLnBrk="0" hangingPunct="0">
              <a:buNone/>
              <a:defRPr/>
            </a:pPr>
            <a:endParaRPr lang="fr-FR" dirty="0">
              <a:latin typeface="Arial" panose="020B0604020202020204" pitchFamily="34" charset="0"/>
              <a:ea typeface="MS PGothic" pitchFamily="34" charset="-128"/>
              <a:cs typeface="Arial" panose="020B0604020202020204" pitchFamily="34" charset="0"/>
            </a:endParaRPr>
          </a:p>
          <a:p>
            <a:pPr marL="481013" lvl="3" indent="0" algn="just" defTabSz="100906" eaLnBrk="0" hangingPunct="0">
              <a:buNone/>
              <a:defRPr/>
            </a:pPr>
            <a:endParaRPr lang="fr-FR" dirty="0">
              <a:latin typeface="Arial" panose="020B0604020202020204" pitchFamily="34" charset="0"/>
              <a:ea typeface="MS PGothic" pitchFamily="34" charset="-128"/>
              <a:cs typeface="Arial" panose="020B0604020202020204" pitchFamily="34" charset="0"/>
            </a:endParaRPr>
          </a:p>
          <a:p>
            <a:pPr marL="123825" lvl="1" indent="0" algn="just" defTabSz="100906" eaLnBrk="0" hangingPunct="0">
              <a:buNone/>
              <a:defRPr/>
            </a:pPr>
            <a:r>
              <a:rPr lang="fr-FR" sz="1500" b="1" dirty="0">
                <a:latin typeface="Arial" panose="020B0604020202020204" pitchFamily="34" charset="0"/>
                <a:ea typeface="MS PGothic" pitchFamily="34" charset="-128"/>
                <a:cs typeface="Arial" panose="020B0604020202020204" pitchFamily="34" charset="0"/>
              </a:rPr>
              <a:t>Problèmes techniques</a:t>
            </a:r>
          </a:p>
          <a:p>
            <a:pPr marL="628353" lvl="3" indent="-147341" algn="just" eaLnBrk="0" hangingPunct="0">
              <a:defRPr/>
            </a:pPr>
            <a:r>
              <a:rPr lang="fr-FR" dirty="0">
                <a:latin typeface="Arial" panose="020B0604020202020204" pitchFamily="34" charset="0"/>
                <a:ea typeface="MS PGothic" pitchFamily="34" charset="-128"/>
                <a:cs typeface="Arial" panose="020B0604020202020204" pitchFamily="34" charset="0"/>
              </a:rPr>
              <a:t>Vous pouvez nous contacter par mail</a:t>
            </a:r>
          </a:p>
          <a:p>
            <a:pPr marL="481013" lvl="3" indent="0" algn="just" eaLnBrk="0" hangingPunct="0">
              <a:buNone/>
              <a:defRPr/>
            </a:pPr>
            <a:r>
              <a:rPr lang="fr-FR" sz="1350" u="sng" dirty="0">
                <a:solidFill>
                  <a:srgbClr val="00B0F0"/>
                </a:solidFill>
                <a:hlinkClick r:id="rId3">
                  <a:extLst>
                    <a:ext uri="{A12FA001-AC4F-418D-AE19-62706E023703}">
                      <ahyp:hlinkClr xmlns:ahyp="http://schemas.microsoft.com/office/drawing/2018/hyperlinkcolor" val="tx"/>
                    </a:ext>
                  </a:extLst>
                </a:hlinkClick>
              </a:rPr>
              <a:t>secretariat.cim-mf@atih.sante.fr</a:t>
            </a:r>
            <a:endParaRPr lang="fr-FR" sz="1350" dirty="0">
              <a:solidFill>
                <a:srgbClr val="00B0F0"/>
              </a:solidFill>
              <a:ea typeface="MS PGothic" pitchFamily="34" charset="-128"/>
              <a:cs typeface="Arial" panose="020B0604020202020204" pitchFamily="34" charset="0"/>
            </a:endParaRPr>
          </a:p>
          <a:p>
            <a:pPr marL="481013" lvl="3" indent="0" algn="just" eaLnBrk="0" hangingPunct="0">
              <a:buNone/>
              <a:defRPr/>
            </a:pPr>
            <a:endParaRPr lang="fr-FR" dirty="0">
              <a:latin typeface="Arial" panose="020B0604020202020204" pitchFamily="34" charset="0"/>
              <a:ea typeface="MS PGothic" pitchFamily="34" charset="-128"/>
              <a:cs typeface="Arial" panose="020B0604020202020204" pitchFamily="34" charset="0"/>
            </a:endParaRPr>
          </a:p>
        </p:txBody>
      </p:sp>
      <p:sp>
        <p:nvSpPr>
          <p:cNvPr id="15364" name="ZoneTexte 1">
            <a:extLst>
              <a:ext uri="{FF2B5EF4-FFF2-40B4-BE49-F238E27FC236}">
                <a16:creationId xmlns:a16="http://schemas.microsoft.com/office/drawing/2014/main" id="{8211E2F0-1CB8-4289-A4AD-505C59DABC1C}"/>
              </a:ext>
            </a:extLst>
          </p:cNvPr>
          <p:cNvSpPr txBox="1">
            <a:spLocks noChangeArrowheads="1"/>
          </p:cNvSpPr>
          <p:nvPr/>
        </p:nvSpPr>
        <p:spPr bwMode="auto">
          <a:xfrm>
            <a:off x="2515459" y="1552993"/>
            <a:ext cx="4571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pPr>
            <a:r>
              <a:rPr lang="fr-FR" altLang="fr-FR" b="1" dirty="0">
                <a:solidFill>
                  <a:srgbClr val="0095CB"/>
                </a:solidFill>
                <a:effectLst>
                  <a:outerShdw blurRad="38100" dist="38100" dir="2700000" algn="tl">
                    <a:srgbClr val="C0C0C0"/>
                  </a:outerShdw>
                </a:effectLst>
                <a:latin typeface="Arial Bold" charset="0"/>
              </a:rPr>
              <a:t>Session Actualités PMSI 2022</a:t>
            </a:r>
          </a:p>
          <a:p>
            <a:pPr algn="ctr" eaLnBrk="0" fontAlgn="base" hangingPunct="0">
              <a:spcBef>
                <a:spcPct val="0"/>
              </a:spcBef>
              <a:spcAft>
                <a:spcPct val="0"/>
              </a:spcAft>
            </a:pPr>
            <a:r>
              <a:rPr lang="fr-FR" altLang="fr-FR" b="1" dirty="0">
                <a:solidFill>
                  <a:srgbClr val="4E455D"/>
                </a:solidFill>
              </a:rPr>
              <a:t>Le chat  pour communiquer avec nous !</a:t>
            </a:r>
          </a:p>
        </p:txBody>
      </p:sp>
      <p:sp>
        <p:nvSpPr>
          <p:cNvPr id="2" name="Flèche : droite 1">
            <a:extLst>
              <a:ext uri="{FF2B5EF4-FFF2-40B4-BE49-F238E27FC236}">
                <a16:creationId xmlns:a16="http://schemas.microsoft.com/office/drawing/2014/main" id="{73E8030B-C919-43B5-9C94-67A8925C7BAA}"/>
              </a:ext>
            </a:extLst>
          </p:cNvPr>
          <p:cNvSpPr/>
          <p:nvPr/>
        </p:nvSpPr>
        <p:spPr>
          <a:xfrm>
            <a:off x="1270948" y="2825460"/>
            <a:ext cx="306533" cy="14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solidFill>
                <a:prstClr val="white"/>
              </a:solidFill>
              <a:latin typeface="Arial"/>
              <a:ea typeface="ＭＳ Ｐゴシック"/>
            </a:endParaRPr>
          </a:p>
        </p:txBody>
      </p:sp>
      <p:sp>
        <p:nvSpPr>
          <p:cNvPr id="6" name="Flèche : droite 5">
            <a:extLst>
              <a:ext uri="{FF2B5EF4-FFF2-40B4-BE49-F238E27FC236}">
                <a16:creationId xmlns:a16="http://schemas.microsoft.com/office/drawing/2014/main" id="{A8FA298A-FE23-4C26-A82C-CC0FB0D874C7}"/>
              </a:ext>
            </a:extLst>
          </p:cNvPr>
          <p:cNvSpPr/>
          <p:nvPr/>
        </p:nvSpPr>
        <p:spPr>
          <a:xfrm>
            <a:off x="1274796" y="3751985"/>
            <a:ext cx="306533" cy="14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13">
              <a:solidFill>
                <a:prstClr val="white"/>
              </a:solidFill>
              <a:latin typeface="Arial"/>
              <a:ea typeface="ＭＳ Ｐゴシック"/>
            </a:endParaRPr>
          </a:p>
        </p:txBody>
      </p:sp>
      <p:sp>
        <p:nvSpPr>
          <p:cNvPr id="10" name="Espace réservé du numéro de diapositive 9"/>
          <p:cNvSpPr>
            <a:spLocks noGrp="1"/>
          </p:cNvSpPr>
          <p:nvPr>
            <p:ph type="sldNum" sz="quarter" idx="10"/>
          </p:nvPr>
        </p:nvSpPr>
        <p:spPr/>
        <p:txBody>
          <a:bodyPr/>
          <a:lstStyle/>
          <a:p>
            <a:fld id="{E5369045-A61C-425D-88C5-655E2D52834C}" type="slidenum">
              <a:rPr lang="fr-FR">
                <a:ea typeface="ＭＳ Ｐゴシック"/>
              </a:rPr>
              <a:pPr/>
              <a:t>6</a:t>
            </a:fld>
            <a:endParaRPr lang="fr-FR" dirty="0">
              <a:ea typeface="ＭＳ Ｐゴシック"/>
            </a:endParaRPr>
          </a:p>
        </p:txBody>
      </p:sp>
      <p:sp>
        <p:nvSpPr>
          <p:cNvPr id="4" name="Espace réservé de la date 3">
            <a:extLst>
              <a:ext uri="{FF2B5EF4-FFF2-40B4-BE49-F238E27FC236}">
                <a16:creationId xmlns:a16="http://schemas.microsoft.com/office/drawing/2014/main" id="{C21AD5A1-3BE4-4F6E-B7F3-5A434D66BFB1}"/>
              </a:ext>
            </a:extLst>
          </p:cNvPr>
          <p:cNvSpPr>
            <a:spLocks noGrp="1"/>
          </p:cNvSpPr>
          <p:nvPr>
            <p:ph type="dt" sz="half" idx="11"/>
          </p:nvPr>
        </p:nvSpPr>
        <p:spPr/>
        <p:txBody>
          <a:bodyPr/>
          <a:lstStyle/>
          <a:p>
            <a:r>
              <a:rPr lang="fr-FR"/>
              <a:t>08 novembre 2021</a:t>
            </a:r>
            <a:endParaRPr lang="fr-FR" dirty="0"/>
          </a:p>
        </p:txBody>
      </p:sp>
      <p:sp>
        <p:nvSpPr>
          <p:cNvPr id="5" name="Espace réservé du pied de page 4">
            <a:extLst>
              <a:ext uri="{FF2B5EF4-FFF2-40B4-BE49-F238E27FC236}">
                <a16:creationId xmlns:a16="http://schemas.microsoft.com/office/drawing/2014/main" id="{17A26200-50FF-4F65-BB10-EF9CDD3F23EA}"/>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511637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C91EFE-14BD-42DB-BB43-E4A650AFB9B0}"/>
              </a:ext>
            </a:extLst>
          </p:cNvPr>
          <p:cNvSpPr>
            <a:spLocks noGrp="1"/>
          </p:cNvSpPr>
          <p:nvPr>
            <p:ph type="ctrTitle"/>
          </p:nvPr>
        </p:nvSpPr>
        <p:spPr/>
        <p:txBody>
          <a:bodyPr/>
          <a:lstStyle/>
          <a:p>
            <a:r>
              <a:rPr lang="fr-FR" dirty="0"/>
              <a:t>2. Information médicale </a:t>
            </a:r>
          </a:p>
        </p:txBody>
      </p:sp>
      <p:sp>
        <p:nvSpPr>
          <p:cNvPr id="8" name="Sous-titre 7">
            <a:extLst>
              <a:ext uri="{FF2B5EF4-FFF2-40B4-BE49-F238E27FC236}">
                <a16:creationId xmlns:a16="http://schemas.microsoft.com/office/drawing/2014/main" id="{7D58223B-A25B-4BEA-9417-58632F9552C2}"/>
              </a:ext>
            </a:extLst>
          </p:cNvPr>
          <p:cNvSpPr>
            <a:spLocks noGrp="1"/>
          </p:cNvSpPr>
          <p:nvPr>
            <p:ph type="subTitle" idx="1"/>
          </p:nvPr>
        </p:nvSpPr>
        <p:spPr>
          <a:xfrm>
            <a:off x="2362200" y="3886200"/>
            <a:ext cx="5090120" cy="1559024"/>
          </a:xfrm>
        </p:spPr>
        <p:txBody>
          <a:bodyPr/>
          <a:lstStyle/>
          <a:p>
            <a:r>
              <a:rPr lang="fr-FR" dirty="0"/>
              <a:t>5. Recommandations de codage COVID</a:t>
            </a:r>
          </a:p>
          <a:p>
            <a:endParaRPr lang="fr-FR" dirty="0"/>
          </a:p>
          <a:p>
            <a:r>
              <a:rPr lang="fr-FR" dirty="0"/>
              <a:t>Dr Pascal Potier  </a:t>
            </a:r>
          </a:p>
          <a:p>
            <a:endParaRPr lang="fr-FR" dirty="0"/>
          </a:p>
        </p:txBody>
      </p:sp>
      <p:sp>
        <p:nvSpPr>
          <p:cNvPr id="4" name="Espace réservé du numéro de diapositive 3">
            <a:extLst>
              <a:ext uri="{FF2B5EF4-FFF2-40B4-BE49-F238E27FC236}">
                <a16:creationId xmlns:a16="http://schemas.microsoft.com/office/drawing/2014/main" id="{EEEE4277-A644-44B0-9760-5C839D945C5D}"/>
              </a:ext>
            </a:extLst>
          </p:cNvPr>
          <p:cNvSpPr>
            <a:spLocks noGrp="1"/>
          </p:cNvSpPr>
          <p:nvPr>
            <p:ph type="sldNum" sz="quarter" idx="10"/>
          </p:nvPr>
        </p:nvSpPr>
        <p:spPr/>
        <p:txBody>
          <a:bodyPr/>
          <a:lstStyle/>
          <a:p>
            <a:fld id="{E5369045-A61C-425D-88C5-655E2D52834C}" type="slidenum">
              <a:rPr lang="fr-FR" smtClean="0"/>
              <a:pPr/>
              <a:t>60</a:t>
            </a:fld>
            <a:endParaRPr lang="fr-FR" dirty="0"/>
          </a:p>
        </p:txBody>
      </p:sp>
      <p:sp>
        <p:nvSpPr>
          <p:cNvPr id="5" name="Espace réservé de la date 4">
            <a:extLst>
              <a:ext uri="{FF2B5EF4-FFF2-40B4-BE49-F238E27FC236}">
                <a16:creationId xmlns:a16="http://schemas.microsoft.com/office/drawing/2014/main" id="{D5B9B8B0-B519-467C-AD38-83AA3AFD6AD9}"/>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E5803259-1915-42A7-8CC5-3787CA4287E6}"/>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23819980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411772"/>
            <a:ext cx="7008223" cy="744141"/>
          </a:xfrm>
        </p:spPr>
        <p:txBody>
          <a:bodyPr/>
          <a:lstStyle/>
          <a:p>
            <a:r>
              <a:rPr lang="fr-FR" sz="2400" dirty="0"/>
              <a:t>Comment coder les séjours pour COVID en situation d’échec vaccinal ?</a:t>
            </a:r>
          </a:p>
        </p:txBody>
      </p:sp>
      <p:graphicFrame>
        <p:nvGraphicFramePr>
          <p:cNvPr id="6" name="Diagramme 5">
            <a:extLst>
              <a:ext uri="{FF2B5EF4-FFF2-40B4-BE49-F238E27FC236}">
                <a16:creationId xmlns:a16="http://schemas.microsoft.com/office/drawing/2014/main" id="{128C849F-6424-41E6-842E-34473526D2B9}"/>
              </a:ext>
            </a:extLst>
          </p:cNvPr>
          <p:cNvGraphicFramePr/>
          <p:nvPr>
            <p:extLst>
              <p:ext uri="{D42A27DB-BD31-4B8C-83A1-F6EECF244321}">
                <p14:modId xmlns:p14="http://schemas.microsoft.com/office/powerpoint/2010/main" val="2417678920"/>
              </p:ext>
            </p:extLst>
          </p:nvPr>
        </p:nvGraphicFramePr>
        <p:xfrm>
          <a:off x="287524" y="1772816"/>
          <a:ext cx="874897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e la date 2">
            <a:extLst>
              <a:ext uri="{FF2B5EF4-FFF2-40B4-BE49-F238E27FC236}">
                <a16:creationId xmlns:a16="http://schemas.microsoft.com/office/drawing/2014/main" id="{CD2FDE45-6DEF-45FE-83EE-4EFA863BFAD1}"/>
              </a:ext>
            </a:extLst>
          </p:cNvPr>
          <p:cNvSpPr>
            <a:spLocks noGrp="1"/>
          </p:cNvSpPr>
          <p:nvPr>
            <p:ph type="dt" sz="half" idx="11"/>
          </p:nvPr>
        </p:nvSpPr>
        <p:spPr/>
        <p:txBody>
          <a:bodyPr/>
          <a:lstStyle/>
          <a:p>
            <a:r>
              <a:rPr lang="fr-FR"/>
              <a:t>08 novembre 2021</a:t>
            </a:r>
            <a:endParaRPr lang="fr-FR" dirty="0"/>
          </a:p>
        </p:txBody>
      </p:sp>
      <p:sp>
        <p:nvSpPr>
          <p:cNvPr id="4" name="Espace réservé du pied de page 3">
            <a:extLst>
              <a:ext uri="{FF2B5EF4-FFF2-40B4-BE49-F238E27FC236}">
                <a16:creationId xmlns:a16="http://schemas.microsoft.com/office/drawing/2014/main" id="{643EBCFA-8677-4CBF-9ACD-7D6A55B730BC}"/>
              </a:ext>
            </a:extLst>
          </p:cNvPr>
          <p:cNvSpPr>
            <a:spLocks noGrp="1"/>
          </p:cNvSpPr>
          <p:nvPr>
            <p:ph type="ftr" sz="quarter" idx="12"/>
          </p:nvPr>
        </p:nvSpPr>
        <p:spPr/>
        <p:txBody>
          <a:bodyPr/>
          <a:lstStyle/>
          <a:p>
            <a:r>
              <a:rPr lang="fr-FR"/>
              <a:t>Session d'information PMSI 2022 - ATIH</a:t>
            </a:r>
            <a:endParaRPr lang="fr-FR" dirty="0"/>
          </a:p>
        </p:txBody>
      </p:sp>
      <p:sp>
        <p:nvSpPr>
          <p:cNvPr id="5" name="Espace réservé du numéro de diapositive 4">
            <a:extLst>
              <a:ext uri="{FF2B5EF4-FFF2-40B4-BE49-F238E27FC236}">
                <a16:creationId xmlns:a16="http://schemas.microsoft.com/office/drawing/2014/main" id="{E246943B-563F-4C36-9D0C-D2E725C36AC0}"/>
              </a:ext>
            </a:extLst>
          </p:cNvPr>
          <p:cNvSpPr>
            <a:spLocks noGrp="1"/>
          </p:cNvSpPr>
          <p:nvPr>
            <p:ph type="sldNum" sz="quarter" idx="10"/>
          </p:nvPr>
        </p:nvSpPr>
        <p:spPr/>
        <p:txBody>
          <a:bodyPr/>
          <a:lstStyle/>
          <a:p>
            <a:fld id="{E5369045-A61C-425D-88C5-655E2D52834C}" type="slidenum">
              <a:rPr lang="fr-FR" smtClean="0"/>
              <a:pPr/>
              <a:t>61</a:t>
            </a:fld>
            <a:endParaRPr lang="fr-FR" dirty="0"/>
          </a:p>
        </p:txBody>
      </p:sp>
    </p:spTree>
    <p:extLst>
      <p:ext uri="{BB962C8B-B14F-4D97-AF65-F5344CB8AC3E}">
        <p14:creationId xmlns:p14="http://schemas.microsoft.com/office/powerpoint/2010/main" val="20433367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1DB24ADE-45C3-41E8-80B2-F0ACBC0AEBDA}"/>
              </a:ext>
            </a:extLst>
          </p:cNvPr>
          <p:cNvSpPr>
            <a:spLocks noGrp="1"/>
          </p:cNvSpPr>
          <p:nvPr>
            <p:ph type="ctrTitle"/>
          </p:nvPr>
        </p:nvSpPr>
        <p:spPr/>
        <p:txBody>
          <a:bodyPr/>
          <a:lstStyle/>
          <a:p>
            <a:r>
              <a:rPr lang="fr-FR" sz="3200" dirty="0"/>
              <a:t>1 - SSR</a:t>
            </a:r>
          </a:p>
        </p:txBody>
      </p:sp>
      <p:sp>
        <p:nvSpPr>
          <p:cNvPr id="8" name="Sous-titre 7">
            <a:extLst>
              <a:ext uri="{FF2B5EF4-FFF2-40B4-BE49-F238E27FC236}">
                <a16:creationId xmlns:a16="http://schemas.microsoft.com/office/drawing/2014/main" id="{2B44C5E1-5521-464E-97C2-342AFAB73790}"/>
              </a:ext>
            </a:extLst>
          </p:cNvPr>
          <p:cNvSpPr>
            <a:spLocks noGrp="1"/>
          </p:cNvSpPr>
          <p:nvPr>
            <p:ph type="subTitle" idx="1"/>
          </p:nvPr>
        </p:nvSpPr>
        <p:spPr/>
        <p:txBody>
          <a:bodyPr/>
          <a:lstStyle/>
          <a:p>
            <a:r>
              <a:rPr lang="fr-FR" dirty="0"/>
              <a:t>Dr Nathalie </a:t>
            </a:r>
            <a:r>
              <a:rPr lang="fr-FR" dirty="0" err="1"/>
              <a:t>Raimbaud</a:t>
            </a:r>
            <a:endParaRPr lang="fr-FR" dirty="0"/>
          </a:p>
          <a:p>
            <a:r>
              <a:rPr lang="fr-FR" dirty="0"/>
              <a:t>Dr Sophie Baron</a:t>
            </a:r>
          </a:p>
          <a:p>
            <a:r>
              <a:rPr lang="fr-FR" dirty="0"/>
              <a:t>Dr Gilles </a:t>
            </a:r>
            <a:r>
              <a:rPr lang="fr-FR" dirty="0" err="1"/>
              <a:t>Nuemi</a:t>
            </a:r>
            <a:endParaRPr lang="fr-FR" dirty="0"/>
          </a:p>
        </p:txBody>
      </p:sp>
      <p:sp>
        <p:nvSpPr>
          <p:cNvPr id="4" name="Espace réservé du numéro de diapositive 3">
            <a:extLst>
              <a:ext uri="{FF2B5EF4-FFF2-40B4-BE49-F238E27FC236}">
                <a16:creationId xmlns:a16="http://schemas.microsoft.com/office/drawing/2014/main" id="{8D00262F-1977-430B-9818-BBEB10C23CCD}"/>
              </a:ext>
            </a:extLst>
          </p:cNvPr>
          <p:cNvSpPr>
            <a:spLocks noGrp="1"/>
          </p:cNvSpPr>
          <p:nvPr>
            <p:ph type="sldNum" sz="quarter" idx="10"/>
          </p:nvPr>
        </p:nvSpPr>
        <p:spPr/>
        <p:txBody>
          <a:bodyPr/>
          <a:lstStyle/>
          <a:p>
            <a:fld id="{E5369045-A61C-425D-88C5-655E2D52834C}" type="slidenum">
              <a:rPr lang="fr-FR" smtClean="0"/>
              <a:pPr/>
              <a:t>62</a:t>
            </a:fld>
            <a:endParaRPr lang="fr-FR" dirty="0"/>
          </a:p>
        </p:txBody>
      </p:sp>
      <p:sp>
        <p:nvSpPr>
          <p:cNvPr id="5" name="Espace réservé de la date 4">
            <a:extLst>
              <a:ext uri="{FF2B5EF4-FFF2-40B4-BE49-F238E27FC236}">
                <a16:creationId xmlns:a16="http://schemas.microsoft.com/office/drawing/2014/main" id="{3AA97997-2B7F-437C-BADD-998700726935}"/>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4A5E4973-F731-4380-BED4-F753760449CF}"/>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2636131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88450C2-8FC1-4720-AFA7-06AF43568195}"/>
              </a:ext>
            </a:extLst>
          </p:cNvPr>
          <p:cNvSpPr>
            <a:spLocks noGrp="1"/>
          </p:cNvSpPr>
          <p:nvPr>
            <p:ph type="ctrTitle"/>
          </p:nvPr>
        </p:nvSpPr>
        <p:spPr>
          <a:xfrm>
            <a:off x="2324100" y="1412776"/>
            <a:ext cx="4724400" cy="927847"/>
          </a:xfrm>
        </p:spPr>
        <p:txBody>
          <a:bodyPr/>
          <a:lstStyle/>
          <a:p>
            <a:r>
              <a:rPr lang="fr-FR" sz="3200" b="1" dirty="0"/>
              <a:t>Ordre du jour</a:t>
            </a:r>
          </a:p>
        </p:txBody>
      </p:sp>
      <p:sp>
        <p:nvSpPr>
          <p:cNvPr id="9" name="Sous-titre 2">
            <a:extLst>
              <a:ext uri="{FF2B5EF4-FFF2-40B4-BE49-F238E27FC236}">
                <a16:creationId xmlns:a16="http://schemas.microsoft.com/office/drawing/2014/main" id="{93E047A9-D567-4F73-9BC1-3A346D5911A4}"/>
              </a:ext>
            </a:extLst>
          </p:cNvPr>
          <p:cNvSpPr>
            <a:spLocks noGrp="1"/>
          </p:cNvSpPr>
          <p:nvPr>
            <p:ph type="subTitle" idx="1"/>
          </p:nvPr>
        </p:nvSpPr>
        <p:spPr>
          <a:xfrm>
            <a:off x="2324100" y="2888568"/>
            <a:ext cx="5486400" cy="2032248"/>
          </a:xfrm>
        </p:spPr>
        <p:txBody>
          <a:bodyPr/>
          <a:lstStyle/>
          <a:p>
            <a:pPr marL="342900" indent="-342900">
              <a:buFont typeface="+mj-lt"/>
              <a:buAutoNum type="arabicPeriod"/>
            </a:pPr>
            <a:r>
              <a:rPr lang="fr-FR" dirty="0"/>
              <a:t>Classification</a:t>
            </a:r>
          </a:p>
          <a:p>
            <a:pPr marL="342900" indent="-342900">
              <a:buFont typeface="+mj-lt"/>
              <a:buAutoNum type="arabicPeriod"/>
            </a:pPr>
            <a:r>
              <a:rPr lang="fr-FR" dirty="0"/>
              <a:t>Information médicale</a:t>
            </a:r>
          </a:p>
          <a:p>
            <a:pPr marL="1028700" lvl="1" indent="-457200">
              <a:buFont typeface="Wingdings" panose="05000000000000000000" pitchFamily="2" charset="2"/>
              <a:buChar char="§"/>
            </a:pPr>
            <a:r>
              <a:rPr lang="fr-FR" sz="2000" dirty="0"/>
              <a:t>Facteurs socio-environnementaux</a:t>
            </a:r>
          </a:p>
          <a:p>
            <a:pPr marL="1028700" lvl="1" indent="-457200">
              <a:buFont typeface="Wingdings" panose="05000000000000000000" pitchFamily="2" charset="2"/>
              <a:buChar char="§"/>
            </a:pPr>
            <a:r>
              <a:rPr lang="fr-FR" sz="2000" dirty="0"/>
              <a:t>Plateaux </a:t>
            </a:r>
            <a:r>
              <a:rPr lang="fr-FR" sz="2000"/>
              <a:t>techniques spécialisés</a:t>
            </a:r>
            <a:endParaRPr lang="fr-FR" sz="2000" dirty="0"/>
          </a:p>
        </p:txBody>
      </p:sp>
    </p:spTree>
    <p:extLst>
      <p:ext uri="{BB962C8B-B14F-4D97-AF65-F5344CB8AC3E}">
        <p14:creationId xmlns:p14="http://schemas.microsoft.com/office/powerpoint/2010/main" val="36856071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C91EFE-14BD-42DB-BB43-E4A650AFB9B0}"/>
              </a:ext>
            </a:extLst>
          </p:cNvPr>
          <p:cNvSpPr>
            <a:spLocks noGrp="1"/>
          </p:cNvSpPr>
          <p:nvPr>
            <p:ph type="ctrTitle"/>
          </p:nvPr>
        </p:nvSpPr>
        <p:spPr/>
        <p:txBody>
          <a:bodyPr/>
          <a:lstStyle/>
          <a:p>
            <a:r>
              <a:rPr lang="fr-FR" dirty="0"/>
              <a:t>1. Classification </a:t>
            </a:r>
          </a:p>
        </p:txBody>
      </p:sp>
      <p:sp>
        <p:nvSpPr>
          <p:cNvPr id="8" name="Sous-titre 7">
            <a:extLst>
              <a:ext uri="{FF2B5EF4-FFF2-40B4-BE49-F238E27FC236}">
                <a16:creationId xmlns:a16="http://schemas.microsoft.com/office/drawing/2014/main" id="{7D58223B-A25B-4BEA-9417-58632F9552C2}"/>
              </a:ext>
            </a:extLst>
          </p:cNvPr>
          <p:cNvSpPr>
            <a:spLocks noGrp="1"/>
          </p:cNvSpPr>
          <p:nvPr>
            <p:ph type="subTitle" idx="1"/>
          </p:nvPr>
        </p:nvSpPr>
        <p:spPr>
          <a:xfrm>
            <a:off x="2362200" y="3886200"/>
            <a:ext cx="5090120" cy="1559024"/>
          </a:xfrm>
        </p:spPr>
        <p:txBody>
          <a:bodyPr/>
          <a:lstStyle/>
          <a:p>
            <a:r>
              <a:rPr lang="fr-FR" dirty="0"/>
              <a:t>V2022</a:t>
            </a:r>
          </a:p>
          <a:p>
            <a:endParaRPr lang="fr-FR" dirty="0"/>
          </a:p>
          <a:p>
            <a:r>
              <a:rPr lang="fr-FR" dirty="0"/>
              <a:t>Dr Nathalie </a:t>
            </a:r>
            <a:r>
              <a:rPr lang="fr-FR" dirty="0" err="1"/>
              <a:t>Raimbaud</a:t>
            </a:r>
            <a:endParaRPr lang="fr-FR" dirty="0"/>
          </a:p>
          <a:p>
            <a:endParaRPr lang="fr-FR" dirty="0"/>
          </a:p>
        </p:txBody>
      </p:sp>
      <p:sp>
        <p:nvSpPr>
          <p:cNvPr id="4" name="Espace réservé du numéro de diapositive 3">
            <a:extLst>
              <a:ext uri="{FF2B5EF4-FFF2-40B4-BE49-F238E27FC236}">
                <a16:creationId xmlns:a16="http://schemas.microsoft.com/office/drawing/2014/main" id="{EEEE4277-A644-44B0-9760-5C839D945C5D}"/>
              </a:ext>
            </a:extLst>
          </p:cNvPr>
          <p:cNvSpPr>
            <a:spLocks noGrp="1"/>
          </p:cNvSpPr>
          <p:nvPr>
            <p:ph type="sldNum" sz="quarter" idx="10"/>
          </p:nvPr>
        </p:nvSpPr>
        <p:spPr/>
        <p:txBody>
          <a:bodyPr/>
          <a:lstStyle/>
          <a:p>
            <a:fld id="{E5369045-A61C-425D-88C5-655E2D52834C}" type="slidenum">
              <a:rPr lang="fr-FR" smtClean="0"/>
              <a:pPr/>
              <a:t>64</a:t>
            </a:fld>
            <a:endParaRPr lang="fr-FR" dirty="0"/>
          </a:p>
        </p:txBody>
      </p:sp>
      <p:sp>
        <p:nvSpPr>
          <p:cNvPr id="5" name="Espace réservé de la date 4">
            <a:extLst>
              <a:ext uri="{FF2B5EF4-FFF2-40B4-BE49-F238E27FC236}">
                <a16:creationId xmlns:a16="http://schemas.microsoft.com/office/drawing/2014/main" id="{D5B9B8B0-B519-467C-AD38-83AA3AFD6AD9}"/>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E5803259-1915-42A7-8CC5-3787CA4287E6}"/>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26455379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777B1F9-A448-45E1-BB3F-EDEEE62642CB}"/>
              </a:ext>
            </a:extLst>
          </p:cNvPr>
          <p:cNvSpPr>
            <a:spLocks noGrp="1"/>
          </p:cNvSpPr>
          <p:nvPr>
            <p:ph type="sldNum" sz="quarter" idx="10"/>
          </p:nvPr>
        </p:nvSpPr>
        <p:spPr/>
        <p:txBody>
          <a:bodyPr/>
          <a:lstStyle/>
          <a:p>
            <a:fld id="{E5369045-A61C-425D-88C5-655E2D52834C}" type="slidenum">
              <a:rPr lang="fr-FR" smtClean="0"/>
              <a:pPr/>
              <a:t>65</a:t>
            </a:fld>
            <a:endParaRPr lang="fr-FR" dirty="0"/>
          </a:p>
        </p:txBody>
      </p:sp>
      <p:sp>
        <p:nvSpPr>
          <p:cNvPr id="5" name="Espace réservé de la date 4">
            <a:extLst>
              <a:ext uri="{FF2B5EF4-FFF2-40B4-BE49-F238E27FC236}">
                <a16:creationId xmlns:a16="http://schemas.microsoft.com/office/drawing/2014/main" id="{A546704A-A52F-41A8-A045-85D8A0DCF339}"/>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01757193-FE81-493F-9F4B-6150BD2A6ECF}"/>
              </a:ext>
            </a:extLst>
          </p:cNvPr>
          <p:cNvSpPr>
            <a:spLocks noGrp="1"/>
          </p:cNvSpPr>
          <p:nvPr>
            <p:ph type="ftr" sz="quarter" idx="12"/>
          </p:nvPr>
        </p:nvSpPr>
        <p:spPr/>
        <p:txBody>
          <a:bodyPr/>
          <a:lstStyle/>
          <a:p>
            <a:r>
              <a:rPr lang="fr-FR"/>
              <a:t>Session d'information PMSI 2022 - ATIH</a:t>
            </a:r>
            <a:endParaRPr lang="fr-FR" dirty="0"/>
          </a:p>
        </p:txBody>
      </p:sp>
      <p:pic>
        <p:nvPicPr>
          <p:cNvPr id="9" name="Espace réservé du contenu 8">
            <a:extLst>
              <a:ext uri="{FF2B5EF4-FFF2-40B4-BE49-F238E27FC236}">
                <a16:creationId xmlns:a16="http://schemas.microsoft.com/office/drawing/2014/main" id="{9CDF52F5-745B-48B7-A839-E81C5DCD19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1700" y="2476500"/>
            <a:ext cx="1905000" cy="1905000"/>
          </a:xfrm>
          <a:prstGeom prst="rect">
            <a:avLst/>
          </a:prstGeom>
        </p:spPr>
      </p:pic>
      <p:sp>
        <p:nvSpPr>
          <p:cNvPr id="10" name="Sous-titre 7">
            <a:extLst>
              <a:ext uri="{FF2B5EF4-FFF2-40B4-BE49-F238E27FC236}">
                <a16:creationId xmlns:a16="http://schemas.microsoft.com/office/drawing/2014/main" id="{1BC8AA40-F9AE-483C-99DF-739491301089}"/>
              </a:ext>
            </a:extLst>
          </p:cNvPr>
          <p:cNvSpPr txBox="1">
            <a:spLocks/>
          </p:cNvSpPr>
          <p:nvPr/>
        </p:nvSpPr>
        <p:spPr bwMode="auto">
          <a:xfrm>
            <a:off x="971600" y="2302793"/>
            <a:ext cx="4824536" cy="59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46088" indent="-261938" algn="l" rtl="0" eaLnBrk="1" fontAlgn="base" hangingPunct="1">
              <a:spcBef>
                <a:spcPct val="20000"/>
              </a:spcBef>
              <a:spcAft>
                <a:spcPct val="0"/>
              </a:spcAft>
              <a:buBlip>
                <a:blip r:embed="rId3"/>
              </a:buBlip>
              <a:defRPr sz="2500">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4"/>
              </a:buBlip>
              <a:defRPr sz="2200">
                <a:solidFill>
                  <a:srgbClr val="4E455D"/>
                </a:solidFill>
                <a:latin typeface="+mn-lt"/>
                <a:ea typeface="+mn-ea"/>
              </a:defRPr>
            </a:lvl2pPr>
            <a:lvl3pPr marL="1143000" indent="-190500" algn="l" rtl="0" eaLnBrk="1" fontAlgn="base" hangingPunct="1">
              <a:spcBef>
                <a:spcPct val="20000"/>
              </a:spcBef>
              <a:spcAft>
                <a:spcPct val="0"/>
              </a:spcAft>
              <a:buBlip>
                <a:blip r:embed="rId5"/>
              </a:buBlip>
              <a:defRPr>
                <a:solidFill>
                  <a:srgbClr val="4E455D"/>
                </a:solidFill>
                <a:latin typeface="+mn-lt"/>
                <a:ea typeface="+mn-ea"/>
              </a:defRPr>
            </a:lvl3pPr>
            <a:lvl4pPr marL="1619250" indent="-190500" algn="l" rtl="0" eaLnBrk="1" fontAlgn="base" hangingPunct="1">
              <a:spcBef>
                <a:spcPct val="20000"/>
              </a:spcBef>
              <a:spcAft>
                <a:spcPct val="0"/>
              </a:spcAft>
              <a:buBlip>
                <a:blip r:embed="rId3"/>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4"/>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4"/>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4"/>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4"/>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4"/>
              </a:buBlip>
              <a:defRPr sz="1500">
                <a:solidFill>
                  <a:srgbClr val="4E455D"/>
                </a:solidFill>
                <a:latin typeface="+mn-lt"/>
                <a:ea typeface="+mn-ea"/>
              </a:defRPr>
            </a:lvl9pPr>
          </a:lstStyle>
          <a:p>
            <a:pPr marL="184150" indent="0">
              <a:buNone/>
            </a:pPr>
            <a:r>
              <a:rPr lang="fr-FR" sz="3200" kern="0" dirty="0"/>
              <a:t>Classification V2022  </a:t>
            </a:r>
          </a:p>
        </p:txBody>
      </p:sp>
      <p:sp>
        <p:nvSpPr>
          <p:cNvPr id="12" name="ZoneTexte 11">
            <a:extLst>
              <a:ext uri="{FF2B5EF4-FFF2-40B4-BE49-F238E27FC236}">
                <a16:creationId xmlns:a16="http://schemas.microsoft.com/office/drawing/2014/main" id="{D45B6421-E91B-45E7-AA2C-14ED501D7947}"/>
              </a:ext>
            </a:extLst>
          </p:cNvPr>
          <p:cNvSpPr txBox="1"/>
          <p:nvPr/>
        </p:nvSpPr>
        <p:spPr>
          <a:xfrm>
            <a:off x="683568" y="3596670"/>
            <a:ext cx="5112568" cy="1200329"/>
          </a:xfrm>
          <a:prstGeom prst="rect">
            <a:avLst/>
          </a:prstGeom>
          <a:noFill/>
        </p:spPr>
        <p:txBody>
          <a:bodyPr wrap="square" rtlCol="0">
            <a:spAutoFit/>
          </a:bodyPr>
          <a:lstStyle/>
          <a:p>
            <a:r>
              <a:rPr lang="fr-FR" sz="2400" dirty="0"/>
              <a:t>2 objectifs : </a:t>
            </a:r>
          </a:p>
          <a:p>
            <a:pPr marL="285750" indent="-285750">
              <a:buFontTx/>
              <a:buChar char="-"/>
            </a:pPr>
            <a:r>
              <a:rPr lang="fr-FR" sz="2400" dirty="0"/>
              <a:t>Lisibilité médicale</a:t>
            </a:r>
          </a:p>
          <a:p>
            <a:pPr marL="285750" indent="-285750">
              <a:buFontTx/>
              <a:buChar char="-"/>
            </a:pPr>
            <a:r>
              <a:rPr lang="fr-FR" sz="2400" dirty="0"/>
              <a:t>Pertinence </a:t>
            </a:r>
            <a:r>
              <a:rPr lang="fr-FR" sz="2400" dirty="0" err="1"/>
              <a:t>médico-économique</a:t>
            </a:r>
            <a:endParaRPr lang="fr-FR" sz="2400" dirty="0"/>
          </a:p>
        </p:txBody>
      </p:sp>
    </p:spTree>
    <p:extLst>
      <p:ext uri="{BB962C8B-B14F-4D97-AF65-F5344CB8AC3E}">
        <p14:creationId xmlns:p14="http://schemas.microsoft.com/office/powerpoint/2010/main" val="3236537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AC5B1-543D-463E-80B7-846E8D2FE905}"/>
              </a:ext>
            </a:extLst>
          </p:cNvPr>
          <p:cNvSpPr>
            <a:spLocks noGrp="1"/>
          </p:cNvSpPr>
          <p:nvPr>
            <p:ph type="title"/>
          </p:nvPr>
        </p:nvSpPr>
        <p:spPr/>
        <p:txBody>
          <a:bodyPr/>
          <a:lstStyle/>
          <a:p>
            <a:r>
              <a:rPr lang="fr-FR" dirty="0"/>
              <a:t>Nouvelle classification GME_2022</a:t>
            </a:r>
          </a:p>
        </p:txBody>
      </p:sp>
      <p:sp>
        <p:nvSpPr>
          <p:cNvPr id="3" name="Espace réservé du contenu 2">
            <a:extLst>
              <a:ext uri="{FF2B5EF4-FFF2-40B4-BE49-F238E27FC236}">
                <a16:creationId xmlns:a16="http://schemas.microsoft.com/office/drawing/2014/main" id="{775171A2-6186-4B36-BE30-24F07DA6D02B}"/>
              </a:ext>
            </a:extLst>
          </p:cNvPr>
          <p:cNvSpPr>
            <a:spLocks noGrp="1"/>
          </p:cNvSpPr>
          <p:nvPr>
            <p:ph idx="1"/>
          </p:nvPr>
        </p:nvSpPr>
        <p:spPr>
          <a:xfrm>
            <a:off x="462723" y="2564904"/>
            <a:ext cx="8229600" cy="2736304"/>
          </a:xfrm>
        </p:spPr>
        <p:txBody>
          <a:bodyPr/>
          <a:lstStyle/>
          <a:p>
            <a:r>
              <a:rPr lang="fr-FR" dirty="0"/>
              <a:t>Décision de mise en œuvre de la nouvelle classification GME_2022 en 2022 </a:t>
            </a:r>
          </a:p>
          <a:p>
            <a:pPr marL="476250" lvl="1" indent="0">
              <a:buNone/>
            </a:pPr>
            <a:endParaRPr lang="fr-FR" dirty="0"/>
          </a:p>
          <a:p>
            <a:r>
              <a:rPr lang="fr-FR" dirty="0"/>
              <a:t>Fonction groupage livrée aux éditeurs début octobre</a:t>
            </a:r>
          </a:p>
          <a:p>
            <a:pPr lvl="1"/>
            <a:endParaRPr lang="fr-FR" dirty="0"/>
          </a:p>
          <a:p>
            <a:pPr marL="184150" indent="0">
              <a:buNone/>
            </a:pPr>
            <a:endParaRPr lang="fr-FR" dirty="0"/>
          </a:p>
        </p:txBody>
      </p:sp>
      <p:sp>
        <p:nvSpPr>
          <p:cNvPr id="4" name="Espace réservé du numéro de diapositive 3">
            <a:extLst>
              <a:ext uri="{FF2B5EF4-FFF2-40B4-BE49-F238E27FC236}">
                <a16:creationId xmlns:a16="http://schemas.microsoft.com/office/drawing/2014/main" id="{428708F8-0F52-4263-ADE1-1209CD592648}"/>
              </a:ext>
            </a:extLst>
          </p:cNvPr>
          <p:cNvSpPr>
            <a:spLocks noGrp="1"/>
          </p:cNvSpPr>
          <p:nvPr>
            <p:ph type="sldNum" sz="quarter" idx="10"/>
          </p:nvPr>
        </p:nvSpPr>
        <p:spPr/>
        <p:txBody>
          <a:bodyPr/>
          <a:lstStyle/>
          <a:p>
            <a:fld id="{E5369045-A61C-425D-88C5-655E2D52834C}" type="slidenum">
              <a:rPr lang="fr-FR" smtClean="0"/>
              <a:pPr/>
              <a:t>66</a:t>
            </a:fld>
            <a:endParaRPr lang="fr-FR" dirty="0"/>
          </a:p>
        </p:txBody>
      </p:sp>
      <p:sp>
        <p:nvSpPr>
          <p:cNvPr id="5" name="Espace réservé de la date 4">
            <a:extLst>
              <a:ext uri="{FF2B5EF4-FFF2-40B4-BE49-F238E27FC236}">
                <a16:creationId xmlns:a16="http://schemas.microsoft.com/office/drawing/2014/main" id="{851CF609-E1CE-4CB3-8BC4-9498DD517AB6}"/>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CE42E87F-C3FB-4A75-8F0E-BE607233BD34}"/>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8410461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B3BD26E-299C-4672-A997-77E19612DE8E}"/>
              </a:ext>
            </a:extLst>
          </p:cNvPr>
          <p:cNvSpPr>
            <a:spLocks noGrp="1"/>
          </p:cNvSpPr>
          <p:nvPr>
            <p:ph type="sldNum" sz="quarter" idx="10"/>
          </p:nvPr>
        </p:nvSpPr>
        <p:spPr/>
        <p:txBody>
          <a:bodyPr/>
          <a:lstStyle/>
          <a:p>
            <a:fld id="{E5369045-A61C-425D-88C5-655E2D52834C}" type="slidenum">
              <a:rPr lang="fr-FR" sz="800" smtClean="0"/>
              <a:pPr/>
              <a:t>67</a:t>
            </a:fld>
            <a:endParaRPr lang="fr-FR" sz="800" dirty="0"/>
          </a:p>
        </p:txBody>
      </p:sp>
      <p:sp>
        <p:nvSpPr>
          <p:cNvPr id="5" name="Espace réservé de la date 4">
            <a:extLst>
              <a:ext uri="{FF2B5EF4-FFF2-40B4-BE49-F238E27FC236}">
                <a16:creationId xmlns:a16="http://schemas.microsoft.com/office/drawing/2014/main" id="{173E0AD7-37D8-4D3D-9801-E049A0419A20}"/>
              </a:ext>
            </a:extLst>
          </p:cNvPr>
          <p:cNvSpPr>
            <a:spLocks noGrp="1"/>
          </p:cNvSpPr>
          <p:nvPr>
            <p:ph type="dt" sz="half" idx="11"/>
          </p:nvPr>
        </p:nvSpPr>
        <p:spPr>
          <a:xfrm>
            <a:off x="2088070" y="6235252"/>
            <a:ext cx="1524000" cy="457200"/>
          </a:xfrm>
        </p:spPr>
        <p:txBody>
          <a:bodyPr/>
          <a:lstStyle/>
          <a:p>
            <a:r>
              <a:rPr lang="fr-FR" sz="800"/>
              <a:t>08 novembre 2021</a:t>
            </a:r>
            <a:endParaRPr lang="fr-FR" sz="800" dirty="0"/>
          </a:p>
        </p:txBody>
      </p:sp>
      <p:sp>
        <p:nvSpPr>
          <p:cNvPr id="6" name="Espace réservé du pied de page 5">
            <a:extLst>
              <a:ext uri="{FF2B5EF4-FFF2-40B4-BE49-F238E27FC236}">
                <a16:creationId xmlns:a16="http://schemas.microsoft.com/office/drawing/2014/main" id="{5B5069E0-7D4A-4BA1-AAD8-EC58339860EF}"/>
              </a:ext>
            </a:extLst>
          </p:cNvPr>
          <p:cNvSpPr>
            <a:spLocks noGrp="1"/>
          </p:cNvSpPr>
          <p:nvPr>
            <p:ph type="ftr" sz="quarter" idx="12"/>
          </p:nvPr>
        </p:nvSpPr>
        <p:spPr>
          <a:xfrm>
            <a:off x="3764470" y="6235252"/>
            <a:ext cx="2895600" cy="457200"/>
          </a:xfrm>
        </p:spPr>
        <p:txBody>
          <a:bodyPr/>
          <a:lstStyle/>
          <a:p>
            <a:r>
              <a:rPr lang="fr-FR" sz="800"/>
              <a:t>Session d'information PMSI 2022 - ATIH</a:t>
            </a:r>
            <a:endParaRPr lang="fr-FR" sz="800" dirty="0"/>
          </a:p>
        </p:txBody>
      </p:sp>
      <p:sp>
        <p:nvSpPr>
          <p:cNvPr id="7" name="Rectangle : coins arrondis 6">
            <a:extLst>
              <a:ext uri="{FF2B5EF4-FFF2-40B4-BE49-F238E27FC236}">
                <a16:creationId xmlns:a16="http://schemas.microsoft.com/office/drawing/2014/main" id="{7EE26972-CC2F-423B-BA3A-396ED781E786}"/>
              </a:ext>
            </a:extLst>
          </p:cNvPr>
          <p:cNvSpPr/>
          <p:nvPr/>
        </p:nvSpPr>
        <p:spPr>
          <a:xfrm>
            <a:off x="2719176" y="1634177"/>
            <a:ext cx="2301735" cy="4838280"/>
          </a:xfrm>
          <a:prstGeom prst="roundRect">
            <a:avLst>
              <a:gd name="adj" fmla="val 10000"/>
            </a:avLst>
          </a:prstGeom>
          <a:solidFill>
            <a:schemeClr val="bg1"/>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endParaRPr lang="fr-FR" sz="1600" baseline="-25000" dirty="0"/>
          </a:p>
        </p:txBody>
      </p:sp>
      <p:sp>
        <p:nvSpPr>
          <p:cNvPr id="8" name="Rectangle 7">
            <a:extLst>
              <a:ext uri="{FF2B5EF4-FFF2-40B4-BE49-F238E27FC236}">
                <a16:creationId xmlns:a16="http://schemas.microsoft.com/office/drawing/2014/main" id="{529FCEC2-F72E-4BA8-B3F6-B9FAED144C07}"/>
              </a:ext>
            </a:extLst>
          </p:cNvPr>
          <p:cNvSpPr/>
          <p:nvPr/>
        </p:nvSpPr>
        <p:spPr>
          <a:xfrm>
            <a:off x="2881595" y="1668233"/>
            <a:ext cx="1800097" cy="256480"/>
          </a:xfrm>
          <a:prstGeom prst="rect">
            <a:avLst/>
          </a:prstGeom>
        </p:spPr>
        <p:txBody>
          <a:bodyPr wrap="square">
            <a:spAutoFit/>
          </a:bodyPr>
          <a:lstStyle/>
          <a:p>
            <a:r>
              <a:rPr lang="fr-FR" sz="1600" baseline="-25000" dirty="0">
                <a:solidFill>
                  <a:schemeClr val="bg2"/>
                </a:solidFill>
              </a:rPr>
              <a:t>Classification GME_2022</a:t>
            </a:r>
          </a:p>
        </p:txBody>
      </p:sp>
      <p:sp>
        <p:nvSpPr>
          <p:cNvPr id="9" name="Rectangle : coins arrondis 4">
            <a:extLst>
              <a:ext uri="{FF2B5EF4-FFF2-40B4-BE49-F238E27FC236}">
                <a16:creationId xmlns:a16="http://schemas.microsoft.com/office/drawing/2014/main" id="{5DC4D1E8-B1AD-4AA8-A884-50C0BF962F53}"/>
              </a:ext>
            </a:extLst>
          </p:cNvPr>
          <p:cNvSpPr txBox="1"/>
          <p:nvPr/>
        </p:nvSpPr>
        <p:spPr>
          <a:xfrm>
            <a:off x="1685677" y="3280066"/>
            <a:ext cx="2093369" cy="6213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585" tIns="108585" rIns="108585" bIns="108585" numCol="1" spcCol="1270" anchor="ctr" anchorCtr="0">
            <a:noAutofit/>
          </a:bodyPr>
          <a:lstStyle/>
          <a:p>
            <a:pPr algn="ctr" defTabSz="1266825">
              <a:lnSpc>
                <a:spcPct val="90000"/>
              </a:lnSpc>
              <a:spcAft>
                <a:spcPct val="35000"/>
              </a:spcAft>
            </a:pPr>
            <a:endParaRPr lang="fr-FR" sz="2800" baseline="-25000"/>
          </a:p>
        </p:txBody>
      </p:sp>
      <p:sp>
        <p:nvSpPr>
          <p:cNvPr id="10" name="Rectangle : coins arrondis 9">
            <a:extLst>
              <a:ext uri="{FF2B5EF4-FFF2-40B4-BE49-F238E27FC236}">
                <a16:creationId xmlns:a16="http://schemas.microsoft.com/office/drawing/2014/main" id="{0029FF6C-3CB1-4C12-817C-482C75785393}"/>
              </a:ext>
            </a:extLst>
          </p:cNvPr>
          <p:cNvSpPr/>
          <p:nvPr/>
        </p:nvSpPr>
        <p:spPr>
          <a:xfrm>
            <a:off x="227067" y="1628800"/>
            <a:ext cx="1930631" cy="4838280"/>
          </a:xfrm>
          <a:prstGeom prst="roundRect">
            <a:avLst>
              <a:gd name="adj" fmla="val 10000"/>
            </a:avLst>
          </a:prstGeom>
          <a:solidFill>
            <a:schemeClr val="bg1"/>
          </a:solidFill>
          <a:ln>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endParaRPr lang="fr-FR" sz="1600" baseline="-25000" dirty="0"/>
          </a:p>
        </p:txBody>
      </p:sp>
      <p:sp>
        <p:nvSpPr>
          <p:cNvPr id="11" name="Rectangle : coins arrondis 10">
            <a:extLst>
              <a:ext uri="{FF2B5EF4-FFF2-40B4-BE49-F238E27FC236}">
                <a16:creationId xmlns:a16="http://schemas.microsoft.com/office/drawing/2014/main" id="{E6452735-E9A7-47DB-BAAF-FA25C4B42C30}"/>
              </a:ext>
            </a:extLst>
          </p:cNvPr>
          <p:cNvSpPr/>
          <p:nvPr/>
        </p:nvSpPr>
        <p:spPr>
          <a:xfrm>
            <a:off x="489099" y="3940867"/>
            <a:ext cx="1511406" cy="361350"/>
          </a:xfrm>
          <a:prstGeom prst="roundRect">
            <a:avLst>
              <a:gd name="adj" fmla="val 10000"/>
            </a:avLst>
          </a:pr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fr-FR" sz="1600" baseline="-25000" dirty="0">
                <a:solidFill>
                  <a:schemeClr val="bg1"/>
                </a:solidFill>
              </a:rPr>
              <a:t>Racine de GME</a:t>
            </a:r>
          </a:p>
        </p:txBody>
      </p:sp>
      <p:sp>
        <p:nvSpPr>
          <p:cNvPr id="12" name="Rectangle : coins arrondis 11">
            <a:extLst>
              <a:ext uri="{FF2B5EF4-FFF2-40B4-BE49-F238E27FC236}">
                <a16:creationId xmlns:a16="http://schemas.microsoft.com/office/drawing/2014/main" id="{DC1D0ACB-E234-4384-87AE-D5EF2CBB5AD0}"/>
              </a:ext>
            </a:extLst>
          </p:cNvPr>
          <p:cNvSpPr/>
          <p:nvPr/>
        </p:nvSpPr>
        <p:spPr>
          <a:xfrm>
            <a:off x="755536" y="5538406"/>
            <a:ext cx="1062916" cy="633956"/>
          </a:xfrm>
          <a:prstGeom prst="roundRect">
            <a:avLst>
              <a:gd name="adj" fmla="val 10000"/>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fr-FR" sz="1600" baseline="-25000" dirty="0"/>
              <a:t>Niveau de sévérité</a:t>
            </a:r>
          </a:p>
        </p:txBody>
      </p:sp>
      <p:cxnSp>
        <p:nvCxnSpPr>
          <p:cNvPr id="13" name="Connecteur droit avec flèche 12">
            <a:extLst>
              <a:ext uri="{FF2B5EF4-FFF2-40B4-BE49-F238E27FC236}">
                <a16:creationId xmlns:a16="http://schemas.microsoft.com/office/drawing/2014/main" id="{0BFA0AE3-07ED-4609-9DC6-6B62806AEC11}"/>
              </a:ext>
            </a:extLst>
          </p:cNvPr>
          <p:cNvCxnSpPr>
            <a:cxnSpLocks/>
          </p:cNvCxnSpPr>
          <p:nvPr/>
        </p:nvCxnSpPr>
        <p:spPr bwMode="auto">
          <a:xfrm flipV="1">
            <a:off x="2140555" y="3748854"/>
            <a:ext cx="1156555" cy="255758"/>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Connecteur droit avec flèche 13">
            <a:extLst>
              <a:ext uri="{FF2B5EF4-FFF2-40B4-BE49-F238E27FC236}">
                <a16:creationId xmlns:a16="http://schemas.microsoft.com/office/drawing/2014/main" id="{E8BFDA6F-B9D9-470E-A7B1-981A1FB5A130}"/>
              </a:ext>
            </a:extLst>
          </p:cNvPr>
          <p:cNvCxnSpPr>
            <a:cxnSpLocks/>
          </p:cNvCxnSpPr>
          <p:nvPr/>
        </p:nvCxnSpPr>
        <p:spPr bwMode="auto">
          <a:xfrm>
            <a:off x="2140555" y="4288340"/>
            <a:ext cx="1149642" cy="36438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Connecteur droit 14">
            <a:extLst>
              <a:ext uri="{FF2B5EF4-FFF2-40B4-BE49-F238E27FC236}">
                <a16:creationId xmlns:a16="http://schemas.microsoft.com/office/drawing/2014/main" id="{053C38B1-BE64-42DC-A3B8-FBB9F1D82EB3}"/>
              </a:ext>
            </a:extLst>
          </p:cNvPr>
          <p:cNvCxnSpPr>
            <a:cxnSpLocks/>
          </p:cNvCxnSpPr>
          <p:nvPr/>
        </p:nvCxnSpPr>
        <p:spPr bwMode="auto">
          <a:xfrm>
            <a:off x="663885" y="3803385"/>
            <a:ext cx="1327991" cy="626632"/>
          </a:xfrm>
          <a:prstGeom prst="line">
            <a:avLst/>
          </a:prstGeom>
          <a:solidFill>
            <a:schemeClr val="accent1"/>
          </a:solidFill>
          <a:ln w="381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Connecteur droit 15">
            <a:extLst>
              <a:ext uri="{FF2B5EF4-FFF2-40B4-BE49-F238E27FC236}">
                <a16:creationId xmlns:a16="http://schemas.microsoft.com/office/drawing/2014/main" id="{44FB0E5C-D8E0-4B4D-9DB8-3CD385E9DB45}"/>
              </a:ext>
            </a:extLst>
          </p:cNvPr>
          <p:cNvCxnSpPr>
            <a:cxnSpLocks/>
          </p:cNvCxnSpPr>
          <p:nvPr/>
        </p:nvCxnSpPr>
        <p:spPr bwMode="auto">
          <a:xfrm flipV="1">
            <a:off x="688597" y="3812439"/>
            <a:ext cx="1252899" cy="617578"/>
          </a:xfrm>
          <a:prstGeom prst="line">
            <a:avLst/>
          </a:prstGeom>
          <a:solidFill>
            <a:schemeClr val="accent1"/>
          </a:solidFill>
          <a:ln w="38100"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Rectangle 16">
            <a:extLst>
              <a:ext uri="{FF2B5EF4-FFF2-40B4-BE49-F238E27FC236}">
                <a16:creationId xmlns:a16="http://schemas.microsoft.com/office/drawing/2014/main" id="{5B7B98F4-45A6-4175-B527-2CF1DD981E14}"/>
              </a:ext>
            </a:extLst>
          </p:cNvPr>
          <p:cNvSpPr/>
          <p:nvPr/>
        </p:nvSpPr>
        <p:spPr>
          <a:xfrm>
            <a:off x="385383" y="1676776"/>
            <a:ext cx="1330814" cy="256480"/>
          </a:xfrm>
          <a:prstGeom prst="rect">
            <a:avLst/>
          </a:prstGeom>
        </p:spPr>
        <p:txBody>
          <a:bodyPr wrap="none">
            <a:spAutoFit/>
          </a:bodyPr>
          <a:lstStyle/>
          <a:p>
            <a:r>
              <a:rPr lang="fr-FR" sz="1600" baseline="-25000" dirty="0">
                <a:solidFill>
                  <a:schemeClr val="bg2"/>
                </a:solidFill>
              </a:rPr>
              <a:t>Classification 2021</a:t>
            </a:r>
          </a:p>
        </p:txBody>
      </p:sp>
      <p:sp>
        <p:nvSpPr>
          <p:cNvPr id="18" name="Rectangle : coins arrondis 17">
            <a:extLst>
              <a:ext uri="{FF2B5EF4-FFF2-40B4-BE49-F238E27FC236}">
                <a16:creationId xmlns:a16="http://schemas.microsoft.com/office/drawing/2014/main" id="{045E1EB6-6C9C-404A-B95C-C5C496F54680}"/>
              </a:ext>
            </a:extLst>
          </p:cNvPr>
          <p:cNvSpPr/>
          <p:nvPr/>
        </p:nvSpPr>
        <p:spPr>
          <a:xfrm>
            <a:off x="2987577" y="2018464"/>
            <a:ext cx="1667065" cy="437918"/>
          </a:xfrm>
          <a:prstGeom prst="roundRect">
            <a:avLst>
              <a:gd name="adj" fmla="val 10000"/>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fr-FR" sz="1600" baseline="-25000" dirty="0"/>
              <a:t>Catégories Majeures</a:t>
            </a:r>
          </a:p>
        </p:txBody>
      </p:sp>
      <p:sp>
        <p:nvSpPr>
          <p:cNvPr id="19" name="Rectangle : coins arrondis 18">
            <a:extLst>
              <a:ext uri="{FF2B5EF4-FFF2-40B4-BE49-F238E27FC236}">
                <a16:creationId xmlns:a16="http://schemas.microsoft.com/office/drawing/2014/main" id="{AD5B78BB-19DA-4883-89FA-8EA0768BFFA6}"/>
              </a:ext>
            </a:extLst>
          </p:cNvPr>
          <p:cNvSpPr/>
          <p:nvPr/>
        </p:nvSpPr>
        <p:spPr>
          <a:xfrm>
            <a:off x="3457708" y="5559458"/>
            <a:ext cx="1062916" cy="633956"/>
          </a:xfrm>
          <a:prstGeom prst="roundRect">
            <a:avLst>
              <a:gd name="adj" fmla="val 10000"/>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fr-FR" sz="1600" baseline="-25000" dirty="0"/>
              <a:t>Niveau de sévérité</a:t>
            </a:r>
          </a:p>
        </p:txBody>
      </p:sp>
      <p:sp>
        <p:nvSpPr>
          <p:cNvPr id="20" name="Rectangle : coins arrondis 19">
            <a:extLst>
              <a:ext uri="{FF2B5EF4-FFF2-40B4-BE49-F238E27FC236}">
                <a16:creationId xmlns:a16="http://schemas.microsoft.com/office/drawing/2014/main" id="{07F8929D-573D-4158-B61D-AFD5DC16BDE4}"/>
              </a:ext>
            </a:extLst>
          </p:cNvPr>
          <p:cNvSpPr/>
          <p:nvPr/>
        </p:nvSpPr>
        <p:spPr>
          <a:xfrm>
            <a:off x="3413376" y="2439776"/>
            <a:ext cx="1200193" cy="492579"/>
          </a:xfrm>
          <a:prstGeom prst="roundRect">
            <a:avLst>
              <a:gd name="adj" fmla="val 10000"/>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fr-FR" sz="1600" baseline="-25000" dirty="0"/>
              <a:t>Groupes Nosologiques</a:t>
            </a:r>
          </a:p>
        </p:txBody>
      </p:sp>
      <p:sp>
        <p:nvSpPr>
          <p:cNvPr id="21" name="Rectangle : coins arrondis 20">
            <a:extLst>
              <a:ext uri="{FF2B5EF4-FFF2-40B4-BE49-F238E27FC236}">
                <a16:creationId xmlns:a16="http://schemas.microsoft.com/office/drawing/2014/main" id="{ABD3D8BE-9062-4340-82BD-50E139D7884E}"/>
              </a:ext>
            </a:extLst>
          </p:cNvPr>
          <p:cNvSpPr/>
          <p:nvPr/>
        </p:nvSpPr>
        <p:spPr>
          <a:xfrm>
            <a:off x="3430068" y="3410916"/>
            <a:ext cx="1118199" cy="621344"/>
          </a:xfrm>
          <a:prstGeom prst="roundRect">
            <a:avLst>
              <a:gd name="adj" fmla="val 10000"/>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fr-FR" sz="1600" baseline="-25000" dirty="0">
                <a:solidFill>
                  <a:schemeClr val="bg1"/>
                </a:solidFill>
              </a:rPr>
              <a:t>Type de réadaptation</a:t>
            </a:r>
          </a:p>
        </p:txBody>
      </p:sp>
      <p:sp>
        <p:nvSpPr>
          <p:cNvPr id="22" name="Rectangle : coins arrondis 21">
            <a:extLst>
              <a:ext uri="{FF2B5EF4-FFF2-40B4-BE49-F238E27FC236}">
                <a16:creationId xmlns:a16="http://schemas.microsoft.com/office/drawing/2014/main" id="{5446B3AE-16D1-4E52-953C-7E0ABDCEC910}"/>
              </a:ext>
            </a:extLst>
          </p:cNvPr>
          <p:cNvSpPr/>
          <p:nvPr/>
        </p:nvSpPr>
        <p:spPr>
          <a:xfrm>
            <a:off x="3430068" y="4494386"/>
            <a:ext cx="985420" cy="560226"/>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fr-FR" sz="1600" baseline="-25000" dirty="0"/>
              <a:t>Niveau de lourdeur</a:t>
            </a:r>
          </a:p>
        </p:txBody>
      </p:sp>
      <p:sp>
        <p:nvSpPr>
          <p:cNvPr id="23" name="Flèche : droite 22">
            <a:extLst>
              <a:ext uri="{FF2B5EF4-FFF2-40B4-BE49-F238E27FC236}">
                <a16:creationId xmlns:a16="http://schemas.microsoft.com/office/drawing/2014/main" id="{70A06296-0F4D-4C3C-A0E5-ADCEECA9612A}"/>
              </a:ext>
            </a:extLst>
          </p:cNvPr>
          <p:cNvSpPr/>
          <p:nvPr/>
        </p:nvSpPr>
        <p:spPr>
          <a:xfrm>
            <a:off x="2987578" y="2540977"/>
            <a:ext cx="352652" cy="223687"/>
          </a:xfrm>
          <a:prstGeom prst="rightArrow">
            <a:avLst/>
          </a:prstGeom>
          <a:solidFill>
            <a:srgbClr val="88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aseline="-25000"/>
          </a:p>
        </p:txBody>
      </p:sp>
      <p:sp>
        <p:nvSpPr>
          <p:cNvPr id="24" name="Flèche : bas 23">
            <a:extLst>
              <a:ext uri="{FF2B5EF4-FFF2-40B4-BE49-F238E27FC236}">
                <a16:creationId xmlns:a16="http://schemas.microsoft.com/office/drawing/2014/main" id="{5549ECC8-8EE5-49AC-A812-3A92B8EB6CB6}"/>
              </a:ext>
            </a:extLst>
          </p:cNvPr>
          <p:cNvSpPr/>
          <p:nvPr/>
        </p:nvSpPr>
        <p:spPr>
          <a:xfrm>
            <a:off x="3912004" y="3009560"/>
            <a:ext cx="212598" cy="364317"/>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aseline="-25000"/>
          </a:p>
        </p:txBody>
      </p:sp>
      <p:sp>
        <p:nvSpPr>
          <p:cNvPr id="25" name="Flèche : bas 24">
            <a:extLst>
              <a:ext uri="{FF2B5EF4-FFF2-40B4-BE49-F238E27FC236}">
                <a16:creationId xmlns:a16="http://schemas.microsoft.com/office/drawing/2014/main" id="{7A470006-DCE4-43A8-9C1F-B3467E887D9A}"/>
              </a:ext>
            </a:extLst>
          </p:cNvPr>
          <p:cNvSpPr/>
          <p:nvPr/>
        </p:nvSpPr>
        <p:spPr>
          <a:xfrm>
            <a:off x="3880452" y="4069299"/>
            <a:ext cx="217429" cy="362721"/>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aseline="-25000"/>
          </a:p>
        </p:txBody>
      </p:sp>
      <p:sp>
        <p:nvSpPr>
          <p:cNvPr id="26" name="Flèche : bas 25">
            <a:extLst>
              <a:ext uri="{FF2B5EF4-FFF2-40B4-BE49-F238E27FC236}">
                <a16:creationId xmlns:a16="http://schemas.microsoft.com/office/drawing/2014/main" id="{22A64C99-764D-4F0A-8FD8-4BF9A8E77E42}"/>
              </a:ext>
            </a:extLst>
          </p:cNvPr>
          <p:cNvSpPr/>
          <p:nvPr/>
        </p:nvSpPr>
        <p:spPr>
          <a:xfrm>
            <a:off x="3895797" y="5163593"/>
            <a:ext cx="212598" cy="313017"/>
          </a:xfrm>
          <a:prstGeom prst="down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aseline="-25000"/>
          </a:p>
        </p:txBody>
      </p:sp>
      <p:sp>
        <p:nvSpPr>
          <p:cNvPr id="27" name="Rectangle : coins arrondis 26">
            <a:extLst>
              <a:ext uri="{FF2B5EF4-FFF2-40B4-BE49-F238E27FC236}">
                <a16:creationId xmlns:a16="http://schemas.microsoft.com/office/drawing/2014/main" id="{C02B9944-C099-42BD-98A2-95A0E77318D2}"/>
              </a:ext>
            </a:extLst>
          </p:cNvPr>
          <p:cNvSpPr/>
          <p:nvPr/>
        </p:nvSpPr>
        <p:spPr>
          <a:xfrm>
            <a:off x="365884" y="2018464"/>
            <a:ext cx="1667065" cy="437918"/>
          </a:xfrm>
          <a:prstGeom prst="roundRect">
            <a:avLst>
              <a:gd name="adj" fmla="val 10000"/>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fr-FR" sz="1600" baseline="-25000" dirty="0"/>
              <a:t>Catégories Majeures</a:t>
            </a:r>
          </a:p>
        </p:txBody>
      </p:sp>
      <p:sp>
        <p:nvSpPr>
          <p:cNvPr id="28" name="Rectangle : coins arrondis 27">
            <a:extLst>
              <a:ext uri="{FF2B5EF4-FFF2-40B4-BE49-F238E27FC236}">
                <a16:creationId xmlns:a16="http://schemas.microsoft.com/office/drawing/2014/main" id="{A9D8498D-459D-4C18-A820-AE04B237AA24}"/>
              </a:ext>
            </a:extLst>
          </p:cNvPr>
          <p:cNvSpPr/>
          <p:nvPr/>
        </p:nvSpPr>
        <p:spPr>
          <a:xfrm>
            <a:off x="791683" y="2439776"/>
            <a:ext cx="1200193" cy="492579"/>
          </a:xfrm>
          <a:prstGeom prst="roundRect">
            <a:avLst>
              <a:gd name="adj" fmla="val 10000"/>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fr-FR" sz="1600" baseline="-25000" dirty="0"/>
              <a:t>Groupes Nosologiques</a:t>
            </a:r>
          </a:p>
        </p:txBody>
      </p:sp>
      <p:sp>
        <p:nvSpPr>
          <p:cNvPr id="29" name="Flèche : droite 28">
            <a:extLst>
              <a:ext uri="{FF2B5EF4-FFF2-40B4-BE49-F238E27FC236}">
                <a16:creationId xmlns:a16="http://schemas.microsoft.com/office/drawing/2014/main" id="{837D27F0-A829-43C9-AF7A-99A8E19D0007}"/>
              </a:ext>
            </a:extLst>
          </p:cNvPr>
          <p:cNvSpPr/>
          <p:nvPr/>
        </p:nvSpPr>
        <p:spPr>
          <a:xfrm>
            <a:off x="365885" y="2540977"/>
            <a:ext cx="352652" cy="223687"/>
          </a:xfrm>
          <a:prstGeom prst="rightArrow">
            <a:avLst/>
          </a:prstGeom>
          <a:solidFill>
            <a:srgbClr val="885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aseline="-25000"/>
          </a:p>
        </p:txBody>
      </p:sp>
      <p:grpSp>
        <p:nvGrpSpPr>
          <p:cNvPr id="30" name="Groupe 29">
            <a:extLst>
              <a:ext uri="{FF2B5EF4-FFF2-40B4-BE49-F238E27FC236}">
                <a16:creationId xmlns:a16="http://schemas.microsoft.com/office/drawing/2014/main" id="{438C6969-7159-4B0E-BDEF-FE193C917EF0}"/>
              </a:ext>
            </a:extLst>
          </p:cNvPr>
          <p:cNvGrpSpPr/>
          <p:nvPr/>
        </p:nvGrpSpPr>
        <p:grpSpPr>
          <a:xfrm>
            <a:off x="2146151" y="2330520"/>
            <a:ext cx="597877" cy="140677"/>
            <a:chOff x="6459415" y="2192215"/>
            <a:chExt cx="597877" cy="140677"/>
          </a:xfrm>
        </p:grpSpPr>
        <p:cxnSp>
          <p:nvCxnSpPr>
            <p:cNvPr id="31" name="Connecteur droit 30">
              <a:extLst>
                <a:ext uri="{FF2B5EF4-FFF2-40B4-BE49-F238E27FC236}">
                  <a16:creationId xmlns:a16="http://schemas.microsoft.com/office/drawing/2014/main" id="{C29D3C54-342C-42F1-A0CE-94830E740502}"/>
                </a:ext>
              </a:extLst>
            </p:cNvPr>
            <p:cNvCxnSpPr>
              <a:cxnSpLocks/>
            </p:cNvCxnSpPr>
            <p:nvPr/>
          </p:nvCxnSpPr>
          <p:spPr bwMode="auto">
            <a:xfrm>
              <a:off x="6459415" y="2192215"/>
              <a:ext cx="597877" cy="0"/>
            </a:xfrm>
            <a:prstGeom prst="line">
              <a:avLst/>
            </a:prstGeom>
            <a:solidFill>
              <a:schemeClr val="accent1"/>
            </a:solidFill>
            <a:ln w="38100"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Connecteur droit 31">
              <a:extLst>
                <a:ext uri="{FF2B5EF4-FFF2-40B4-BE49-F238E27FC236}">
                  <a16:creationId xmlns:a16="http://schemas.microsoft.com/office/drawing/2014/main" id="{82B2F5A2-BFA7-4B7A-A43E-6C4B0ED21EED}"/>
                </a:ext>
              </a:extLst>
            </p:cNvPr>
            <p:cNvCxnSpPr>
              <a:cxnSpLocks/>
            </p:cNvCxnSpPr>
            <p:nvPr/>
          </p:nvCxnSpPr>
          <p:spPr bwMode="auto">
            <a:xfrm>
              <a:off x="6459415" y="2332892"/>
              <a:ext cx="597877" cy="0"/>
            </a:xfrm>
            <a:prstGeom prst="line">
              <a:avLst/>
            </a:prstGeom>
            <a:solidFill>
              <a:schemeClr val="accent1"/>
            </a:solidFill>
            <a:ln w="38100"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3" name="Groupe 32">
            <a:extLst>
              <a:ext uri="{FF2B5EF4-FFF2-40B4-BE49-F238E27FC236}">
                <a16:creationId xmlns:a16="http://schemas.microsoft.com/office/drawing/2014/main" id="{54C8B9B7-D0E1-4AE1-8D93-140FC5B1ABB3}"/>
              </a:ext>
            </a:extLst>
          </p:cNvPr>
          <p:cNvGrpSpPr/>
          <p:nvPr/>
        </p:nvGrpSpPr>
        <p:grpSpPr>
          <a:xfrm>
            <a:off x="2139499" y="5752698"/>
            <a:ext cx="597877" cy="140677"/>
            <a:chOff x="6459415" y="2192215"/>
            <a:chExt cx="597877" cy="140677"/>
          </a:xfrm>
        </p:grpSpPr>
        <p:cxnSp>
          <p:nvCxnSpPr>
            <p:cNvPr id="34" name="Connecteur droit 33">
              <a:extLst>
                <a:ext uri="{FF2B5EF4-FFF2-40B4-BE49-F238E27FC236}">
                  <a16:creationId xmlns:a16="http://schemas.microsoft.com/office/drawing/2014/main" id="{69A0AF8F-CAC4-4507-AEC9-4054D65B880F}"/>
                </a:ext>
              </a:extLst>
            </p:cNvPr>
            <p:cNvCxnSpPr>
              <a:cxnSpLocks/>
            </p:cNvCxnSpPr>
            <p:nvPr/>
          </p:nvCxnSpPr>
          <p:spPr bwMode="auto">
            <a:xfrm>
              <a:off x="6459415" y="2192215"/>
              <a:ext cx="597877" cy="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Connecteur droit 34">
              <a:extLst>
                <a:ext uri="{FF2B5EF4-FFF2-40B4-BE49-F238E27FC236}">
                  <a16:creationId xmlns:a16="http://schemas.microsoft.com/office/drawing/2014/main" id="{5DD5EC41-0BAD-4ED1-802E-B3818FFB4E41}"/>
                </a:ext>
              </a:extLst>
            </p:cNvPr>
            <p:cNvCxnSpPr>
              <a:cxnSpLocks/>
            </p:cNvCxnSpPr>
            <p:nvPr/>
          </p:nvCxnSpPr>
          <p:spPr bwMode="auto">
            <a:xfrm>
              <a:off x="6459415" y="2332892"/>
              <a:ext cx="597877" cy="0"/>
            </a:xfrm>
            <a:prstGeom prst="line">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36" name="Rectangle 35">
            <a:extLst>
              <a:ext uri="{FF2B5EF4-FFF2-40B4-BE49-F238E27FC236}">
                <a16:creationId xmlns:a16="http://schemas.microsoft.com/office/drawing/2014/main" id="{955F763E-9CB7-4C32-AA49-A477CAFA0B95}"/>
              </a:ext>
            </a:extLst>
          </p:cNvPr>
          <p:cNvSpPr/>
          <p:nvPr/>
        </p:nvSpPr>
        <p:spPr>
          <a:xfrm>
            <a:off x="5365534" y="2085376"/>
            <a:ext cx="3491880" cy="2031325"/>
          </a:xfrm>
          <a:prstGeom prst="rect">
            <a:avLst/>
          </a:prstGeom>
          <a:ln w="28575">
            <a:solidFill>
              <a:schemeClr val="tx1"/>
            </a:solidFill>
          </a:ln>
        </p:spPr>
        <p:txBody>
          <a:bodyPr wrap="square">
            <a:spAutoFit/>
          </a:bodyPr>
          <a:lstStyle/>
          <a:p>
            <a:r>
              <a:rPr lang="fr-FR" dirty="0"/>
              <a:t>Nouveautés par rapport à la version annoncée pour 2021 : </a:t>
            </a:r>
          </a:p>
          <a:p>
            <a:endParaRPr lang="fr-FR" dirty="0"/>
          </a:p>
          <a:p>
            <a:r>
              <a:rPr lang="fr-FR" dirty="0"/>
              <a:t>Prise en compte de la </a:t>
            </a:r>
            <a:r>
              <a:rPr lang="fr-FR" b="1" dirty="0"/>
              <a:t>dépendance maximale du séjour pour l’HC</a:t>
            </a:r>
            <a:r>
              <a:rPr lang="fr-FR" dirty="0"/>
              <a:t> (et non plus de la dépendance à l’entrée)</a:t>
            </a:r>
          </a:p>
        </p:txBody>
      </p:sp>
      <p:sp>
        <p:nvSpPr>
          <p:cNvPr id="37" name="Titre 1">
            <a:extLst>
              <a:ext uri="{FF2B5EF4-FFF2-40B4-BE49-F238E27FC236}">
                <a16:creationId xmlns:a16="http://schemas.microsoft.com/office/drawing/2014/main" id="{203177B1-223C-4157-990C-0438995B7878}"/>
              </a:ext>
            </a:extLst>
          </p:cNvPr>
          <p:cNvSpPr>
            <a:spLocks noGrp="1"/>
          </p:cNvSpPr>
          <p:nvPr>
            <p:ph type="title"/>
          </p:nvPr>
        </p:nvSpPr>
        <p:spPr>
          <a:xfrm>
            <a:off x="2057400" y="304800"/>
            <a:ext cx="6096000" cy="992188"/>
          </a:xfrm>
        </p:spPr>
        <p:txBody>
          <a:bodyPr/>
          <a:lstStyle/>
          <a:p>
            <a:r>
              <a:rPr lang="fr-FR" dirty="0"/>
              <a:t>Nouvelle classification GME_2022</a:t>
            </a:r>
          </a:p>
        </p:txBody>
      </p:sp>
    </p:spTree>
    <p:extLst>
      <p:ext uri="{BB962C8B-B14F-4D97-AF65-F5344CB8AC3E}">
        <p14:creationId xmlns:p14="http://schemas.microsoft.com/office/powerpoint/2010/main" val="26999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4B0CA4-EAC2-4C5F-9EC9-CBDDAAEEF027}"/>
              </a:ext>
            </a:extLst>
          </p:cNvPr>
          <p:cNvSpPr>
            <a:spLocks noGrp="1"/>
          </p:cNvSpPr>
          <p:nvPr>
            <p:ph type="title"/>
          </p:nvPr>
        </p:nvSpPr>
        <p:spPr/>
        <p:txBody>
          <a:bodyPr/>
          <a:lstStyle/>
          <a:p>
            <a:r>
              <a:rPr lang="fr-FR" dirty="0"/>
              <a:t>Expérimentation EXP_2022 </a:t>
            </a:r>
          </a:p>
        </p:txBody>
      </p:sp>
      <p:sp>
        <p:nvSpPr>
          <p:cNvPr id="3" name="Espace réservé du contenu 2">
            <a:extLst>
              <a:ext uri="{FF2B5EF4-FFF2-40B4-BE49-F238E27FC236}">
                <a16:creationId xmlns:a16="http://schemas.microsoft.com/office/drawing/2014/main" id="{422A088E-92BF-4AC0-A936-9F8E1DF52C7F}"/>
              </a:ext>
            </a:extLst>
          </p:cNvPr>
          <p:cNvSpPr>
            <a:spLocks noGrp="1"/>
          </p:cNvSpPr>
          <p:nvPr>
            <p:ph idx="1"/>
          </p:nvPr>
        </p:nvSpPr>
        <p:spPr>
          <a:xfrm>
            <a:off x="323528" y="1786458"/>
            <a:ext cx="8216296" cy="4938192"/>
          </a:xfrm>
        </p:spPr>
        <p:txBody>
          <a:bodyPr/>
          <a:lstStyle/>
          <a:p>
            <a:r>
              <a:rPr lang="fr-FR" sz="2400" dirty="0">
                <a:solidFill>
                  <a:schemeClr val="tx1"/>
                </a:solidFill>
              </a:rPr>
              <a:t>Documentation et communication sur la classification</a:t>
            </a:r>
          </a:p>
          <a:p>
            <a:pPr lvl="1"/>
            <a:r>
              <a:rPr lang="fr-FR" sz="2000" dirty="0">
                <a:solidFill>
                  <a:schemeClr val="tx1"/>
                </a:solidFill>
              </a:rPr>
              <a:t>Webinaires d’information</a:t>
            </a:r>
          </a:p>
          <a:p>
            <a:pPr lvl="1"/>
            <a:r>
              <a:rPr lang="fr-FR" sz="2000" dirty="0">
                <a:solidFill>
                  <a:schemeClr val="tx1"/>
                </a:solidFill>
              </a:rPr>
              <a:t>Publication du manuel de groupage provisoire en juillet 2021</a:t>
            </a:r>
          </a:p>
          <a:p>
            <a:pPr lvl="1"/>
            <a:r>
              <a:rPr lang="fr-FR" sz="2000" dirty="0">
                <a:solidFill>
                  <a:schemeClr val="tx1"/>
                </a:solidFill>
              </a:rPr>
              <a:t>Outil pédagogique</a:t>
            </a:r>
          </a:p>
          <a:p>
            <a:r>
              <a:rPr lang="fr-FR" sz="2400" dirty="0">
                <a:solidFill>
                  <a:schemeClr val="tx1"/>
                </a:solidFill>
              </a:rPr>
              <a:t>Eléments de description et de pondération de l’activité avec la nouvelle classification : m</a:t>
            </a:r>
            <a:r>
              <a:rPr lang="fr-FR" sz="2400" dirty="0"/>
              <a:t>ise en place d’un regroupage à partir des RHA transmis via E- PMSI</a:t>
            </a:r>
            <a:endParaRPr lang="fr-FR" sz="2400" dirty="0">
              <a:solidFill>
                <a:schemeClr val="tx1"/>
              </a:solidFill>
            </a:endParaRPr>
          </a:p>
          <a:p>
            <a:pPr lvl="1"/>
            <a:r>
              <a:rPr lang="fr-FR" sz="2000" dirty="0">
                <a:solidFill>
                  <a:schemeClr val="tx1"/>
                </a:solidFill>
              </a:rPr>
              <a:t>1</a:t>
            </a:r>
            <a:r>
              <a:rPr lang="fr-FR" sz="2000" baseline="30000" dirty="0">
                <a:solidFill>
                  <a:schemeClr val="tx1"/>
                </a:solidFill>
              </a:rPr>
              <a:t>ère</a:t>
            </a:r>
            <a:r>
              <a:rPr lang="fr-FR" sz="2000" dirty="0">
                <a:solidFill>
                  <a:schemeClr val="tx1"/>
                </a:solidFill>
              </a:rPr>
              <a:t> étape M6  </a:t>
            </a:r>
            <a:r>
              <a:rPr lang="fr-FR" sz="2000" i="1" dirty="0">
                <a:solidFill>
                  <a:schemeClr val="tx1"/>
                </a:solidFill>
              </a:rPr>
              <a:t>Description</a:t>
            </a:r>
            <a:r>
              <a:rPr lang="fr-FR" sz="2000" dirty="0">
                <a:solidFill>
                  <a:schemeClr val="tx1"/>
                </a:solidFill>
              </a:rPr>
              <a:t> </a:t>
            </a:r>
          </a:p>
          <a:p>
            <a:pPr lvl="2"/>
            <a:r>
              <a:rPr lang="fr-FR" sz="1600" dirty="0"/>
              <a:t>Visual SSR EXP_2022, groupage par séjour avec la classification actuelle et la nouvelle classification</a:t>
            </a:r>
          </a:p>
          <a:p>
            <a:pPr lvl="2"/>
            <a:r>
              <a:rPr lang="fr-FR" sz="1600" dirty="0"/>
              <a:t>Ajout dans les tableaux </a:t>
            </a:r>
            <a:r>
              <a:rPr lang="fr-FR" sz="1600" dirty="0" err="1"/>
              <a:t>Ovalide</a:t>
            </a:r>
            <a:r>
              <a:rPr lang="fr-FR" sz="1600" dirty="0"/>
              <a:t> d’une partie « 1.D Description EXP_2022 »</a:t>
            </a:r>
          </a:p>
          <a:p>
            <a:pPr lvl="1"/>
            <a:r>
              <a:rPr lang="fr-FR" sz="2000" dirty="0">
                <a:solidFill>
                  <a:schemeClr val="tx1"/>
                </a:solidFill>
              </a:rPr>
              <a:t>2ème étape M8 </a:t>
            </a:r>
            <a:r>
              <a:rPr lang="fr-FR" sz="2000" i="1" dirty="0">
                <a:solidFill>
                  <a:schemeClr val="tx1"/>
                </a:solidFill>
              </a:rPr>
              <a:t>Pondération</a:t>
            </a:r>
            <a:endParaRPr lang="fr-FR" sz="1600" dirty="0"/>
          </a:p>
          <a:p>
            <a:pPr lvl="2"/>
            <a:r>
              <a:rPr lang="fr-FR" sz="1600" dirty="0"/>
              <a:t>Ajout dans les tableaux </a:t>
            </a:r>
            <a:r>
              <a:rPr lang="fr-FR" sz="1600" dirty="0" err="1"/>
              <a:t>Ovalide</a:t>
            </a:r>
            <a:r>
              <a:rPr lang="fr-FR" sz="1600" dirty="0"/>
              <a:t> d’une partie « 1.V Valorisation EXP_2022 »</a:t>
            </a:r>
          </a:p>
          <a:p>
            <a:pPr lvl="2"/>
            <a:endParaRPr lang="fr-FR" sz="1600" dirty="0">
              <a:solidFill>
                <a:schemeClr val="tx1"/>
              </a:solidFill>
            </a:endParaRPr>
          </a:p>
        </p:txBody>
      </p:sp>
      <p:sp>
        <p:nvSpPr>
          <p:cNvPr id="6" name="Espace réservé du numéro de diapositive 5">
            <a:extLst>
              <a:ext uri="{FF2B5EF4-FFF2-40B4-BE49-F238E27FC236}">
                <a16:creationId xmlns:a16="http://schemas.microsoft.com/office/drawing/2014/main" id="{0C78B135-81FF-42DF-ABED-37421F9A2DF1}"/>
              </a:ext>
            </a:extLst>
          </p:cNvPr>
          <p:cNvSpPr>
            <a:spLocks noGrp="1"/>
          </p:cNvSpPr>
          <p:nvPr>
            <p:ph type="sldNum" sz="quarter" idx="10"/>
          </p:nvPr>
        </p:nvSpPr>
        <p:spPr/>
        <p:txBody>
          <a:bodyPr/>
          <a:lstStyle/>
          <a:p>
            <a:fld id="{E5369045-A61C-425D-88C5-655E2D52834C}" type="slidenum">
              <a:rPr lang="fr-FR" smtClean="0"/>
              <a:pPr/>
              <a:t>68</a:t>
            </a:fld>
            <a:endParaRPr lang="fr-FR" dirty="0"/>
          </a:p>
        </p:txBody>
      </p:sp>
      <p:sp>
        <p:nvSpPr>
          <p:cNvPr id="4" name="Espace réservé de la date 3">
            <a:extLst>
              <a:ext uri="{FF2B5EF4-FFF2-40B4-BE49-F238E27FC236}">
                <a16:creationId xmlns:a16="http://schemas.microsoft.com/office/drawing/2014/main" id="{4DF2D67F-D9CA-46CA-A172-81DF639832A1}"/>
              </a:ext>
            </a:extLst>
          </p:cNvPr>
          <p:cNvSpPr>
            <a:spLocks noGrp="1"/>
          </p:cNvSpPr>
          <p:nvPr>
            <p:ph type="dt" sz="half" idx="11"/>
          </p:nvPr>
        </p:nvSpPr>
        <p:spPr/>
        <p:txBody>
          <a:bodyPr/>
          <a:lstStyle/>
          <a:p>
            <a:r>
              <a:rPr lang="fr-FR"/>
              <a:t>08 novembre 2021</a:t>
            </a:r>
            <a:endParaRPr lang="fr-FR" dirty="0"/>
          </a:p>
        </p:txBody>
      </p:sp>
      <p:sp>
        <p:nvSpPr>
          <p:cNvPr id="5" name="Espace réservé du pied de page 4">
            <a:extLst>
              <a:ext uri="{FF2B5EF4-FFF2-40B4-BE49-F238E27FC236}">
                <a16:creationId xmlns:a16="http://schemas.microsoft.com/office/drawing/2014/main" id="{BD85370E-950D-470B-9AAF-9EBC843AD04E}"/>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17249855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C91EFE-14BD-42DB-BB43-E4A650AFB9B0}"/>
              </a:ext>
            </a:extLst>
          </p:cNvPr>
          <p:cNvSpPr>
            <a:spLocks noGrp="1"/>
          </p:cNvSpPr>
          <p:nvPr>
            <p:ph type="ctrTitle"/>
          </p:nvPr>
        </p:nvSpPr>
        <p:spPr/>
        <p:txBody>
          <a:bodyPr/>
          <a:lstStyle/>
          <a:p>
            <a:r>
              <a:rPr lang="fr-FR" dirty="0"/>
              <a:t>2. Information médicale </a:t>
            </a:r>
          </a:p>
        </p:txBody>
      </p:sp>
      <p:sp>
        <p:nvSpPr>
          <p:cNvPr id="8" name="Sous-titre 7">
            <a:extLst>
              <a:ext uri="{FF2B5EF4-FFF2-40B4-BE49-F238E27FC236}">
                <a16:creationId xmlns:a16="http://schemas.microsoft.com/office/drawing/2014/main" id="{7D58223B-A25B-4BEA-9417-58632F9552C2}"/>
              </a:ext>
            </a:extLst>
          </p:cNvPr>
          <p:cNvSpPr>
            <a:spLocks noGrp="1"/>
          </p:cNvSpPr>
          <p:nvPr>
            <p:ph type="subTitle" idx="1"/>
          </p:nvPr>
        </p:nvSpPr>
        <p:spPr>
          <a:xfrm>
            <a:off x="2362200" y="3886200"/>
            <a:ext cx="5090120" cy="2279104"/>
          </a:xfrm>
        </p:spPr>
        <p:txBody>
          <a:bodyPr/>
          <a:lstStyle/>
          <a:p>
            <a:r>
              <a:rPr lang="fr-FR" dirty="0"/>
              <a:t>Facteurs socio-environnementaux</a:t>
            </a:r>
          </a:p>
          <a:p>
            <a:r>
              <a:rPr lang="fr-FR" dirty="0"/>
              <a:t>Plateau technique spécialisé</a:t>
            </a:r>
          </a:p>
          <a:p>
            <a:r>
              <a:rPr lang="fr-FR" dirty="0"/>
              <a:t>Nouveautés CSARR 2022</a:t>
            </a:r>
          </a:p>
          <a:p>
            <a:endParaRPr lang="fr-FR" dirty="0"/>
          </a:p>
          <a:p>
            <a:r>
              <a:rPr lang="fr-FR" dirty="0"/>
              <a:t>Dr Sophie Baron</a:t>
            </a:r>
          </a:p>
          <a:p>
            <a:r>
              <a:rPr lang="fr-FR" dirty="0"/>
              <a:t>Dr Gilles </a:t>
            </a:r>
            <a:r>
              <a:rPr lang="fr-FR" dirty="0" err="1"/>
              <a:t>Nuemi</a:t>
            </a:r>
            <a:endParaRPr lang="fr-FR" dirty="0"/>
          </a:p>
        </p:txBody>
      </p:sp>
      <p:sp>
        <p:nvSpPr>
          <p:cNvPr id="4" name="Espace réservé du numéro de diapositive 3">
            <a:extLst>
              <a:ext uri="{FF2B5EF4-FFF2-40B4-BE49-F238E27FC236}">
                <a16:creationId xmlns:a16="http://schemas.microsoft.com/office/drawing/2014/main" id="{EEEE4277-A644-44B0-9760-5C839D945C5D}"/>
              </a:ext>
            </a:extLst>
          </p:cNvPr>
          <p:cNvSpPr>
            <a:spLocks noGrp="1"/>
          </p:cNvSpPr>
          <p:nvPr>
            <p:ph type="sldNum" sz="quarter" idx="10"/>
          </p:nvPr>
        </p:nvSpPr>
        <p:spPr/>
        <p:txBody>
          <a:bodyPr/>
          <a:lstStyle/>
          <a:p>
            <a:fld id="{E5369045-A61C-425D-88C5-655E2D52834C}" type="slidenum">
              <a:rPr lang="fr-FR" smtClean="0"/>
              <a:pPr/>
              <a:t>69</a:t>
            </a:fld>
            <a:endParaRPr lang="fr-FR" dirty="0"/>
          </a:p>
        </p:txBody>
      </p:sp>
      <p:sp>
        <p:nvSpPr>
          <p:cNvPr id="5" name="Espace réservé de la date 4">
            <a:extLst>
              <a:ext uri="{FF2B5EF4-FFF2-40B4-BE49-F238E27FC236}">
                <a16:creationId xmlns:a16="http://schemas.microsoft.com/office/drawing/2014/main" id="{D5B9B8B0-B519-467C-AD38-83AA3AFD6AD9}"/>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E5803259-1915-42A7-8CC5-3787CA4287E6}"/>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1700132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B9C710-503A-44B8-9913-D9D07D114A85}"/>
              </a:ext>
            </a:extLst>
          </p:cNvPr>
          <p:cNvSpPr>
            <a:spLocks noGrp="1"/>
          </p:cNvSpPr>
          <p:nvPr>
            <p:ph type="ctrTitle"/>
          </p:nvPr>
        </p:nvSpPr>
        <p:spPr/>
        <p:txBody>
          <a:bodyPr/>
          <a:lstStyle/>
          <a:p>
            <a:r>
              <a:rPr lang="fr-FR" dirty="0"/>
              <a:t>3 - </a:t>
            </a:r>
            <a:r>
              <a:rPr lang="fr-FR" sz="3200" dirty="0"/>
              <a:t>MCO</a:t>
            </a:r>
          </a:p>
        </p:txBody>
      </p:sp>
      <p:sp>
        <p:nvSpPr>
          <p:cNvPr id="3" name="Sous-titre 2">
            <a:extLst>
              <a:ext uri="{FF2B5EF4-FFF2-40B4-BE49-F238E27FC236}">
                <a16:creationId xmlns:a16="http://schemas.microsoft.com/office/drawing/2014/main" id="{0F0D2402-2D65-405A-9D24-8EA1324660E7}"/>
              </a:ext>
            </a:extLst>
          </p:cNvPr>
          <p:cNvSpPr>
            <a:spLocks noGrp="1"/>
          </p:cNvSpPr>
          <p:nvPr>
            <p:ph type="subTitle" idx="1"/>
          </p:nvPr>
        </p:nvSpPr>
        <p:spPr>
          <a:xfrm>
            <a:off x="2362200" y="3886200"/>
            <a:ext cx="4724400" cy="1487016"/>
          </a:xfrm>
        </p:spPr>
        <p:txBody>
          <a:bodyPr/>
          <a:lstStyle/>
          <a:p>
            <a:endParaRPr lang="fr-FR" dirty="0"/>
          </a:p>
        </p:txBody>
      </p:sp>
      <p:sp>
        <p:nvSpPr>
          <p:cNvPr id="4" name="Espace réservé du numéro de diapositive 3">
            <a:extLst>
              <a:ext uri="{FF2B5EF4-FFF2-40B4-BE49-F238E27FC236}">
                <a16:creationId xmlns:a16="http://schemas.microsoft.com/office/drawing/2014/main" id="{C0F907E8-86FC-45B0-9737-CDFC5656A04C}"/>
              </a:ext>
            </a:extLst>
          </p:cNvPr>
          <p:cNvSpPr>
            <a:spLocks noGrp="1"/>
          </p:cNvSpPr>
          <p:nvPr>
            <p:ph type="sldNum" sz="quarter" idx="10"/>
          </p:nvPr>
        </p:nvSpPr>
        <p:spPr/>
        <p:txBody>
          <a:bodyPr/>
          <a:lstStyle/>
          <a:p>
            <a:fld id="{E5369045-A61C-425D-88C5-655E2D52834C}" type="slidenum">
              <a:rPr lang="fr-FR" smtClean="0"/>
              <a:pPr/>
              <a:t>7</a:t>
            </a:fld>
            <a:endParaRPr lang="fr-FR" dirty="0"/>
          </a:p>
        </p:txBody>
      </p:sp>
      <p:sp>
        <p:nvSpPr>
          <p:cNvPr id="5" name="Espace réservé de la date 4">
            <a:extLst>
              <a:ext uri="{FF2B5EF4-FFF2-40B4-BE49-F238E27FC236}">
                <a16:creationId xmlns:a16="http://schemas.microsoft.com/office/drawing/2014/main" id="{D96F2AEC-13A5-4D8F-96B9-63268E29F851}"/>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47123452-CBF1-403A-848C-660CFD5A6242}"/>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31439526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515072A7-208B-4E01-AA75-69F81C112972}"/>
              </a:ext>
            </a:extLst>
          </p:cNvPr>
          <p:cNvSpPr>
            <a:spLocks noGrp="1"/>
          </p:cNvSpPr>
          <p:nvPr>
            <p:ph type="ctrTitle"/>
          </p:nvPr>
        </p:nvSpPr>
        <p:spPr>
          <a:xfrm>
            <a:off x="1043608" y="2735966"/>
            <a:ext cx="6840760" cy="1752600"/>
          </a:xfrm>
        </p:spPr>
        <p:txBody>
          <a:bodyPr/>
          <a:lstStyle/>
          <a:p>
            <a:r>
              <a:rPr lang="fr-FR" dirty="0"/>
              <a:t> </a:t>
            </a:r>
          </a:p>
        </p:txBody>
      </p:sp>
      <p:sp>
        <p:nvSpPr>
          <p:cNvPr id="8" name="Sous-titre 7">
            <a:extLst>
              <a:ext uri="{FF2B5EF4-FFF2-40B4-BE49-F238E27FC236}">
                <a16:creationId xmlns:a16="http://schemas.microsoft.com/office/drawing/2014/main" id="{A60C35FB-958D-433C-8B70-7C18A1A31E03}"/>
              </a:ext>
            </a:extLst>
          </p:cNvPr>
          <p:cNvSpPr>
            <a:spLocks noGrp="1"/>
          </p:cNvSpPr>
          <p:nvPr>
            <p:ph type="subTitle" idx="1"/>
          </p:nvPr>
        </p:nvSpPr>
        <p:spPr>
          <a:xfrm>
            <a:off x="2209800" y="3015986"/>
            <a:ext cx="4724400" cy="1133094"/>
          </a:xfrm>
        </p:spPr>
        <p:txBody>
          <a:bodyPr anchor="ctr"/>
          <a:lstStyle/>
          <a:p>
            <a:pPr algn="ctr"/>
            <a:r>
              <a:rPr lang="fr-FR" dirty="0"/>
              <a:t>Facteurs socio-environnementaux</a:t>
            </a:r>
          </a:p>
        </p:txBody>
      </p:sp>
      <p:sp>
        <p:nvSpPr>
          <p:cNvPr id="4" name="Espace réservé du numéro de diapositive 3">
            <a:extLst>
              <a:ext uri="{FF2B5EF4-FFF2-40B4-BE49-F238E27FC236}">
                <a16:creationId xmlns:a16="http://schemas.microsoft.com/office/drawing/2014/main" id="{4DA39E8A-75E8-4EF1-93B1-D8E6067EBA7A}"/>
              </a:ext>
            </a:extLst>
          </p:cNvPr>
          <p:cNvSpPr>
            <a:spLocks noGrp="1"/>
          </p:cNvSpPr>
          <p:nvPr>
            <p:ph type="sldNum" sz="quarter" idx="10"/>
          </p:nvPr>
        </p:nvSpPr>
        <p:spPr/>
        <p:txBody>
          <a:bodyPr/>
          <a:lstStyle/>
          <a:p>
            <a:fld id="{E5369045-A61C-425D-88C5-655E2D52834C}" type="slidenum">
              <a:rPr lang="fr-FR" smtClean="0"/>
              <a:pPr/>
              <a:t>70</a:t>
            </a:fld>
            <a:endParaRPr lang="fr-FR" dirty="0"/>
          </a:p>
        </p:txBody>
      </p:sp>
      <p:sp>
        <p:nvSpPr>
          <p:cNvPr id="5" name="Espace réservé de la date 4">
            <a:extLst>
              <a:ext uri="{FF2B5EF4-FFF2-40B4-BE49-F238E27FC236}">
                <a16:creationId xmlns:a16="http://schemas.microsoft.com/office/drawing/2014/main" id="{02CF857B-4A8C-4A24-8BE6-77F78D72AD0A}"/>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1606C479-A1A3-4944-8676-DED4B3E0A71E}"/>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11400339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1835696" y="264342"/>
            <a:ext cx="6912768" cy="992188"/>
          </a:xfrm>
        </p:spPr>
        <p:txBody>
          <a:bodyPr/>
          <a:lstStyle/>
          <a:p>
            <a:pPr algn="ctr"/>
            <a:r>
              <a:rPr lang="fr-FR" dirty="0"/>
              <a:t>Facteurs socio-environnementaux :</a:t>
            </a:r>
            <a:br>
              <a:rPr lang="fr-FR" dirty="0"/>
            </a:br>
            <a:r>
              <a:rPr lang="fr-FR" sz="2600" dirty="0"/>
              <a:t>Une information manquante </a:t>
            </a:r>
          </a:p>
        </p:txBody>
      </p:sp>
      <p:sp>
        <p:nvSpPr>
          <p:cNvPr id="6" name="Espace réservé du numéro de diapositive 5">
            <a:extLst>
              <a:ext uri="{FF2B5EF4-FFF2-40B4-BE49-F238E27FC236}">
                <a16:creationId xmlns:a16="http://schemas.microsoft.com/office/drawing/2014/main" id="{B8156395-891E-44A2-A8FF-7C4CE48810F4}"/>
              </a:ext>
            </a:extLst>
          </p:cNvPr>
          <p:cNvSpPr>
            <a:spLocks noGrp="1"/>
          </p:cNvSpPr>
          <p:nvPr>
            <p:ph type="sldNum" sz="quarter" idx="10"/>
          </p:nvPr>
        </p:nvSpPr>
        <p:spPr/>
        <p:txBody>
          <a:bodyPr/>
          <a:lstStyle/>
          <a:p>
            <a:fld id="{E5369045-A61C-425D-88C5-655E2D52834C}" type="slidenum">
              <a:rPr lang="fr-FR" smtClean="0"/>
              <a:pPr/>
              <a:t>71</a:t>
            </a:fld>
            <a:endParaRPr lang="fr-FR" dirty="0"/>
          </a:p>
        </p:txBody>
      </p:sp>
      <p:sp>
        <p:nvSpPr>
          <p:cNvPr id="8" name="Espace réservé du pied de page 5">
            <a:extLst>
              <a:ext uri="{FF2B5EF4-FFF2-40B4-BE49-F238E27FC236}">
                <a16:creationId xmlns:a16="http://schemas.microsoft.com/office/drawing/2014/main" id="{2C5FA283-BBBF-4F59-916D-87A6FCD51C9A}"/>
              </a:ext>
            </a:extLst>
          </p:cNvPr>
          <p:cNvSpPr>
            <a:spLocks noGrp="1"/>
          </p:cNvSpPr>
          <p:nvPr>
            <p:ph type="ftr" sz="quarter" idx="12"/>
          </p:nvPr>
        </p:nvSpPr>
        <p:spPr>
          <a:xfrm>
            <a:off x="2443679" y="6471726"/>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5048D293-1134-476C-91D1-76B28F1BE52B}"/>
              </a:ext>
            </a:extLst>
          </p:cNvPr>
          <p:cNvSpPr>
            <a:spLocks noGrp="1"/>
          </p:cNvSpPr>
          <p:nvPr>
            <p:ph type="dt" sz="half" idx="11"/>
          </p:nvPr>
        </p:nvSpPr>
        <p:spPr>
          <a:xfrm>
            <a:off x="4877793" y="6414577"/>
            <a:ext cx="2664296" cy="310073"/>
          </a:xfrm>
        </p:spPr>
        <p:txBody>
          <a:bodyPr/>
          <a:lstStyle/>
          <a:p>
            <a:r>
              <a:rPr lang="fr-FR"/>
              <a:t>08 novembre 2021</a:t>
            </a:r>
            <a:endParaRPr lang="fr-FR" dirty="0"/>
          </a:p>
        </p:txBody>
      </p:sp>
      <p:pic>
        <p:nvPicPr>
          <p:cNvPr id="10" name="Espace réservé du contenu 17">
            <a:extLst>
              <a:ext uri="{FF2B5EF4-FFF2-40B4-BE49-F238E27FC236}">
                <a16:creationId xmlns:a16="http://schemas.microsoft.com/office/drawing/2014/main" id="{72B93748-414E-46BA-B96F-5177C369A243}"/>
              </a:ext>
            </a:extLst>
          </p:cNvPr>
          <p:cNvPicPr>
            <a:picLocks noChangeAspect="1"/>
          </p:cNvPicPr>
          <p:nvPr/>
        </p:nvPicPr>
        <p:blipFill rotWithShape="1">
          <a:blip r:embed="rId3"/>
          <a:srcRect l="4400" t="7401" r="4400" b="-6081"/>
          <a:stretch/>
        </p:blipFill>
        <p:spPr bwMode="auto">
          <a:xfrm>
            <a:off x="2699792" y="2396204"/>
            <a:ext cx="374441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0373150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1403648" y="264342"/>
            <a:ext cx="7344816" cy="992188"/>
          </a:xfrm>
        </p:spPr>
        <p:txBody>
          <a:bodyPr/>
          <a:lstStyle/>
          <a:p>
            <a:pPr algn="ctr"/>
            <a:r>
              <a:rPr lang="fr-FR" dirty="0"/>
              <a:t>Facteurs socio-environnementaux</a:t>
            </a:r>
            <a:br>
              <a:rPr lang="fr-FR" dirty="0"/>
            </a:br>
            <a:r>
              <a:rPr lang="fr-FR" sz="2600" dirty="0"/>
              <a:t>En quoi les informations sont manquantes ?</a:t>
            </a:r>
          </a:p>
        </p:txBody>
      </p:sp>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251520" y="2420888"/>
            <a:ext cx="8496944" cy="2364407"/>
          </a:xfrm>
        </p:spPr>
        <p:txBody>
          <a:bodyPr/>
          <a:lstStyle/>
          <a:p>
            <a:r>
              <a:rPr lang="fr-FR" dirty="0"/>
              <a:t>Description insuffisante des facteurs socio-environnementaux</a:t>
            </a:r>
          </a:p>
          <a:p>
            <a:r>
              <a:rPr lang="fr-FR" dirty="0"/>
              <a:t>Repérage insuffisant des facteurs socio-environnementaux</a:t>
            </a:r>
          </a:p>
          <a:p>
            <a:r>
              <a:rPr lang="fr-FR" sz="2400" dirty="0"/>
              <a:t>Peu / pas de « prise en compte » des facteurs socio-environnementaux</a:t>
            </a:r>
          </a:p>
        </p:txBody>
      </p:sp>
      <p:sp>
        <p:nvSpPr>
          <p:cNvPr id="6" name="Espace réservé du numéro de diapositive 5">
            <a:extLst>
              <a:ext uri="{FF2B5EF4-FFF2-40B4-BE49-F238E27FC236}">
                <a16:creationId xmlns:a16="http://schemas.microsoft.com/office/drawing/2014/main" id="{B8156395-891E-44A2-A8FF-7C4CE48810F4}"/>
              </a:ext>
            </a:extLst>
          </p:cNvPr>
          <p:cNvSpPr>
            <a:spLocks noGrp="1"/>
          </p:cNvSpPr>
          <p:nvPr>
            <p:ph type="sldNum" sz="quarter" idx="10"/>
          </p:nvPr>
        </p:nvSpPr>
        <p:spPr/>
        <p:txBody>
          <a:bodyPr/>
          <a:lstStyle/>
          <a:p>
            <a:fld id="{E5369045-A61C-425D-88C5-655E2D52834C}" type="slidenum">
              <a:rPr lang="fr-FR" smtClean="0"/>
              <a:pPr/>
              <a:t>72</a:t>
            </a:fld>
            <a:endParaRPr lang="fr-FR" dirty="0"/>
          </a:p>
        </p:txBody>
      </p:sp>
      <p:sp>
        <p:nvSpPr>
          <p:cNvPr id="8" name="Espace réservé du pied de page 5">
            <a:extLst>
              <a:ext uri="{FF2B5EF4-FFF2-40B4-BE49-F238E27FC236}">
                <a16:creationId xmlns:a16="http://schemas.microsoft.com/office/drawing/2014/main" id="{2C5FA283-BBBF-4F59-916D-87A6FCD51C9A}"/>
              </a:ext>
            </a:extLst>
          </p:cNvPr>
          <p:cNvSpPr>
            <a:spLocks noGrp="1"/>
          </p:cNvSpPr>
          <p:nvPr>
            <p:ph type="ftr" sz="quarter" idx="12"/>
          </p:nvPr>
        </p:nvSpPr>
        <p:spPr>
          <a:xfrm>
            <a:off x="2443679" y="6471726"/>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5048D293-1134-476C-91D1-76B28F1BE52B}"/>
              </a:ext>
            </a:extLst>
          </p:cNvPr>
          <p:cNvSpPr>
            <a:spLocks noGrp="1"/>
          </p:cNvSpPr>
          <p:nvPr>
            <p:ph type="dt" sz="half" idx="11"/>
          </p:nvPr>
        </p:nvSpPr>
        <p:spPr>
          <a:xfrm>
            <a:off x="4932040" y="6455592"/>
            <a:ext cx="1524000" cy="269058"/>
          </a:xfrm>
        </p:spPr>
        <p:txBody>
          <a:bodyPr/>
          <a:lstStyle/>
          <a:p>
            <a:r>
              <a:rPr lang="fr-FR"/>
              <a:t>08 novembre 2021</a:t>
            </a:r>
            <a:endParaRPr lang="fr-FR" dirty="0"/>
          </a:p>
        </p:txBody>
      </p:sp>
    </p:spTree>
    <p:extLst>
      <p:ext uri="{BB962C8B-B14F-4D97-AF65-F5344CB8AC3E}">
        <p14:creationId xmlns:p14="http://schemas.microsoft.com/office/powerpoint/2010/main" val="42459473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1403648" y="264342"/>
            <a:ext cx="7344816" cy="992188"/>
          </a:xfrm>
        </p:spPr>
        <p:txBody>
          <a:bodyPr/>
          <a:lstStyle/>
          <a:p>
            <a:pPr algn="ctr"/>
            <a:r>
              <a:rPr lang="fr-FR" dirty="0"/>
              <a:t>Facteurs socio-environnementaux</a:t>
            </a:r>
            <a:br>
              <a:rPr lang="fr-FR" dirty="0"/>
            </a:br>
            <a:r>
              <a:rPr lang="fr-FR" sz="2600" dirty="0"/>
              <a:t>Quels objectifs ?</a:t>
            </a:r>
          </a:p>
        </p:txBody>
      </p:sp>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1469740" y="2492896"/>
            <a:ext cx="6204520" cy="2364407"/>
          </a:xfrm>
        </p:spPr>
        <p:txBody>
          <a:bodyPr/>
          <a:lstStyle/>
          <a:p>
            <a:r>
              <a:rPr lang="fr-FR" dirty="0"/>
              <a:t>Améliorer la description des facteurs socio-environnementaux</a:t>
            </a:r>
          </a:p>
          <a:p>
            <a:pPr marL="184150" indent="0">
              <a:buNone/>
            </a:pPr>
            <a:endParaRPr lang="fr-FR" dirty="0"/>
          </a:p>
          <a:p>
            <a:r>
              <a:rPr lang="fr-FR" sz="2400" dirty="0"/>
              <a:t>Prendre en compte  les facteurs socio-environnementaux</a:t>
            </a:r>
          </a:p>
        </p:txBody>
      </p:sp>
      <p:sp>
        <p:nvSpPr>
          <p:cNvPr id="6" name="Espace réservé du numéro de diapositive 5">
            <a:extLst>
              <a:ext uri="{FF2B5EF4-FFF2-40B4-BE49-F238E27FC236}">
                <a16:creationId xmlns:a16="http://schemas.microsoft.com/office/drawing/2014/main" id="{B8156395-891E-44A2-A8FF-7C4CE48810F4}"/>
              </a:ext>
            </a:extLst>
          </p:cNvPr>
          <p:cNvSpPr>
            <a:spLocks noGrp="1"/>
          </p:cNvSpPr>
          <p:nvPr>
            <p:ph type="sldNum" sz="quarter" idx="10"/>
          </p:nvPr>
        </p:nvSpPr>
        <p:spPr/>
        <p:txBody>
          <a:bodyPr/>
          <a:lstStyle/>
          <a:p>
            <a:fld id="{E5369045-A61C-425D-88C5-655E2D52834C}" type="slidenum">
              <a:rPr lang="fr-FR" smtClean="0"/>
              <a:pPr/>
              <a:t>73</a:t>
            </a:fld>
            <a:endParaRPr lang="fr-FR" dirty="0"/>
          </a:p>
        </p:txBody>
      </p:sp>
      <p:sp>
        <p:nvSpPr>
          <p:cNvPr id="8" name="Espace réservé du pied de page 5">
            <a:extLst>
              <a:ext uri="{FF2B5EF4-FFF2-40B4-BE49-F238E27FC236}">
                <a16:creationId xmlns:a16="http://schemas.microsoft.com/office/drawing/2014/main" id="{2C5FA283-BBBF-4F59-916D-87A6FCD51C9A}"/>
              </a:ext>
            </a:extLst>
          </p:cNvPr>
          <p:cNvSpPr>
            <a:spLocks noGrp="1"/>
          </p:cNvSpPr>
          <p:nvPr>
            <p:ph type="ftr" sz="quarter" idx="12"/>
          </p:nvPr>
        </p:nvSpPr>
        <p:spPr>
          <a:xfrm>
            <a:off x="2443679" y="6471726"/>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5048D293-1134-476C-91D1-76B28F1BE52B}"/>
              </a:ext>
            </a:extLst>
          </p:cNvPr>
          <p:cNvSpPr>
            <a:spLocks noGrp="1"/>
          </p:cNvSpPr>
          <p:nvPr>
            <p:ph type="dt" sz="half" idx="11"/>
          </p:nvPr>
        </p:nvSpPr>
        <p:spPr>
          <a:xfrm>
            <a:off x="4932040" y="6455592"/>
            <a:ext cx="1524000" cy="269058"/>
          </a:xfrm>
        </p:spPr>
        <p:txBody>
          <a:bodyPr/>
          <a:lstStyle/>
          <a:p>
            <a:r>
              <a:rPr lang="fr-FR"/>
              <a:t>08 novembre 2021</a:t>
            </a:r>
            <a:endParaRPr lang="fr-FR" dirty="0"/>
          </a:p>
        </p:txBody>
      </p:sp>
    </p:spTree>
    <p:extLst>
      <p:ext uri="{BB962C8B-B14F-4D97-AF65-F5344CB8AC3E}">
        <p14:creationId xmlns:p14="http://schemas.microsoft.com/office/powerpoint/2010/main" val="23875826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1835696" y="264342"/>
            <a:ext cx="6912768" cy="992188"/>
          </a:xfrm>
        </p:spPr>
        <p:txBody>
          <a:bodyPr/>
          <a:lstStyle/>
          <a:p>
            <a:pPr algn="ctr"/>
            <a:r>
              <a:rPr lang="fr-FR" dirty="0"/>
              <a:t>Facteurs socio-environnementaux</a:t>
            </a:r>
            <a:br>
              <a:rPr lang="fr-FR" dirty="0"/>
            </a:br>
            <a:r>
              <a:rPr lang="fr-FR" sz="2600" dirty="0"/>
              <a:t>Travaux réalisés</a:t>
            </a:r>
          </a:p>
        </p:txBody>
      </p:sp>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283759" y="2365562"/>
            <a:ext cx="5162859" cy="3024336"/>
          </a:xfrm>
        </p:spPr>
        <p:txBody>
          <a:bodyPr/>
          <a:lstStyle/>
          <a:p>
            <a:r>
              <a:rPr lang="fr-FR" sz="2400" dirty="0"/>
              <a:t>Définitions et liste des facteurs socio-environnementaux</a:t>
            </a:r>
          </a:p>
          <a:p>
            <a:pPr marL="184150" indent="0">
              <a:buNone/>
            </a:pPr>
            <a:endParaRPr lang="fr-FR" dirty="0"/>
          </a:p>
          <a:p>
            <a:r>
              <a:rPr lang="fr-FR" sz="2400" dirty="0"/>
              <a:t>Choix d’utiliser la CIM10 pour enregistrer les facteurs socio-environnementaux</a:t>
            </a:r>
          </a:p>
          <a:p>
            <a:endParaRPr lang="fr-FR" sz="2400" dirty="0"/>
          </a:p>
        </p:txBody>
      </p:sp>
      <p:sp>
        <p:nvSpPr>
          <p:cNvPr id="6" name="Espace réservé du numéro de diapositive 5">
            <a:extLst>
              <a:ext uri="{FF2B5EF4-FFF2-40B4-BE49-F238E27FC236}">
                <a16:creationId xmlns:a16="http://schemas.microsoft.com/office/drawing/2014/main" id="{B8156395-891E-44A2-A8FF-7C4CE48810F4}"/>
              </a:ext>
            </a:extLst>
          </p:cNvPr>
          <p:cNvSpPr>
            <a:spLocks noGrp="1"/>
          </p:cNvSpPr>
          <p:nvPr>
            <p:ph type="sldNum" sz="quarter" idx="10"/>
          </p:nvPr>
        </p:nvSpPr>
        <p:spPr/>
        <p:txBody>
          <a:bodyPr/>
          <a:lstStyle/>
          <a:p>
            <a:fld id="{E5369045-A61C-425D-88C5-655E2D52834C}" type="slidenum">
              <a:rPr lang="fr-FR" smtClean="0"/>
              <a:pPr/>
              <a:t>74</a:t>
            </a:fld>
            <a:endParaRPr lang="fr-FR" dirty="0"/>
          </a:p>
        </p:txBody>
      </p:sp>
      <p:sp>
        <p:nvSpPr>
          <p:cNvPr id="8" name="Espace réservé du pied de page 5">
            <a:extLst>
              <a:ext uri="{FF2B5EF4-FFF2-40B4-BE49-F238E27FC236}">
                <a16:creationId xmlns:a16="http://schemas.microsoft.com/office/drawing/2014/main" id="{2C5FA283-BBBF-4F59-916D-87A6FCD51C9A}"/>
              </a:ext>
            </a:extLst>
          </p:cNvPr>
          <p:cNvSpPr>
            <a:spLocks noGrp="1"/>
          </p:cNvSpPr>
          <p:nvPr>
            <p:ph type="ftr" sz="quarter" idx="12"/>
          </p:nvPr>
        </p:nvSpPr>
        <p:spPr>
          <a:xfrm>
            <a:off x="2443679" y="6471726"/>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5048D293-1134-476C-91D1-76B28F1BE52B}"/>
              </a:ext>
            </a:extLst>
          </p:cNvPr>
          <p:cNvSpPr>
            <a:spLocks noGrp="1"/>
          </p:cNvSpPr>
          <p:nvPr>
            <p:ph type="dt" sz="half" idx="11"/>
          </p:nvPr>
        </p:nvSpPr>
        <p:spPr>
          <a:xfrm>
            <a:off x="4932040" y="6455592"/>
            <a:ext cx="1524000" cy="269058"/>
          </a:xfrm>
        </p:spPr>
        <p:txBody>
          <a:bodyPr/>
          <a:lstStyle/>
          <a:p>
            <a:r>
              <a:rPr lang="fr-FR"/>
              <a:t>08 novembre 2021</a:t>
            </a:r>
            <a:endParaRPr lang="fr-FR" dirty="0"/>
          </a:p>
        </p:txBody>
      </p:sp>
      <p:sp>
        <p:nvSpPr>
          <p:cNvPr id="5" name="ZoneTexte 4">
            <a:extLst>
              <a:ext uri="{FF2B5EF4-FFF2-40B4-BE49-F238E27FC236}">
                <a16:creationId xmlns:a16="http://schemas.microsoft.com/office/drawing/2014/main" id="{31814E57-304F-45AE-9117-8781A544A554}"/>
              </a:ext>
            </a:extLst>
          </p:cNvPr>
          <p:cNvSpPr txBox="1"/>
          <p:nvPr/>
        </p:nvSpPr>
        <p:spPr>
          <a:xfrm>
            <a:off x="5718990" y="2532904"/>
            <a:ext cx="3168352" cy="769441"/>
          </a:xfrm>
          <a:prstGeom prst="rect">
            <a:avLst/>
          </a:prstGeom>
          <a:noFill/>
          <a:ln w="19050">
            <a:solidFill>
              <a:srgbClr val="00B050"/>
            </a:solidFill>
          </a:ln>
        </p:spPr>
        <p:txBody>
          <a:bodyPr wrap="square" rtlCol="0">
            <a:spAutoFit/>
          </a:bodyPr>
          <a:lstStyle/>
          <a:p>
            <a:r>
              <a:rPr lang="fr-FR" sz="2200" dirty="0"/>
              <a:t>Validées par les acteurs à l’automne 2020</a:t>
            </a:r>
          </a:p>
        </p:txBody>
      </p:sp>
      <p:sp>
        <p:nvSpPr>
          <p:cNvPr id="9" name="ZoneTexte 8">
            <a:extLst>
              <a:ext uri="{FF2B5EF4-FFF2-40B4-BE49-F238E27FC236}">
                <a16:creationId xmlns:a16="http://schemas.microsoft.com/office/drawing/2014/main" id="{BCB539BB-5788-43C4-934B-C0ECB466D7EE}"/>
              </a:ext>
            </a:extLst>
          </p:cNvPr>
          <p:cNvSpPr txBox="1"/>
          <p:nvPr/>
        </p:nvSpPr>
        <p:spPr>
          <a:xfrm>
            <a:off x="6012160" y="3819598"/>
            <a:ext cx="2314600" cy="769441"/>
          </a:xfrm>
          <a:prstGeom prst="rect">
            <a:avLst/>
          </a:prstGeom>
          <a:noFill/>
          <a:ln w="19050">
            <a:solidFill>
              <a:srgbClr val="00B050"/>
            </a:solidFill>
          </a:ln>
        </p:spPr>
        <p:txBody>
          <a:bodyPr wrap="square" rtlCol="0">
            <a:spAutoFit/>
          </a:bodyPr>
          <a:lstStyle/>
          <a:p>
            <a:r>
              <a:rPr lang="fr-FR" sz="2200" dirty="0"/>
              <a:t>Validé par le CT de juillet 2021</a:t>
            </a:r>
          </a:p>
        </p:txBody>
      </p:sp>
    </p:spTree>
    <p:extLst>
      <p:ext uri="{BB962C8B-B14F-4D97-AF65-F5344CB8AC3E}">
        <p14:creationId xmlns:p14="http://schemas.microsoft.com/office/powerpoint/2010/main" val="38223275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2267744" y="264342"/>
            <a:ext cx="6264696" cy="992188"/>
          </a:xfrm>
        </p:spPr>
        <p:txBody>
          <a:bodyPr/>
          <a:lstStyle/>
          <a:p>
            <a:pPr algn="ctr"/>
            <a:r>
              <a:rPr lang="fr-FR" dirty="0"/>
              <a:t>Facteurs socio-environnementaux</a:t>
            </a:r>
            <a:br>
              <a:rPr lang="fr-FR" dirty="0"/>
            </a:br>
            <a:r>
              <a:rPr lang="fr-FR" dirty="0"/>
              <a:t>Définition générale (1/3)</a:t>
            </a:r>
            <a:endParaRPr lang="fr-FR" sz="2600" dirty="0"/>
          </a:p>
        </p:txBody>
      </p:sp>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539552" y="2204864"/>
            <a:ext cx="8208912" cy="3960440"/>
          </a:xfrm>
        </p:spPr>
        <p:txBody>
          <a:bodyPr/>
          <a:lstStyle/>
          <a:p>
            <a:r>
              <a:rPr lang="fr-FR" sz="2400" dirty="0"/>
              <a:t>Un facteur socio-environnemental</a:t>
            </a:r>
          </a:p>
          <a:p>
            <a:pPr lvl="1"/>
            <a:r>
              <a:rPr lang="fr-FR" sz="2000" dirty="0"/>
              <a:t>Désigne une caractéristique personnelle </a:t>
            </a:r>
          </a:p>
          <a:p>
            <a:pPr lvl="1"/>
            <a:r>
              <a:rPr lang="fr-FR" sz="2000" dirty="0"/>
              <a:t>Ou désigne une caractéristique de l’environnement </a:t>
            </a:r>
          </a:p>
          <a:p>
            <a:pPr lvl="1"/>
            <a:endParaRPr lang="fr-FR" sz="2000" dirty="0"/>
          </a:p>
          <a:p>
            <a:pPr lvl="1"/>
            <a:r>
              <a:rPr lang="fr-FR" sz="2000" dirty="0"/>
              <a:t>Décrire le </a:t>
            </a:r>
            <a:r>
              <a:rPr lang="fr-FR" sz="2000" i="1" dirty="0"/>
              <a:t>contexte</a:t>
            </a:r>
            <a:r>
              <a:rPr lang="fr-FR" sz="2000" dirty="0"/>
              <a:t> du patient </a:t>
            </a:r>
          </a:p>
          <a:p>
            <a:pPr lvl="2"/>
            <a:r>
              <a:rPr lang="fr-FR" dirty="0"/>
              <a:t>au sens de la classification internationale du fonctionnement, du handicap et de la santé </a:t>
            </a:r>
          </a:p>
          <a:p>
            <a:pPr lvl="1"/>
            <a:r>
              <a:rPr lang="fr-FR" sz="2000" dirty="0"/>
              <a:t>Avec </a:t>
            </a:r>
            <a:r>
              <a:rPr lang="fr-FR" sz="2000" i="1" dirty="0"/>
              <a:t>un impact sur la prise en charge</a:t>
            </a:r>
            <a:r>
              <a:rPr lang="fr-FR" sz="2000" dirty="0"/>
              <a:t> de ce patient </a:t>
            </a:r>
          </a:p>
          <a:p>
            <a:pPr lvl="1"/>
            <a:r>
              <a:rPr lang="fr-FR" sz="2000" dirty="0"/>
              <a:t>Pendant son hospitalisation</a:t>
            </a:r>
          </a:p>
        </p:txBody>
      </p:sp>
      <p:sp>
        <p:nvSpPr>
          <p:cNvPr id="6" name="Espace réservé du numéro de diapositive 5">
            <a:extLst>
              <a:ext uri="{FF2B5EF4-FFF2-40B4-BE49-F238E27FC236}">
                <a16:creationId xmlns:a16="http://schemas.microsoft.com/office/drawing/2014/main" id="{F1529298-880D-40D4-A17A-C2A11885F277}"/>
              </a:ext>
            </a:extLst>
          </p:cNvPr>
          <p:cNvSpPr>
            <a:spLocks noGrp="1"/>
          </p:cNvSpPr>
          <p:nvPr>
            <p:ph type="sldNum" sz="quarter" idx="10"/>
          </p:nvPr>
        </p:nvSpPr>
        <p:spPr/>
        <p:txBody>
          <a:bodyPr/>
          <a:lstStyle/>
          <a:p>
            <a:fld id="{E5369045-A61C-425D-88C5-655E2D52834C}" type="slidenum">
              <a:rPr lang="fr-FR" smtClean="0"/>
              <a:pPr/>
              <a:t>75</a:t>
            </a:fld>
            <a:endParaRPr lang="fr-FR" dirty="0"/>
          </a:p>
        </p:txBody>
      </p:sp>
      <p:sp>
        <p:nvSpPr>
          <p:cNvPr id="7" name="Espace réservé du pied de page 5">
            <a:extLst>
              <a:ext uri="{FF2B5EF4-FFF2-40B4-BE49-F238E27FC236}">
                <a16:creationId xmlns:a16="http://schemas.microsoft.com/office/drawing/2014/main" id="{5184B1A5-1667-46EE-8517-1DD2FB15A8BD}"/>
              </a:ext>
            </a:extLst>
          </p:cNvPr>
          <p:cNvSpPr>
            <a:spLocks noGrp="1"/>
          </p:cNvSpPr>
          <p:nvPr>
            <p:ph type="ftr" sz="quarter" idx="12"/>
          </p:nvPr>
        </p:nvSpPr>
        <p:spPr>
          <a:xfrm>
            <a:off x="2443679" y="6471726"/>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D81BA723-C4A3-4CF5-8F99-B6DE682EB26F}"/>
              </a:ext>
            </a:extLst>
          </p:cNvPr>
          <p:cNvSpPr>
            <a:spLocks noGrp="1"/>
          </p:cNvSpPr>
          <p:nvPr>
            <p:ph type="dt" sz="half" idx="11"/>
          </p:nvPr>
        </p:nvSpPr>
        <p:spPr>
          <a:xfrm>
            <a:off x="5148064" y="6414577"/>
            <a:ext cx="1524000" cy="310073"/>
          </a:xfrm>
        </p:spPr>
        <p:txBody>
          <a:bodyPr/>
          <a:lstStyle/>
          <a:p>
            <a:r>
              <a:rPr lang="fr-FR"/>
              <a:t>08 novembre 2021</a:t>
            </a:r>
            <a:endParaRPr lang="fr-FR" dirty="0"/>
          </a:p>
        </p:txBody>
      </p:sp>
    </p:spTree>
    <p:extLst>
      <p:ext uri="{BB962C8B-B14F-4D97-AF65-F5344CB8AC3E}">
        <p14:creationId xmlns:p14="http://schemas.microsoft.com/office/powerpoint/2010/main" val="8294098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2267744" y="264342"/>
            <a:ext cx="6264696" cy="992188"/>
          </a:xfrm>
        </p:spPr>
        <p:txBody>
          <a:bodyPr/>
          <a:lstStyle/>
          <a:p>
            <a:pPr algn="ctr"/>
            <a:r>
              <a:rPr lang="fr-FR" dirty="0"/>
              <a:t>Facteurs socio-environnementaux</a:t>
            </a:r>
            <a:br>
              <a:rPr lang="fr-FR" dirty="0"/>
            </a:br>
            <a:r>
              <a:rPr lang="fr-FR" dirty="0"/>
              <a:t>Définition générale (2/3)</a:t>
            </a:r>
            <a:endParaRPr lang="fr-FR" sz="2600" dirty="0"/>
          </a:p>
        </p:txBody>
      </p:sp>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611560" y="2277320"/>
            <a:ext cx="7920880" cy="2016224"/>
          </a:xfrm>
        </p:spPr>
        <p:txBody>
          <a:bodyPr/>
          <a:lstStyle/>
          <a:p>
            <a:r>
              <a:rPr lang="fr-FR" sz="2400" dirty="0"/>
              <a:t>Impact sur la prise en charge :</a:t>
            </a:r>
          </a:p>
          <a:p>
            <a:pPr lvl="1"/>
            <a:r>
              <a:rPr lang="fr-FR" sz="2000" dirty="0"/>
              <a:t>Un allongement de la durée de séjour par rapport à une durée  « habituelle »</a:t>
            </a:r>
          </a:p>
          <a:p>
            <a:pPr marL="476250" lvl="1" indent="0">
              <a:buNone/>
            </a:pPr>
            <a:endParaRPr lang="fr-FR" sz="2000" dirty="0"/>
          </a:p>
          <a:p>
            <a:pPr lvl="1"/>
            <a:r>
              <a:rPr lang="fr-FR" sz="2000" dirty="0"/>
              <a:t>Un alourdissement de la prise en charge lié à une mobilisation de ressources supplémentaires</a:t>
            </a:r>
          </a:p>
          <a:p>
            <a:pPr marL="184150" indent="0">
              <a:buNone/>
            </a:pPr>
            <a:endParaRPr lang="fr-FR" dirty="0"/>
          </a:p>
        </p:txBody>
      </p:sp>
      <p:sp>
        <p:nvSpPr>
          <p:cNvPr id="6" name="Espace réservé du numéro de diapositive 5">
            <a:extLst>
              <a:ext uri="{FF2B5EF4-FFF2-40B4-BE49-F238E27FC236}">
                <a16:creationId xmlns:a16="http://schemas.microsoft.com/office/drawing/2014/main" id="{F1529298-880D-40D4-A17A-C2A11885F277}"/>
              </a:ext>
            </a:extLst>
          </p:cNvPr>
          <p:cNvSpPr>
            <a:spLocks noGrp="1"/>
          </p:cNvSpPr>
          <p:nvPr>
            <p:ph type="sldNum" sz="quarter" idx="10"/>
          </p:nvPr>
        </p:nvSpPr>
        <p:spPr/>
        <p:txBody>
          <a:bodyPr/>
          <a:lstStyle/>
          <a:p>
            <a:fld id="{E5369045-A61C-425D-88C5-655E2D52834C}" type="slidenum">
              <a:rPr lang="fr-FR" smtClean="0"/>
              <a:pPr/>
              <a:t>76</a:t>
            </a:fld>
            <a:endParaRPr lang="fr-FR" dirty="0"/>
          </a:p>
        </p:txBody>
      </p:sp>
      <p:sp>
        <p:nvSpPr>
          <p:cNvPr id="7" name="Espace réservé du pied de page 5">
            <a:extLst>
              <a:ext uri="{FF2B5EF4-FFF2-40B4-BE49-F238E27FC236}">
                <a16:creationId xmlns:a16="http://schemas.microsoft.com/office/drawing/2014/main" id="{AE52417A-D925-4936-ADE1-CECCF1111D51}"/>
              </a:ext>
            </a:extLst>
          </p:cNvPr>
          <p:cNvSpPr>
            <a:spLocks noGrp="1"/>
          </p:cNvSpPr>
          <p:nvPr>
            <p:ph type="ftr" sz="quarter" idx="12"/>
          </p:nvPr>
        </p:nvSpPr>
        <p:spPr>
          <a:xfrm>
            <a:off x="2443679" y="6471726"/>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FECEDFDC-60FF-44ED-8FC4-C78306F9170B}"/>
              </a:ext>
            </a:extLst>
          </p:cNvPr>
          <p:cNvSpPr>
            <a:spLocks noGrp="1"/>
          </p:cNvSpPr>
          <p:nvPr>
            <p:ph type="dt" sz="half" idx="11"/>
          </p:nvPr>
        </p:nvSpPr>
        <p:spPr>
          <a:xfrm>
            <a:off x="5308217" y="6365058"/>
            <a:ext cx="1524000" cy="359592"/>
          </a:xfrm>
        </p:spPr>
        <p:txBody>
          <a:bodyPr/>
          <a:lstStyle/>
          <a:p>
            <a:r>
              <a:rPr lang="fr-FR"/>
              <a:t>08 novembre 2021</a:t>
            </a:r>
            <a:endParaRPr lang="fr-FR" dirty="0"/>
          </a:p>
        </p:txBody>
      </p:sp>
    </p:spTree>
    <p:extLst>
      <p:ext uri="{BB962C8B-B14F-4D97-AF65-F5344CB8AC3E}">
        <p14:creationId xmlns:p14="http://schemas.microsoft.com/office/powerpoint/2010/main" val="21789875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2267744" y="264342"/>
            <a:ext cx="6264696" cy="992188"/>
          </a:xfrm>
        </p:spPr>
        <p:txBody>
          <a:bodyPr/>
          <a:lstStyle/>
          <a:p>
            <a:pPr algn="ctr"/>
            <a:r>
              <a:rPr lang="fr-FR" dirty="0"/>
              <a:t>Facteurs socio-environnementaux</a:t>
            </a:r>
            <a:br>
              <a:rPr lang="fr-FR" dirty="0"/>
            </a:br>
            <a:r>
              <a:rPr lang="fr-FR" dirty="0"/>
              <a:t>Définition générale (3/3)</a:t>
            </a:r>
            <a:endParaRPr lang="fr-FR" sz="2600" dirty="0"/>
          </a:p>
        </p:txBody>
      </p:sp>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539552" y="2348880"/>
            <a:ext cx="8147248" cy="3024336"/>
          </a:xfrm>
        </p:spPr>
        <p:txBody>
          <a:bodyPr/>
          <a:lstStyle/>
          <a:p>
            <a:r>
              <a:rPr lang="fr-FR" sz="2400" dirty="0"/>
              <a:t>En plus des éléments déjà décrits dans le recueil PMSI </a:t>
            </a:r>
          </a:p>
          <a:p>
            <a:pPr lvl="1"/>
            <a:r>
              <a:rPr lang="fr-FR" sz="2000" dirty="0"/>
              <a:t>Le motif principal de prise en charge,</a:t>
            </a:r>
          </a:p>
          <a:p>
            <a:pPr lvl="1"/>
            <a:r>
              <a:rPr lang="fr-FR" sz="2000" dirty="0"/>
              <a:t>Les complications éventuelles survenues et prises en charge pendant l’hospitalisation,</a:t>
            </a:r>
          </a:p>
          <a:p>
            <a:pPr lvl="1"/>
            <a:r>
              <a:rPr lang="fr-FR" sz="2000" dirty="0"/>
              <a:t>La prise en charge des pathologies déjà connues et déjà traitées du patient,</a:t>
            </a:r>
          </a:p>
          <a:p>
            <a:pPr lvl="1"/>
            <a:r>
              <a:rPr lang="fr-FR" sz="2000" dirty="0"/>
              <a:t>Les nouvelles pathologies diagnostiquées (autres que le motif principal de prise en charge) et prises en charge pendant l’hospitalisation.</a:t>
            </a:r>
          </a:p>
          <a:p>
            <a:endParaRPr lang="fr-FR" sz="2000" dirty="0"/>
          </a:p>
          <a:p>
            <a:pPr marL="184150" indent="0">
              <a:buNone/>
            </a:pPr>
            <a:endParaRPr lang="fr-FR" dirty="0"/>
          </a:p>
        </p:txBody>
      </p:sp>
      <p:sp>
        <p:nvSpPr>
          <p:cNvPr id="6" name="Espace réservé du numéro de diapositive 5">
            <a:extLst>
              <a:ext uri="{FF2B5EF4-FFF2-40B4-BE49-F238E27FC236}">
                <a16:creationId xmlns:a16="http://schemas.microsoft.com/office/drawing/2014/main" id="{F1529298-880D-40D4-A17A-C2A11885F277}"/>
              </a:ext>
            </a:extLst>
          </p:cNvPr>
          <p:cNvSpPr>
            <a:spLocks noGrp="1"/>
          </p:cNvSpPr>
          <p:nvPr>
            <p:ph type="sldNum" sz="quarter" idx="10"/>
          </p:nvPr>
        </p:nvSpPr>
        <p:spPr/>
        <p:txBody>
          <a:bodyPr/>
          <a:lstStyle/>
          <a:p>
            <a:fld id="{E5369045-A61C-425D-88C5-655E2D52834C}" type="slidenum">
              <a:rPr lang="fr-FR" smtClean="0"/>
              <a:pPr/>
              <a:t>77</a:t>
            </a:fld>
            <a:endParaRPr lang="fr-FR" dirty="0"/>
          </a:p>
        </p:txBody>
      </p:sp>
      <p:sp>
        <p:nvSpPr>
          <p:cNvPr id="7" name="Espace réservé du pied de page 5">
            <a:extLst>
              <a:ext uri="{FF2B5EF4-FFF2-40B4-BE49-F238E27FC236}">
                <a16:creationId xmlns:a16="http://schemas.microsoft.com/office/drawing/2014/main" id="{AE52417A-D925-4936-ADE1-CECCF1111D51}"/>
              </a:ext>
            </a:extLst>
          </p:cNvPr>
          <p:cNvSpPr>
            <a:spLocks noGrp="1"/>
          </p:cNvSpPr>
          <p:nvPr>
            <p:ph type="ftr" sz="quarter" idx="12"/>
          </p:nvPr>
        </p:nvSpPr>
        <p:spPr>
          <a:xfrm>
            <a:off x="2443679" y="6471726"/>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FECEDFDC-60FF-44ED-8FC4-C78306F9170B}"/>
              </a:ext>
            </a:extLst>
          </p:cNvPr>
          <p:cNvSpPr>
            <a:spLocks noGrp="1"/>
          </p:cNvSpPr>
          <p:nvPr>
            <p:ph type="dt" sz="half" idx="11"/>
          </p:nvPr>
        </p:nvSpPr>
        <p:spPr>
          <a:xfrm>
            <a:off x="5308217" y="6365058"/>
            <a:ext cx="1524000" cy="359592"/>
          </a:xfrm>
        </p:spPr>
        <p:txBody>
          <a:bodyPr/>
          <a:lstStyle/>
          <a:p>
            <a:r>
              <a:rPr lang="fr-FR"/>
              <a:t>08 novembre 2021</a:t>
            </a:r>
            <a:endParaRPr lang="fr-FR" dirty="0"/>
          </a:p>
        </p:txBody>
      </p:sp>
    </p:spTree>
    <p:extLst>
      <p:ext uri="{BB962C8B-B14F-4D97-AF65-F5344CB8AC3E}">
        <p14:creationId xmlns:p14="http://schemas.microsoft.com/office/powerpoint/2010/main" val="23604378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179512" y="1780781"/>
            <a:ext cx="8784976" cy="4032448"/>
          </a:xfrm>
        </p:spPr>
        <p:txBody>
          <a:bodyPr/>
          <a:lstStyle/>
          <a:p>
            <a:r>
              <a:rPr lang="fr-FR" sz="2300" dirty="0"/>
              <a:t>Faibles revenus</a:t>
            </a:r>
          </a:p>
          <a:p>
            <a:r>
              <a:rPr lang="fr-FR" sz="2300" dirty="0"/>
              <a:t>Difficultés liées à  l’emploi</a:t>
            </a:r>
          </a:p>
          <a:p>
            <a:r>
              <a:rPr lang="fr-FR" sz="2300" dirty="0"/>
              <a:t>Couverture maladie absente ou sous conditions de ressources</a:t>
            </a:r>
          </a:p>
          <a:p>
            <a:r>
              <a:rPr lang="fr-FR" sz="2300" dirty="0"/>
              <a:t>Mesures de protection juridique et d’assistance éducative</a:t>
            </a:r>
          </a:p>
          <a:p>
            <a:r>
              <a:rPr lang="fr-FR" sz="2300"/>
              <a:t>Analphabétisme et faible </a:t>
            </a:r>
            <a:r>
              <a:rPr lang="fr-FR" sz="2300" dirty="0"/>
              <a:t>niveau d’éducation</a:t>
            </a:r>
          </a:p>
          <a:p>
            <a:r>
              <a:rPr lang="fr-FR" sz="2300" dirty="0"/>
              <a:t>Barrière de la langue</a:t>
            </a:r>
          </a:p>
          <a:p>
            <a:r>
              <a:rPr lang="fr-FR" sz="2300" dirty="0"/>
              <a:t>Barrière culturelle</a:t>
            </a:r>
          </a:p>
          <a:p>
            <a:r>
              <a:rPr lang="fr-FR" sz="2300" dirty="0"/>
              <a:t>Relations sociales et familiales insuffisantes</a:t>
            </a:r>
          </a:p>
          <a:p>
            <a:r>
              <a:rPr lang="fr-FR" sz="2300" dirty="0"/>
              <a:t>Réseau médical, paramédical et médico-social insuffisant</a:t>
            </a:r>
          </a:p>
          <a:p>
            <a:r>
              <a:rPr lang="fr-FR" sz="2300" dirty="0"/>
              <a:t>Logement inadapté</a:t>
            </a:r>
          </a:p>
          <a:p>
            <a:r>
              <a:rPr lang="fr-FR" sz="2300" dirty="0"/>
              <a:t>Logement insalubre</a:t>
            </a:r>
          </a:p>
          <a:p>
            <a:endParaRPr lang="fr-FR" dirty="0"/>
          </a:p>
          <a:p>
            <a:endParaRPr lang="fr-FR" dirty="0"/>
          </a:p>
          <a:p>
            <a:endParaRPr lang="fr-FR" dirty="0"/>
          </a:p>
          <a:p>
            <a:endParaRPr lang="fr-FR" sz="2400" dirty="0"/>
          </a:p>
        </p:txBody>
      </p:sp>
      <p:sp>
        <p:nvSpPr>
          <p:cNvPr id="6" name="Espace réservé du numéro de diapositive 5">
            <a:extLst>
              <a:ext uri="{FF2B5EF4-FFF2-40B4-BE49-F238E27FC236}">
                <a16:creationId xmlns:a16="http://schemas.microsoft.com/office/drawing/2014/main" id="{B8156395-891E-44A2-A8FF-7C4CE48810F4}"/>
              </a:ext>
            </a:extLst>
          </p:cNvPr>
          <p:cNvSpPr>
            <a:spLocks noGrp="1"/>
          </p:cNvSpPr>
          <p:nvPr>
            <p:ph type="sldNum" sz="quarter" idx="10"/>
          </p:nvPr>
        </p:nvSpPr>
        <p:spPr/>
        <p:txBody>
          <a:bodyPr/>
          <a:lstStyle/>
          <a:p>
            <a:fld id="{E5369045-A61C-425D-88C5-655E2D52834C}" type="slidenum">
              <a:rPr lang="fr-FR" smtClean="0"/>
              <a:pPr/>
              <a:t>78</a:t>
            </a:fld>
            <a:endParaRPr lang="fr-FR" dirty="0"/>
          </a:p>
        </p:txBody>
      </p:sp>
      <p:sp>
        <p:nvSpPr>
          <p:cNvPr id="8" name="Espace réservé du pied de page 5">
            <a:extLst>
              <a:ext uri="{FF2B5EF4-FFF2-40B4-BE49-F238E27FC236}">
                <a16:creationId xmlns:a16="http://schemas.microsoft.com/office/drawing/2014/main" id="{98887D01-C0FF-4CDC-B05C-86F413A2AA0E}"/>
              </a:ext>
            </a:extLst>
          </p:cNvPr>
          <p:cNvSpPr>
            <a:spLocks noGrp="1"/>
          </p:cNvSpPr>
          <p:nvPr>
            <p:ph type="ftr" sz="quarter" idx="12"/>
          </p:nvPr>
        </p:nvSpPr>
        <p:spPr>
          <a:xfrm>
            <a:off x="3995936" y="6380027"/>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D81E8030-7EA7-409E-B46A-49BA6B85C016}"/>
              </a:ext>
            </a:extLst>
          </p:cNvPr>
          <p:cNvSpPr>
            <a:spLocks noGrp="1"/>
          </p:cNvSpPr>
          <p:nvPr>
            <p:ph type="dt" sz="half" idx="11"/>
          </p:nvPr>
        </p:nvSpPr>
        <p:spPr>
          <a:xfrm>
            <a:off x="6516216" y="6344194"/>
            <a:ext cx="1524000" cy="310073"/>
          </a:xfrm>
        </p:spPr>
        <p:txBody>
          <a:bodyPr/>
          <a:lstStyle/>
          <a:p>
            <a:r>
              <a:rPr lang="fr-FR"/>
              <a:t>08 novembre 2021</a:t>
            </a:r>
            <a:endParaRPr lang="fr-FR" dirty="0"/>
          </a:p>
        </p:txBody>
      </p:sp>
      <p:sp>
        <p:nvSpPr>
          <p:cNvPr id="9" name="Titre 1">
            <a:extLst>
              <a:ext uri="{FF2B5EF4-FFF2-40B4-BE49-F238E27FC236}">
                <a16:creationId xmlns:a16="http://schemas.microsoft.com/office/drawing/2014/main" id="{8D8756C2-6AEA-410B-88E2-26B6EE9A14FD}"/>
              </a:ext>
            </a:extLst>
          </p:cNvPr>
          <p:cNvSpPr txBox="1">
            <a:spLocks/>
          </p:cNvSpPr>
          <p:nvPr/>
        </p:nvSpPr>
        <p:spPr bwMode="auto">
          <a:xfrm>
            <a:off x="1691680" y="277223"/>
            <a:ext cx="6912768"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800" b="1">
                <a:solidFill>
                  <a:srgbClr val="4E455D"/>
                </a:solidFill>
                <a:latin typeface="Arial Bold"/>
                <a:ea typeface="+mj-ea"/>
                <a:cs typeface="ＭＳ Ｐゴシック" charset="0"/>
              </a:defRPr>
            </a:lvl1pPr>
            <a:lvl2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2pPr>
            <a:lvl3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3pPr>
            <a:lvl4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4pPr>
            <a:lvl5pPr algn="l" rtl="0" eaLnBrk="1" fontAlgn="base" hangingPunct="1">
              <a:spcBef>
                <a:spcPct val="0"/>
              </a:spcBef>
              <a:spcAft>
                <a:spcPct val="0"/>
              </a:spcAft>
              <a:defRPr sz="2500" b="1">
                <a:solidFill>
                  <a:srgbClr val="4E455D"/>
                </a:solidFill>
                <a:latin typeface="Arial Bold" charset="0"/>
                <a:ea typeface="ＭＳ Ｐゴシック" charset="0"/>
                <a:cs typeface="ＭＳ Ｐゴシック" charset="0"/>
              </a:defRPr>
            </a:lvl5pPr>
            <a:lvl6pPr marL="457200" algn="l" rtl="0" eaLnBrk="1" fontAlgn="base" hangingPunct="1">
              <a:spcBef>
                <a:spcPct val="0"/>
              </a:spcBef>
              <a:spcAft>
                <a:spcPct val="0"/>
              </a:spcAft>
              <a:defRPr sz="3000">
                <a:solidFill>
                  <a:srgbClr val="4E455D"/>
                </a:solidFill>
                <a:latin typeface="Arial Bold" charset="0"/>
                <a:ea typeface="ＭＳ Ｐゴシック" charset="0"/>
              </a:defRPr>
            </a:lvl6pPr>
            <a:lvl7pPr marL="914400" algn="l" rtl="0" eaLnBrk="1" fontAlgn="base" hangingPunct="1">
              <a:spcBef>
                <a:spcPct val="0"/>
              </a:spcBef>
              <a:spcAft>
                <a:spcPct val="0"/>
              </a:spcAft>
              <a:defRPr sz="3000">
                <a:solidFill>
                  <a:srgbClr val="4E455D"/>
                </a:solidFill>
                <a:latin typeface="Arial Bold" charset="0"/>
                <a:ea typeface="ＭＳ Ｐゴシック" charset="0"/>
              </a:defRPr>
            </a:lvl7pPr>
            <a:lvl8pPr marL="1371600" algn="l" rtl="0" eaLnBrk="1" fontAlgn="base" hangingPunct="1">
              <a:spcBef>
                <a:spcPct val="0"/>
              </a:spcBef>
              <a:spcAft>
                <a:spcPct val="0"/>
              </a:spcAft>
              <a:defRPr sz="3000">
                <a:solidFill>
                  <a:srgbClr val="4E455D"/>
                </a:solidFill>
                <a:latin typeface="Arial Bold" charset="0"/>
                <a:ea typeface="ＭＳ Ｐゴシック" charset="0"/>
              </a:defRPr>
            </a:lvl8pPr>
            <a:lvl9pPr marL="1828800" algn="l" rtl="0" eaLnBrk="1" fontAlgn="base" hangingPunct="1">
              <a:spcBef>
                <a:spcPct val="0"/>
              </a:spcBef>
              <a:spcAft>
                <a:spcPct val="0"/>
              </a:spcAft>
              <a:defRPr sz="3000">
                <a:solidFill>
                  <a:srgbClr val="4E455D"/>
                </a:solidFill>
                <a:latin typeface="Arial Bold" charset="0"/>
                <a:ea typeface="ＭＳ Ｐゴシック" charset="0"/>
              </a:defRPr>
            </a:lvl9pPr>
          </a:lstStyle>
          <a:p>
            <a:pPr algn="ctr"/>
            <a:r>
              <a:rPr lang="fr-FR" kern="0" dirty="0"/>
              <a:t>Facteurs socio-environnementaux :</a:t>
            </a:r>
          </a:p>
          <a:p>
            <a:pPr algn="ctr"/>
            <a:r>
              <a:rPr lang="fr-FR" sz="2600" kern="0" dirty="0"/>
              <a:t>Quels facteurs ?</a:t>
            </a:r>
          </a:p>
        </p:txBody>
      </p:sp>
    </p:spTree>
    <p:extLst>
      <p:ext uri="{BB962C8B-B14F-4D97-AF65-F5344CB8AC3E}">
        <p14:creationId xmlns:p14="http://schemas.microsoft.com/office/powerpoint/2010/main" val="6685874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1835696" y="264342"/>
            <a:ext cx="6912768" cy="992188"/>
          </a:xfrm>
        </p:spPr>
        <p:txBody>
          <a:bodyPr/>
          <a:lstStyle/>
          <a:p>
            <a:pPr algn="ctr"/>
            <a:r>
              <a:rPr lang="fr-FR" dirty="0"/>
              <a:t>Facteurs socio-environnementaux :</a:t>
            </a:r>
            <a:br>
              <a:rPr lang="fr-FR" dirty="0"/>
            </a:br>
            <a:r>
              <a:rPr lang="fr-FR" dirty="0"/>
              <a:t>Description de chaque facteur</a:t>
            </a:r>
            <a:endParaRPr lang="fr-FR" sz="2600" dirty="0"/>
          </a:p>
        </p:txBody>
      </p:sp>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655648" y="2585948"/>
            <a:ext cx="7992888" cy="1518721"/>
          </a:xfrm>
        </p:spPr>
        <p:txBody>
          <a:bodyPr/>
          <a:lstStyle/>
          <a:p>
            <a:r>
              <a:rPr lang="fr-FR" sz="2400" dirty="0"/>
              <a:t>Situations cliniques correspondant au facteur socio-environnemental</a:t>
            </a:r>
          </a:p>
          <a:p>
            <a:r>
              <a:rPr lang="fr-FR" sz="2400" dirty="0"/>
              <a:t>Pour chaque situation association à un ou plusieurs codes CIM10</a:t>
            </a:r>
          </a:p>
          <a:p>
            <a:pPr marL="476250" lvl="1" indent="0">
              <a:buNone/>
            </a:pPr>
            <a:endParaRPr lang="fr-FR" dirty="0"/>
          </a:p>
          <a:p>
            <a:pPr marL="952500" lvl="2" indent="0">
              <a:buNone/>
            </a:pPr>
            <a:endParaRPr lang="fr-FR" dirty="0"/>
          </a:p>
          <a:p>
            <a:pPr lvl="1">
              <a:buFont typeface="Symbol" panose="05050102010706020507" pitchFamily="18" charset="2"/>
              <a:buChar char="Þ"/>
            </a:pPr>
            <a:endParaRPr lang="fr-FR" dirty="0"/>
          </a:p>
          <a:p>
            <a:endParaRPr lang="fr-FR" sz="2400" dirty="0"/>
          </a:p>
        </p:txBody>
      </p:sp>
      <p:sp>
        <p:nvSpPr>
          <p:cNvPr id="6" name="Espace réservé du numéro de diapositive 5">
            <a:extLst>
              <a:ext uri="{FF2B5EF4-FFF2-40B4-BE49-F238E27FC236}">
                <a16:creationId xmlns:a16="http://schemas.microsoft.com/office/drawing/2014/main" id="{B8156395-891E-44A2-A8FF-7C4CE48810F4}"/>
              </a:ext>
            </a:extLst>
          </p:cNvPr>
          <p:cNvSpPr>
            <a:spLocks noGrp="1"/>
          </p:cNvSpPr>
          <p:nvPr>
            <p:ph type="sldNum" sz="quarter" idx="10"/>
          </p:nvPr>
        </p:nvSpPr>
        <p:spPr/>
        <p:txBody>
          <a:bodyPr/>
          <a:lstStyle/>
          <a:p>
            <a:fld id="{E5369045-A61C-425D-88C5-655E2D52834C}" type="slidenum">
              <a:rPr lang="fr-FR" smtClean="0"/>
              <a:pPr/>
              <a:t>79</a:t>
            </a:fld>
            <a:endParaRPr lang="fr-FR" dirty="0"/>
          </a:p>
        </p:txBody>
      </p:sp>
      <p:sp>
        <p:nvSpPr>
          <p:cNvPr id="8" name="Espace réservé du pied de page 5">
            <a:extLst>
              <a:ext uri="{FF2B5EF4-FFF2-40B4-BE49-F238E27FC236}">
                <a16:creationId xmlns:a16="http://schemas.microsoft.com/office/drawing/2014/main" id="{044518DC-94CF-40AA-9C5C-F9366C08529B}"/>
              </a:ext>
            </a:extLst>
          </p:cNvPr>
          <p:cNvSpPr>
            <a:spLocks noGrp="1"/>
          </p:cNvSpPr>
          <p:nvPr>
            <p:ph type="ftr" sz="quarter" idx="12"/>
          </p:nvPr>
        </p:nvSpPr>
        <p:spPr>
          <a:xfrm>
            <a:off x="2443679" y="6471726"/>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50D16008-2FCA-4F36-9A72-8712D7D9C416}"/>
              </a:ext>
            </a:extLst>
          </p:cNvPr>
          <p:cNvSpPr>
            <a:spLocks noGrp="1"/>
          </p:cNvSpPr>
          <p:nvPr>
            <p:ph type="dt" sz="half" idx="11"/>
          </p:nvPr>
        </p:nvSpPr>
        <p:spPr>
          <a:xfrm>
            <a:off x="5412839" y="6375808"/>
            <a:ext cx="1524000" cy="297633"/>
          </a:xfrm>
        </p:spPr>
        <p:txBody>
          <a:bodyPr/>
          <a:lstStyle/>
          <a:p>
            <a:r>
              <a:rPr lang="fr-FR"/>
              <a:t>08 novembre 2021</a:t>
            </a:r>
            <a:endParaRPr lang="fr-FR" dirty="0"/>
          </a:p>
        </p:txBody>
      </p:sp>
      <p:sp>
        <p:nvSpPr>
          <p:cNvPr id="5" name="ZoneTexte 4">
            <a:extLst>
              <a:ext uri="{FF2B5EF4-FFF2-40B4-BE49-F238E27FC236}">
                <a16:creationId xmlns:a16="http://schemas.microsoft.com/office/drawing/2014/main" id="{9942236D-0DC4-4FE7-ACDC-77BD81747447}"/>
              </a:ext>
            </a:extLst>
          </p:cNvPr>
          <p:cNvSpPr txBox="1"/>
          <p:nvPr/>
        </p:nvSpPr>
        <p:spPr>
          <a:xfrm>
            <a:off x="1602858" y="1863282"/>
            <a:ext cx="6768752" cy="430887"/>
          </a:xfrm>
          <a:prstGeom prst="rect">
            <a:avLst/>
          </a:prstGeom>
          <a:noFill/>
          <a:ln w="19050">
            <a:solidFill>
              <a:srgbClr val="00B050"/>
            </a:solidFill>
          </a:ln>
        </p:spPr>
        <p:txBody>
          <a:bodyPr wrap="square" rtlCol="0">
            <a:spAutoFit/>
          </a:bodyPr>
          <a:lstStyle/>
          <a:p>
            <a:r>
              <a:rPr lang="fr-FR" sz="2200" dirty="0"/>
              <a:t>Co-construction avec les médecins DIM experts</a:t>
            </a:r>
          </a:p>
        </p:txBody>
      </p:sp>
      <p:sp>
        <p:nvSpPr>
          <p:cNvPr id="11" name="Espace réservé du contenu 2">
            <a:extLst>
              <a:ext uri="{FF2B5EF4-FFF2-40B4-BE49-F238E27FC236}">
                <a16:creationId xmlns:a16="http://schemas.microsoft.com/office/drawing/2014/main" id="{04920B88-C284-4535-8D9A-0E0663FC4CFB}"/>
              </a:ext>
            </a:extLst>
          </p:cNvPr>
          <p:cNvSpPr txBox="1">
            <a:spLocks/>
          </p:cNvSpPr>
          <p:nvPr/>
        </p:nvSpPr>
        <p:spPr bwMode="auto">
          <a:xfrm>
            <a:off x="2339753" y="4678021"/>
            <a:ext cx="6254058" cy="64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46088" indent="-261938" algn="l" rtl="0" eaLnBrk="1" fontAlgn="base" hangingPunct="1">
              <a:spcBef>
                <a:spcPct val="20000"/>
              </a:spcBef>
              <a:spcAft>
                <a:spcPct val="0"/>
              </a:spcAft>
              <a:buBlip>
                <a:blip r:embed="rId3"/>
              </a:buBlip>
              <a:defRPr sz="2500">
                <a:solidFill>
                  <a:srgbClr val="4E455D"/>
                </a:solidFill>
                <a:latin typeface="+mn-lt"/>
                <a:ea typeface="+mn-ea"/>
                <a:cs typeface="ＭＳ Ｐゴシック" charset="0"/>
              </a:defRPr>
            </a:lvl1pPr>
            <a:lvl2pPr marL="762000" indent="-285750" algn="l" rtl="0" eaLnBrk="1" fontAlgn="base" hangingPunct="1">
              <a:spcBef>
                <a:spcPct val="20000"/>
              </a:spcBef>
              <a:spcAft>
                <a:spcPct val="0"/>
              </a:spcAft>
              <a:buSzPct val="110000"/>
              <a:buBlip>
                <a:blip r:embed="rId4"/>
              </a:buBlip>
              <a:defRPr sz="2200">
                <a:solidFill>
                  <a:srgbClr val="4E455D"/>
                </a:solidFill>
                <a:latin typeface="+mn-lt"/>
                <a:ea typeface="+mn-ea"/>
              </a:defRPr>
            </a:lvl2pPr>
            <a:lvl3pPr marL="1143000" indent="-190500" algn="l" rtl="0" eaLnBrk="1" fontAlgn="base" hangingPunct="1">
              <a:spcBef>
                <a:spcPct val="20000"/>
              </a:spcBef>
              <a:spcAft>
                <a:spcPct val="0"/>
              </a:spcAft>
              <a:buBlip>
                <a:blip r:embed="rId5"/>
              </a:buBlip>
              <a:defRPr>
                <a:solidFill>
                  <a:srgbClr val="4E455D"/>
                </a:solidFill>
                <a:latin typeface="+mn-lt"/>
                <a:ea typeface="+mn-ea"/>
              </a:defRPr>
            </a:lvl3pPr>
            <a:lvl4pPr marL="1619250" indent="-190500" algn="l" rtl="0" eaLnBrk="1" fontAlgn="base" hangingPunct="1">
              <a:spcBef>
                <a:spcPct val="20000"/>
              </a:spcBef>
              <a:spcAft>
                <a:spcPct val="0"/>
              </a:spcAft>
              <a:buBlip>
                <a:blip r:embed="rId3"/>
              </a:buBlip>
              <a:defRPr sz="1500">
                <a:solidFill>
                  <a:srgbClr val="4E455D"/>
                </a:solidFill>
                <a:latin typeface="+mn-lt"/>
                <a:ea typeface="+mn-ea"/>
              </a:defRPr>
            </a:lvl4pPr>
            <a:lvl5pPr marL="2000250" indent="-190500" algn="l" rtl="0" eaLnBrk="1" fontAlgn="base" hangingPunct="1">
              <a:spcBef>
                <a:spcPct val="20000"/>
              </a:spcBef>
              <a:spcAft>
                <a:spcPct val="0"/>
              </a:spcAft>
              <a:buBlip>
                <a:blip r:embed="rId4"/>
              </a:buBlip>
              <a:defRPr sz="1500">
                <a:solidFill>
                  <a:srgbClr val="4E455D"/>
                </a:solidFill>
                <a:latin typeface="+mn-lt"/>
                <a:ea typeface="+mn-ea"/>
              </a:defRPr>
            </a:lvl5pPr>
            <a:lvl6pPr marL="2457450" indent="-190500" algn="l" rtl="0" eaLnBrk="1" fontAlgn="base" hangingPunct="1">
              <a:spcBef>
                <a:spcPct val="20000"/>
              </a:spcBef>
              <a:spcAft>
                <a:spcPct val="0"/>
              </a:spcAft>
              <a:buBlip>
                <a:blip r:embed="rId4"/>
              </a:buBlip>
              <a:defRPr sz="1500">
                <a:solidFill>
                  <a:srgbClr val="4E455D"/>
                </a:solidFill>
                <a:latin typeface="+mn-lt"/>
                <a:ea typeface="+mn-ea"/>
              </a:defRPr>
            </a:lvl6pPr>
            <a:lvl7pPr marL="2914650" indent="-190500" algn="l" rtl="0" eaLnBrk="1" fontAlgn="base" hangingPunct="1">
              <a:spcBef>
                <a:spcPct val="20000"/>
              </a:spcBef>
              <a:spcAft>
                <a:spcPct val="0"/>
              </a:spcAft>
              <a:buBlip>
                <a:blip r:embed="rId4"/>
              </a:buBlip>
              <a:defRPr sz="1500">
                <a:solidFill>
                  <a:srgbClr val="4E455D"/>
                </a:solidFill>
                <a:latin typeface="+mn-lt"/>
                <a:ea typeface="+mn-ea"/>
              </a:defRPr>
            </a:lvl7pPr>
            <a:lvl8pPr marL="3371850" indent="-190500" algn="l" rtl="0" eaLnBrk="1" fontAlgn="base" hangingPunct="1">
              <a:spcBef>
                <a:spcPct val="20000"/>
              </a:spcBef>
              <a:spcAft>
                <a:spcPct val="0"/>
              </a:spcAft>
              <a:buBlip>
                <a:blip r:embed="rId4"/>
              </a:buBlip>
              <a:defRPr sz="1500">
                <a:solidFill>
                  <a:srgbClr val="4E455D"/>
                </a:solidFill>
                <a:latin typeface="+mn-lt"/>
                <a:ea typeface="+mn-ea"/>
              </a:defRPr>
            </a:lvl8pPr>
            <a:lvl9pPr marL="3829050" indent="-190500" algn="l" rtl="0" eaLnBrk="1" fontAlgn="base" hangingPunct="1">
              <a:spcBef>
                <a:spcPct val="20000"/>
              </a:spcBef>
              <a:spcAft>
                <a:spcPct val="0"/>
              </a:spcAft>
              <a:buBlip>
                <a:blip r:embed="rId4"/>
              </a:buBlip>
              <a:defRPr sz="1500">
                <a:solidFill>
                  <a:srgbClr val="4E455D"/>
                </a:solidFill>
                <a:latin typeface="+mn-lt"/>
                <a:ea typeface="+mn-ea"/>
              </a:defRPr>
            </a:lvl9pPr>
          </a:lstStyle>
          <a:p>
            <a:pPr marL="476250" lvl="1" indent="0">
              <a:buNone/>
            </a:pPr>
            <a:r>
              <a:rPr lang="fr-FR" dirty="0"/>
              <a:t>« ListeFactSocEnv_codesCIM10_associés »</a:t>
            </a:r>
          </a:p>
          <a:p>
            <a:pPr marL="476250" lvl="1" indent="0">
              <a:buNone/>
            </a:pPr>
            <a:r>
              <a:rPr lang="fr-FR" dirty="0"/>
              <a:t>Mise en ligne prévue pour mi-novembre</a:t>
            </a:r>
          </a:p>
          <a:p>
            <a:pPr marL="476250" lvl="1" indent="0">
              <a:buFontTx/>
              <a:buNone/>
            </a:pPr>
            <a:endParaRPr lang="fr-FR" kern="0" dirty="0"/>
          </a:p>
          <a:p>
            <a:pPr marL="952500" lvl="2" indent="0">
              <a:buFontTx/>
              <a:buNone/>
            </a:pPr>
            <a:endParaRPr lang="fr-FR" kern="0" dirty="0"/>
          </a:p>
          <a:p>
            <a:pPr lvl="1">
              <a:buFont typeface="Symbol" panose="05050102010706020507" pitchFamily="18" charset="2"/>
              <a:buChar char="Þ"/>
            </a:pPr>
            <a:endParaRPr lang="fr-FR" kern="0" dirty="0"/>
          </a:p>
          <a:p>
            <a:endParaRPr lang="fr-FR" sz="2400" kern="0" dirty="0"/>
          </a:p>
        </p:txBody>
      </p:sp>
      <p:pic>
        <p:nvPicPr>
          <p:cNvPr id="13" name="Image 12">
            <a:extLst>
              <a:ext uri="{FF2B5EF4-FFF2-40B4-BE49-F238E27FC236}">
                <a16:creationId xmlns:a16="http://schemas.microsoft.com/office/drawing/2014/main" id="{0724CA47-0E54-4AAF-B849-2D4E73175D50}"/>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24635" y="4555533"/>
            <a:ext cx="1156446" cy="1156446"/>
          </a:xfrm>
          <a:prstGeom prst="rect">
            <a:avLst/>
          </a:prstGeom>
        </p:spPr>
      </p:pic>
    </p:spTree>
    <p:extLst>
      <p:ext uri="{BB962C8B-B14F-4D97-AF65-F5344CB8AC3E}">
        <p14:creationId xmlns:p14="http://schemas.microsoft.com/office/powerpoint/2010/main" val="2711691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88450C2-8FC1-4720-AFA7-06AF43568195}"/>
              </a:ext>
            </a:extLst>
          </p:cNvPr>
          <p:cNvSpPr>
            <a:spLocks noGrp="1"/>
          </p:cNvSpPr>
          <p:nvPr>
            <p:ph type="ctrTitle"/>
          </p:nvPr>
        </p:nvSpPr>
        <p:spPr/>
        <p:txBody>
          <a:bodyPr/>
          <a:lstStyle/>
          <a:p>
            <a:r>
              <a:rPr lang="fr-FR" sz="3200" dirty="0"/>
              <a:t>Ordre du jour</a:t>
            </a:r>
          </a:p>
        </p:txBody>
      </p:sp>
      <p:sp>
        <p:nvSpPr>
          <p:cNvPr id="9" name="Sous-titre 2">
            <a:extLst>
              <a:ext uri="{FF2B5EF4-FFF2-40B4-BE49-F238E27FC236}">
                <a16:creationId xmlns:a16="http://schemas.microsoft.com/office/drawing/2014/main" id="{93E047A9-D567-4F73-9BC1-3A346D5911A4}"/>
              </a:ext>
            </a:extLst>
          </p:cNvPr>
          <p:cNvSpPr>
            <a:spLocks noGrp="1"/>
          </p:cNvSpPr>
          <p:nvPr>
            <p:ph type="subTitle" idx="1"/>
          </p:nvPr>
        </p:nvSpPr>
        <p:spPr>
          <a:xfrm>
            <a:off x="2377108" y="1340768"/>
            <a:ext cx="6766892" cy="5400600"/>
          </a:xfrm>
        </p:spPr>
        <p:txBody>
          <a:bodyPr/>
          <a:lstStyle/>
          <a:p>
            <a:pPr marL="342900" indent="-342900">
              <a:buFont typeface="+mj-lt"/>
              <a:buAutoNum type="arabicPeriod"/>
            </a:pPr>
            <a:endParaRPr lang="fr-FR" sz="1600" dirty="0"/>
          </a:p>
          <a:p>
            <a:pPr marL="342900" indent="-342900">
              <a:buFont typeface="+mj-lt"/>
              <a:buAutoNum type="arabicPeriod"/>
            </a:pPr>
            <a:endParaRPr lang="fr-FR" sz="1600" dirty="0"/>
          </a:p>
          <a:p>
            <a:pPr marL="342900" indent="-342900">
              <a:buFont typeface="+mj-lt"/>
              <a:buAutoNum type="arabicPeriod"/>
            </a:pPr>
            <a:endParaRPr lang="fr-FR" sz="1600" dirty="0"/>
          </a:p>
          <a:p>
            <a:pPr marL="342900" indent="-342900">
              <a:buFont typeface="+mj-lt"/>
              <a:buAutoNum type="arabicPeriod"/>
            </a:pPr>
            <a:endParaRPr lang="fr-FR" sz="1600" dirty="0"/>
          </a:p>
          <a:p>
            <a:pPr marL="342900" indent="-342900">
              <a:buFont typeface="+mj-lt"/>
              <a:buAutoNum type="arabicPeriod"/>
            </a:pPr>
            <a:endParaRPr lang="fr-FR" sz="1600" dirty="0"/>
          </a:p>
          <a:p>
            <a:pPr marL="342900" indent="-342900">
              <a:buFont typeface="+mj-lt"/>
              <a:buAutoNum type="arabicPeriod"/>
            </a:pPr>
            <a:endParaRPr lang="fr-FR" dirty="0"/>
          </a:p>
          <a:p>
            <a:pPr marL="342900" indent="-342900">
              <a:buFont typeface="+mj-lt"/>
              <a:buAutoNum type="arabicPeriod"/>
            </a:pPr>
            <a:r>
              <a:rPr lang="fr-FR" sz="2400" dirty="0"/>
              <a:t>Classification</a:t>
            </a:r>
          </a:p>
          <a:p>
            <a:pPr marL="1104900" lvl="1" indent="-342900">
              <a:buFont typeface="+mj-lt"/>
              <a:buAutoNum type="arabicPeriod"/>
            </a:pPr>
            <a:r>
              <a:rPr lang="fr-FR" sz="1800" dirty="0"/>
              <a:t>CMD 09C </a:t>
            </a:r>
          </a:p>
          <a:p>
            <a:pPr marL="1104900" lvl="1" indent="-342900">
              <a:buFont typeface="+mj-lt"/>
              <a:buAutoNum type="arabicPeriod"/>
            </a:pPr>
            <a:r>
              <a:rPr lang="fr-FR" sz="1800" dirty="0"/>
              <a:t>CMD 08K </a:t>
            </a:r>
          </a:p>
          <a:p>
            <a:pPr marL="342900" indent="-342900">
              <a:buFont typeface="+mj-lt"/>
              <a:buAutoNum type="arabicPeriod"/>
            </a:pPr>
            <a:r>
              <a:rPr lang="fr-FR" sz="2400" dirty="0"/>
              <a:t>Information médicale </a:t>
            </a:r>
          </a:p>
          <a:p>
            <a:pPr marL="1104900" lvl="1" indent="-342900">
              <a:buFont typeface="+mj-lt"/>
              <a:buAutoNum type="arabicPeriod"/>
            </a:pPr>
            <a:r>
              <a:rPr lang="fr-FR" sz="1800" dirty="0"/>
              <a:t>ADNP75 et nouvelle provenance </a:t>
            </a:r>
          </a:p>
          <a:p>
            <a:pPr marL="1104900" lvl="1" indent="-342900">
              <a:buFont typeface="+mj-lt"/>
              <a:buAutoNum type="arabicPeriod"/>
            </a:pPr>
            <a:r>
              <a:rPr lang="fr-FR" sz="1800" dirty="0"/>
              <a:t>DM intra GHS</a:t>
            </a:r>
          </a:p>
          <a:p>
            <a:pPr marL="1104900" lvl="1" indent="-342900">
              <a:buFont typeface="+mj-lt"/>
              <a:buAutoNum type="arabicPeriod"/>
            </a:pPr>
            <a:r>
              <a:rPr lang="fr-FR" sz="1800" dirty="0"/>
              <a:t>MRC </a:t>
            </a:r>
          </a:p>
          <a:p>
            <a:pPr marL="1104900" lvl="1" indent="-342900">
              <a:buFont typeface="+mj-lt"/>
              <a:buAutoNum type="arabicPeriod"/>
            </a:pPr>
            <a:r>
              <a:rPr lang="fr-FR" sz="1800" dirty="0"/>
              <a:t>CAR-T </a:t>
            </a:r>
            <a:r>
              <a:rPr lang="fr-FR" sz="1800" dirty="0" err="1"/>
              <a:t>cells</a:t>
            </a:r>
            <a:endParaRPr lang="fr-FR" sz="1800" dirty="0"/>
          </a:p>
          <a:p>
            <a:pPr marL="1104900" lvl="1" indent="-342900">
              <a:buFont typeface="+mj-lt"/>
              <a:buAutoNum type="arabicPeriod"/>
            </a:pPr>
            <a:r>
              <a:rPr lang="fr-FR" sz="1800" dirty="0"/>
              <a:t>Consignes COVID </a:t>
            </a:r>
          </a:p>
          <a:p>
            <a:pPr marL="1104900" lvl="1" indent="-342900">
              <a:buFont typeface="+mj-lt"/>
              <a:buAutoNum type="arabicPeriod"/>
            </a:pPr>
            <a:endParaRPr lang="fr-FR" sz="1800" dirty="0"/>
          </a:p>
          <a:p>
            <a:pPr marL="1104900" lvl="1" indent="-342900">
              <a:buFont typeface="+mj-lt"/>
              <a:buAutoNum type="arabicPeriod"/>
            </a:pPr>
            <a:endParaRPr lang="fr-FR" sz="2400" dirty="0"/>
          </a:p>
        </p:txBody>
      </p:sp>
    </p:spTree>
    <p:extLst>
      <p:ext uri="{BB962C8B-B14F-4D97-AF65-F5344CB8AC3E}">
        <p14:creationId xmlns:p14="http://schemas.microsoft.com/office/powerpoint/2010/main" val="524277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2035349" y="167575"/>
            <a:ext cx="6912768" cy="992188"/>
          </a:xfrm>
        </p:spPr>
        <p:txBody>
          <a:bodyPr/>
          <a:lstStyle/>
          <a:p>
            <a:pPr algn="ctr"/>
            <a:r>
              <a:rPr lang="fr-FR" dirty="0"/>
              <a:t>Facteurs socio-environnementaux</a:t>
            </a:r>
            <a:br>
              <a:rPr lang="fr-FR" dirty="0"/>
            </a:br>
            <a:r>
              <a:rPr lang="fr-FR" sz="2600" dirty="0"/>
              <a:t>ListeFactSocEnv_codesCIM10_associés</a:t>
            </a:r>
          </a:p>
        </p:txBody>
      </p:sp>
      <p:sp>
        <p:nvSpPr>
          <p:cNvPr id="7" name="Espace réservé du pied de page 1">
            <a:extLst>
              <a:ext uri="{FF2B5EF4-FFF2-40B4-BE49-F238E27FC236}">
                <a16:creationId xmlns:a16="http://schemas.microsoft.com/office/drawing/2014/main" id="{FC024DDD-DDCF-4CF1-8ADB-7B219D0F02C7}"/>
              </a:ext>
            </a:extLst>
          </p:cNvPr>
          <p:cNvSpPr>
            <a:spLocks noGrp="1"/>
          </p:cNvSpPr>
          <p:nvPr>
            <p:ph type="ftr" sz="quarter" idx="12"/>
          </p:nvPr>
        </p:nvSpPr>
        <p:spPr>
          <a:xfrm>
            <a:off x="2555776" y="6494984"/>
            <a:ext cx="2895600" cy="310073"/>
          </a:xfrm>
        </p:spPr>
        <p:txBody>
          <a:bodyPr/>
          <a:lstStyle/>
          <a:p>
            <a:r>
              <a:rPr lang="fr-FR"/>
              <a:t>Session d'information PMSI 2022 - ATIH</a:t>
            </a:r>
            <a:endParaRPr lang="fr-FR" dirty="0"/>
          </a:p>
        </p:txBody>
      </p:sp>
      <p:sp>
        <p:nvSpPr>
          <p:cNvPr id="3" name="Espace réservé de la date 2">
            <a:extLst>
              <a:ext uri="{FF2B5EF4-FFF2-40B4-BE49-F238E27FC236}">
                <a16:creationId xmlns:a16="http://schemas.microsoft.com/office/drawing/2014/main" id="{33268544-40F2-47A9-A14E-E2198CF5D7FB}"/>
              </a:ext>
            </a:extLst>
          </p:cNvPr>
          <p:cNvSpPr>
            <a:spLocks noGrp="1"/>
          </p:cNvSpPr>
          <p:nvPr>
            <p:ph type="dt" sz="half" idx="11"/>
          </p:nvPr>
        </p:nvSpPr>
        <p:spPr>
          <a:xfrm>
            <a:off x="5220072" y="6483244"/>
            <a:ext cx="1524000" cy="289625"/>
          </a:xfrm>
        </p:spPr>
        <p:txBody>
          <a:bodyPr/>
          <a:lstStyle/>
          <a:p>
            <a:r>
              <a:rPr lang="fr-FR"/>
              <a:t>08 novembre 2021</a:t>
            </a:r>
            <a:endParaRPr lang="fr-FR" dirty="0"/>
          </a:p>
        </p:txBody>
      </p:sp>
      <p:sp>
        <p:nvSpPr>
          <p:cNvPr id="4" name="Espace réservé du numéro de diapositive 3">
            <a:extLst>
              <a:ext uri="{FF2B5EF4-FFF2-40B4-BE49-F238E27FC236}">
                <a16:creationId xmlns:a16="http://schemas.microsoft.com/office/drawing/2014/main" id="{CD38C7E5-6AA2-4C06-B20C-A8EF218BE341}"/>
              </a:ext>
            </a:extLst>
          </p:cNvPr>
          <p:cNvSpPr>
            <a:spLocks noGrp="1"/>
          </p:cNvSpPr>
          <p:nvPr>
            <p:ph type="sldNum" sz="quarter" idx="10"/>
          </p:nvPr>
        </p:nvSpPr>
        <p:spPr/>
        <p:txBody>
          <a:bodyPr/>
          <a:lstStyle/>
          <a:p>
            <a:fld id="{E5369045-A61C-425D-88C5-655E2D52834C}" type="slidenum">
              <a:rPr lang="fr-FR" smtClean="0"/>
              <a:pPr/>
              <a:t>80</a:t>
            </a:fld>
            <a:endParaRPr lang="fr-FR" dirty="0"/>
          </a:p>
        </p:txBody>
      </p:sp>
      <p:pic>
        <p:nvPicPr>
          <p:cNvPr id="6" name="Image 5">
            <a:extLst>
              <a:ext uri="{FF2B5EF4-FFF2-40B4-BE49-F238E27FC236}">
                <a16:creationId xmlns:a16="http://schemas.microsoft.com/office/drawing/2014/main" id="{01C45E6D-3D9E-4914-876C-47CCE9C7BE83}"/>
              </a:ext>
            </a:extLst>
          </p:cNvPr>
          <p:cNvPicPr>
            <a:picLocks noChangeAspect="1"/>
          </p:cNvPicPr>
          <p:nvPr/>
        </p:nvPicPr>
        <p:blipFill>
          <a:blip r:embed="rId3"/>
          <a:stretch>
            <a:fillRect/>
          </a:stretch>
        </p:blipFill>
        <p:spPr>
          <a:xfrm>
            <a:off x="62370" y="1916832"/>
            <a:ext cx="1676400" cy="4404102"/>
          </a:xfrm>
          <a:prstGeom prst="rect">
            <a:avLst/>
          </a:prstGeom>
        </p:spPr>
      </p:pic>
      <p:pic>
        <p:nvPicPr>
          <p:cNvPr id="9" name="Image 8">
            <a:extLst>
              <a:ext uri="{FF2B5EF4-FFF2-40B4-BE49-F238E27FC236}">
                <a16:creationId xmlns:a16="http://schemas.microsoft.com/office/drawing/2014/main" id="{9A5B2AD5-BCA5-4CD1-952F-7932176D5BC6}"/>
              </a:ext>
            </a:extLst>
          </p:cNvPr>
          <p:cNvPicPr>
            <a:picLocks noChangeAspect="1"/>
          </p:cNvPicPr>
          <p:nvPr/>
        </p:nvPicPr>
        <p:blipFill>
          <a:blip r:embed="rId4"/>
          <a:stretch>
            <a:fillRect/>
          </a:stretch>
        </p:blipFill>
        <p:spPr>
          <a:xfrm>
            <a:off x="1741301" y="1916832"/>
            <a:ext cx="4451458" cy="4404102"/>
          </a:xfrm>
          <a:prstGeom prst="rect">
            <a:avLst/>
          </a:prstGeom>
        </p:spPr>
      </p:pic>
      <p:pic>
        <p:nvPicPr>
          <p:cNvPr id="18" name="Image 17">
            <a:extLst>
              <a:ext uri="{FF2B5EF4-FFF2-40B4-BE49-F238E27FC236}">
                <a16:creationId xmlns:a16="http://schemas.microsoft.com/office/drawing/2014/main" id="{1E7D3C4A-8DA0-4D1D-9EAB-13F259426671}"/>
              </a:ext>
            </a:extLst>
          </p:cNvPr>
          <p:cNvPicPr>
            <a:picLocks noChangeAspect="1"/>
          </p:cNvPicPr>
          <p:nvPr/>
        </p:nvPicPr>
        <p:blipFill>
          <a:blip r:embed="rId5"/>
          <a:stretch>
            <a:fillRect/>
          </a:stretch>
        </p:blipFill>
        <p:spPr>
          <a:xfrm>
            <a:off x="6210202" y="1916832"/>
            <a:ext cx="2756115" cy="4404102"/>
          </a:xfrm>
          <a:prstGeom prst="rect">
            <a:avLst/>
          </a:prstGeom>
        </p:spPr>
      </p:pic>
    </p:spTree>
    <p:extLst>
      <p:ext uri="{BB962C8B-B14F-4D97-AF65-F5344CB8AC3E}">
        <p14:creationId xmlns:p14="http://schemas.microsoft.com/office/powerpoint/2010/main" val="239825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2267744" y="264342"/>
            <a:ext cx="6264696" cy="992188"/>
          </a:xfrm>
        </p:spPr>
        <p:txBody>
          <a:bodyPr/>
          <a:lstStyle/>
          <a:p>
            <a:pPr algn="ctr"/>
            <a:r>
              <a:rPr lang="fr-FR" dirty="0"/>
              <a:t>Facteurs socio-environnementaux </a:t>
            </a:r>
            <a:r>
              <a:rPr lang="fr-FR" sz="2600" dirty="0"/>
              <a:t>Travaux en cours de finalisation</a:t>
            </a:r>
          </a:p>
        </p:txBody>
      </p:sp>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467544" y="1844793"/>
            <a:ext cx="8208912" cy="4582223"/>
          </a:xfrm>
        </p:spPr>
        <p:txBody>
          <a:bodyPr/>
          <a:lstStyle/>
          <a:p>
            <a:r>
              <a:rPr lang="fr-FR" dirty="0"/>
              <a:t>Fascicule concept et codage PMSI</a:t>
            </a:r>
          </a:p>
          <a:p>
            <a:pPr lvl="1"/>
            <a:r>
              <a:rPr lang="fr-FR" dirty="0"/>
              <a:t>Rappel du contexte et de l’objectif du recueil</a:t>
            </a:r>
          </a:p>
          <a:p>
            <a:pPr lvl="1"/>
            <a:r>
              <a:rPr lang="fr-FR" dirty="0"/>
              <a:t>Définition générale des facteurs socio-environnementaux</a:t>
            </a:r>
          </a:p>
          <a:p>
            <a:pPr lvl="1"/>
            <a:r>
              <a:rPr lang="fr-FR" dirty="0"/>
              <a:t>Pour chaque facteur :</a:t>
            </a:r>
          </a:p>
          <a:p>
            <a:pPr lvl="2"/>
            <a:r>
              <a:rPr lang="fr-FR" dirty="0"/>
              <a:t>Définition</a:t>
            </a:r>
          </a:p>
          <a:p>
            <a:pPr lvl="2"/>
            <a:r>
              <a:rPr lang="fr-FR" dirty="0"/>
              <a:t>Situations cliniques correspondant au facteur</a:t>
            </a:r>
          </a:p>
          <a:p>
            <a:pPr lvl="3"/>
            <a:r>
              <a:rPr lang="fr-FR" dirty="0"/>
              <a:t>Pour chaque situation est associé un ou des codes CIM10Fr</a:t>
            </a:r>
          </a:p>
          <a:p>
            <a:pPr lvl="2"/>
            <a:r>
              <a:rPr lang="fr-FR" dirty="0"/>
              <a:t>Difficultés potentiellement rencontrées par le patient et exemple de prises en charge possible</a:t>
            </a:r>
          </a:p>
          <a:p>
            <a:pPr lvl="2"/>
            <a:r>
              <a:rPr lang="fr-FR" dirty="0"/>
              <a:t>Exemple de codage</a:t>
            </a:r>
          </a:p>
          <a:p>
            <a:r>
              <a:rPr lang="fr-FR" sz="2400" dirty="0"/>
              <a:t>Relecture externe</a:t>
            </a:r>
          </a:p>
          <a:p>
            <a:pPr lvl="1"/>
            <a:r>
              <a:rPr lang="fr-FR" sz="1800" dirty="0"/>
              <a:t>Mise en ligne prévue pour mi-novembre</a:t>
            </a:r>
          </a:p>
        </p:txBody>
      </p:sp>
      <p:sp>
        <p:nvSpPr>
          <p:cNvPr id="6" name="Espace réservé du numéro de diapositive 5">
            <a:extLst>
              <a:ext uri="{FF2B5EF4-FFF2-40B4-BE49-F238E27FC236}">
                <a16:creationId xmlns:a16="http://schemas.microsoft.com/office/drawing/2014/main" id="{F1529298-880D-40D4-A17A-C2A11885F277}"/>
              </a:ext>
            </a:extLst>
          </p:cNvPr>
          <p:cNvSpPr>
            <a:spLocks noGrp="1"/>
          </p:cNvSpPr>
          <p:nvPr>
            <p:ph type="sldNum" sz="quarter" idx="10"/>
          </p:nvPr>
        </p:nvSpPr>
        <p:spPr/>
        <p:txBody>
          <a:bodyPr/>
          <a:lstStyle/>
          <a:p>
            <a:fld id="{E5369045-A61C-425D-88C5-655E2D52834C}" type="slidenum">
              <a:rPr lang="fr-FR" smtClean="0"/>
              <a:pPr/>
              <a:t>81</a:t>
            </a:fld>
            <a:endParaRPr lang="fr-FR" dirty="0"/>
          </a:p>
        </p:txBody>
      </p:sp>
      <p:sp>
        <p:nvSpPr>
          <p:cNvPr id="7" name="Espace réservé du pied de page 5">
            <a:extLst>
              <a:ext uri="{FF2B5EF4-FFF2-40B4-BE49-F238E27FC236}">
                <a16:creationId xmlns:a16="http://schemas.microsoft.com/office/drawing/2014/main" id="{8A88663B-B127-4DA3-BCF8-00136E1F73AA}"/>
              </a:ext>
            </a:extLst>
          </p:cNvPr>
          <p:cNvSpPr>
            <a:spLocks noGrp="1"/>
          </p:cNvSpPr>
          <p:nvPr>
            <p:ph type="ftr" sz="quarter" idx="12"/>
          </p:nvPr>
        </p:nvSpPr>
        <p:spPr>
          <a:xfrm>
            <a:off x="2443679" y="6471726"/>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F479F594-C5A4-4C39-81CE-0024D8B86EB5}"/>
              </a:ext>
            </a:extLst>
          </p:cNvPr>
          <p:cNvSpPr>
            <a:spLocks noGrp="1"/>
          </p:cNvSpPr>
          <p:nvPr>
            <p:ph type="dt" sz="half" idx="11"/>
          </p:nvPr>
        </p:nvSpPr>
        <p:spPr>
          <a:xfrm>
            <a:off x="6012160" y="6427017"/>
            <a:ext cx="1524000" cy="297633"/>
          </a:xfrm>
        </p:spPr>
        <p:txBody>
          <a:bodyPr/>
          <a:lstStyle/>
          <a:p>
            <a:r>
              <a:rPr lang="fr-FR"/>
              <a:t>08 novembre 2021</a:t>
            </a:r>
            <a:endParaRPr lang="fr-FR" dirty="0"/>
          </a:p>
        </p:txBody>
      </p:sp>
    </p:spTree>
    <p:extLst>
      <p:ext uri="{BB962C8B-B14F-4D97-AF65-F5344CB8AC3E}">
        <p14:creationId xmlns:p14="http://schemas.microsoft.com/office/powerpoint/2010/main" val="20897360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2267744" y="264342"/>
            <a:ext cx="6264696" cy="992188"/>
          </a:xfrm>
        </p:spPr>
        <p:txBody>
          <a:bodyPr/>
          <a:lstStyle/>
          <a:p>
            <a:pPr algn="ctr"/>
            <a:r>
              <a:rPr lang="fr-FR" dirty="0"/>
              <a:t>Facteurs socio-environnementaux </a:t>
            </a:r>
            <a:r>
              <a:rPr lang="fr-FR" sz="2600" dirty="0"/>
              <a:t>Travaux en cours de finalisation</a:t>
            </a:r>
          </a:p>
        </p:txBody>
      </p:sp>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323528" y="1810345"/>
            <a:ext cx="8208912" cy="3960440"/>
          </a:xfrm>
        </p:spPr>
        <p:txBody>
          <a:bodyPr/>
          <a:lstStyle/>
          <a:p>
            <a:r>
              <a:rPr lang="fr-FR" sz="2400" dirty="0"/>
              <a:t>Guide méthodologique</a:t>
            </a:r>
          </a:p>
          <a:p>
            <a:pPr lvl="1"/>
            <a:r>
              <a:rPr lang="fr-FR" sz="2100" dirty="0"/>
              <a:t>Dans le paragraphe 6 « Directives relatives au codage de certains motifs de recours aux soins et à différents chapitres de la CIM10 »</a:t>
            </a:r>
          </a:p>
          <a:p>
            <a:pPr lvl="2"/>
            <a:r>
              <a:rPr lang="fr-FR" dirty="0"/>
              <a:t>Sous paragraphe 6.13 précarité évolue en paragraphe 6.13 facteurs socio-environnementaux</a:t>
            </a:r>
          </a:p>
          <a:p>
            <a:pPr lvl="1"/>
            <a:r>
              <a:rPr lang="fr-FR" sz="2100" dirty="0"/>
              <a:t>Présentation générale</a:t>
            </a:r>
          </a:p>
          <a:p>
            <a:pPr lvl="2"/>
            <a:r>
              <a:rPr lang="fr-FR" dirty="0"/>
              <a:t>Exemple présenté pour le facteur « couverture maladie »</a:t>
            </a:r>
          </a:p>
          <a:p>
            <a:pPr lvl="1"/>
            <a:r>
              <a:rPr lang="fr-FR" sz="2100" dirty="0"/>
              <a:t>Renvoi vers le fascicule concept et codage PMSI, </a:t>
            </a:r>
          </a:p>
          <a:p>
            <a:pPr lvl="1"/>
            <a:r>
              <a:rPr lang="fr-FR" sz="2100" dirty="0"/>
              <a:t>Renvoi vers le fichier « ListeFactSocEnv_codesCIM10_associés »</a:t>
            </a:r>
          </a:p>
          <a:p>
            <a:pPr lvl="1"/>
            <a:r>
              <a:rPr lang="fr-FR" sz="2100" dirty="0"/>
              <a:t>Mise en œuvre S1 2022 (03/01/2022)</a:t>
            </a:r>
          </a:p>
          <a:p>
            <a:pPr lvl="1"/>
            <a:r>
              <a:rPr lang="fr-FR" sz="2100" dirty="0"/>
              <a:t>Mise en ligne prévue pour mi-novembre</a:t>
            </a:r>
          </a:p>
          <a:p>
            <a:pPr marL="476250" lvl="1" indent="0">
              <a:buNone/>
            </a:pPr>
            <a:endParaRPr lang="fr-FR" sz="2100" dirty="0"/>
          </a:p>
          <a:p>
            <a:pPr marL="476250" lvl="1" indent="0">
              <a:buNone/>
            </a:pPr>
            <a:endParaRPr lang="fr-FR" sz="2100" dirty="0"/>
          </a:p>
          <a:p>
            <a:pPr marL="184150" indent="0">
              <a:buNone/>
            </a:pPr>
            <a:endParaRPr lang="fr-FR" sz="2400" dirty="0"/>
          </a:p>
          <a:p>
            <a:pPr lvl="1"/>
            <a:endParaRPr lang="fr-FR" sz="2100" dirty="0"/>
          </a:p>
          <a:p>
            <a:pPr marL="952500" lvl="2" indent="0">
              <a:buNone/>
            </a:pPr>
            <a:endParaRPr lang="fr-FR" sz="1700" dirty="0"/>
          </a:p>
        </p:txBody>
      </p:sp>
      <p:sp>
        <p:nvSpPr>
          <p:cNvPr id="6" name="Espace réservé du numéro de diapositive 5">
            <a:extLst>
              <a:ext uri="{FF2B5EF4-FFF2-40B4-BE49-F238E27FC236}">
                <a16:creationId xmlns:a16="http://schemas.microsoft.com/office/drawing/2014/main" id="{F1529298-880D-40D4-A17A-C2A11885F277}"/>
              </a:ext>
            </a:extLst>
          </p:cNvPr>
          <p:cNvSpPr>
            <a:spLocks noGrp="1"/>
          </p:cNvSpPr>
          <p:nvPr>
            <p:ph type="sldNum" sz="quarter" idx="10"/>
          </p:nvPr>
        </p:nvSpPr>
        <p:spPr/>
        <p:txBody>
          <a:bodyPr/>
          <a:lstStyle/>
          <a:p>
            <a:fld id="{E5369045-A61C-425D-88C5-655E2D52834C}" type="slidenum">
              <a:rPr lang="fr-FR" smtClean="0"/>
              <a:pPr/>
              <a:t>82</a:t>
            </a:fld>
            <a:endParaRPr lang="fr-FR" dirty="0"/>
          </a:p>
        </p:txBody>
      </p:sp>
      <p:sp>
        <p:nvSpPr>
          <p:cNvPr id="7" name="Espace réservé du pied de page 5">
            <a:extLst>
              <a:ext uri="{FF2B5EF4-FFF2-40B4-BE49-F238E27FC236}">
                <a16:creationId xmlns:a16="http://schemas.microsoft.com/office/drawing/2014/main" id="{9CDE5B11-0B19-4C5D-8D85-1E6588ADDB86}"/>
              </a:ext>
            </a:extLst>
          </p:cNvPr>
          <p:cNvSpPr>
            <a:spLocks noGrp="1"/>
          </p:cNvSpPr>
          <p:nvPr>
            <p:ph type="ftr" sz="quarter" idx="12"/>
          </p:nvPr>
        </p:nvSpPr>
        <p:spPr>
          <a:xfrm>
            <a:off x="2443679" y="6471726"/>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40979DF9-B3DC-4E52-A7A0-6AE1F01C6F15}"/>
              </a:ext>
            </a:extLst>
          </p:cNvPr>
          <p:cNvSpPr>
            <a:spLocks noGrp="1"/>
          </p:cNvSpPr>
          <p:nvPr>
            <p:ph type="dt" sz="half" idx="11"/>
          </p:nvPr>
        </p:nvSpPr>
        <p:spPr>
          <a:xfrm>
            <a:off x="5076056" y="6444858"/>
            <a:ext cx="1524000" cy="310073"/>
          </a:xfrm>
        </p:spPr>
        <p:txBody>
          <a:bodyPr/>
          <a:lstStyle/>
          <a:p>
            <a:r>
              <a:rPr lang="fr-FR"/>
              <a:t>08 novembre 2021</a:t>
            </a:r>
            <a:endParaRPr lang="fr-FR" dirty="0"/>
          </a:p>
        </p:txBody>
      </p:sp>
    </p:spTree>
    <p:extLst>
      <p:ext uri="{BB962C8B-B14F-4D97-AF65-F5344CB8AC3E}">
        <p14:creationId xmlns:p14="http://schemas.microsoft.com/office/powerpoint/2010/main" val="8926265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2267744" y="264342"/>
            <a:ext cx="6264696" cy="992188"/>
          </a:xfrm>
        </p:spPr>
        <p:txBody>
          <a:bodyPr/>
          <a:lstStyle/>
          <a:p>
            <a:pPr algn="ctr"/>
            <a:r>
              <a:rPr lang="fr-FR" dirty="0"/>
              <a:t>Facteurs socio-environnementaux </a:t>
            </a:r>
            <a:r>
              <a:rPr lang="fr-FR" sz="2600" dirty="0"/>
              <a:t>Quel accompagnement ?</a:t>
            </a:r>
          </a:p>
        </p:txBody>
      </p:sp>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363641" y="2364160"/>
            <a:ext cx="7016671" cy="2793032"/>
          </a:xfrm>
        </p:spPr>
        <p:txBody>
          <a:bodyPr/>
          <a:lstStyle/>
          <a:p>
            <a:r>
              <a:rPr lang="fr-FR" sz="2400" dirty="0"/>
              <a:t>Mise en place des tableaux OVALIDE « facteurs socio-environnementaux »</a:t>
            </a:r>
          </a:p>
          <a:p>
            <a:pPr marL="184150" indent="0">
              <a:buNone/>
            </a:pPr>
            <a:endParaRPr lang="fr-FR" sz="2400" dirty="0"/>
          </a:p>
          <a:p>
            <a:pPr lvl="1"/>
            <a:r>
              <a:rPr lang="fr-FR" sz="2100" dirty="0"/>
              <a:t>En remplacement des tableaux actuels précarité</a:t>
            </a:r>
          </a:p>
          <a:p>
            <a:pPr lvl="1"/>
            <a:r>
              <a:rPr lang="fr-FR" sz="2100" dirty="0"/>
              <a:t>Prévue pour la remontée M1 2022 </a:t>
            </a:r>
          </a:p>
          <a:p>
            <a:pPr lvl="1"/>
            <a:endParaRPr lang="fr-FR" sz="1800" dirty="0"/>
          </a:p>
          <a:p>
            <a:pPr marL="476250" lvl="1" indent="0">
              <a:buNone/>
            </a:pPr>
            <a:endParaRPr lang="fr-FR" sz="2100" dirty="0"/>
          </a:p>
          <a:p>
            <a:pPr marL="184150" indent="0">
              <a:buNone/>
            </a:pPr>
            <a:endParaRPr lang="fr-FR" sz="2400" dirty="0"/>
          </a:p>
          <a:p>
            <a:pPr lvl="1"/>
            <a:endParaRPr lang="fr-FR" sz="2100" dirty="0"/>
          </a:p>
          <a:p>
            <a:pPr marL="952500" lvl="2" indent="0">
              <a:buNone/>
            </a:pPr>
            <a:endParaRPr lang="fr-FR" sz="1700" dirty="0"/>
          </a:p>
        </p:txBody>
      </p:sp>
      <p:sp>
        <p:nvSpPr>
          <p:cNvPr id="6" name="Espace réservé du numéro de diapositive 5">
            <a:extLst>
              <a:ext uri="{FF2B5EF4-FFF2-40B4-BE49-F238E27FC236}">
                <a16:creationId xmlns:a16="http://schemas.microsoft.com/office/drawing/2014/main" id="{F1529298-880D-40D4-A17A-C2A11885F277}"/>
              </a:ext>
            </a:extLst>
          </p:cNvPr>
          <p:cNvSpPr>
            <a:spLocks noGrp="1"/>
          </p:cNvSpPr>
          <p:nvPr>
            <p:ph type="sldNum" sz="quarter" idx="10"/>
          </p:nvPr>
        </p:nvSpPr>
        <p:spPr/>
        <p:txBody>
          <a:bodyPr/>
          <a:lstStyle/>
          <a:p>
            <a:fld id="{E5369045-A61C-425D-88C5-655E2D52834C}" type="slidenum">
              <a:rPr lang="fr-FR" smtClean="0"/>
              <a:pPr/>
              <a:t>83</a:t>
            </a:fld>
            <a:endParaRPr lang="fr-FR" dirty="0"/>
          </a:p>
        </p:txBody>
      </p:sp>
      <p:sp>
        <p:nvSpPr>
          <p:cNvPr id="7" name="Espace réservé du pied de page 5">
            <a:extLst>
              <a:ext uri="{FF2B5EF4-FFF2-40B4-BE49-F238E27FC236}">
                <a16:creationId xmlns:a16="http://schemas.microsoft.com/office/drawing/2014/main" id="{2A36EDBE-DC69-45E6-A644-CF2A43480EEC}"/>
              </a:ext>
            </a:extLst>
          </p:cNvPr>
          <p:cNvSpPr>
            <a:spLocks noGrp="1"/>
          </p:cNvSpPr>
          <p:nvPr>
            <p:ph type="ftr" sz="quarter" idx="12"/>
          </p:nvPr>
        </p:nvSpPr>
        <p:spPr>
          <a:xfrm>
            <a:off x="2443679" y="6471726"/>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59CF4E04-F6BF-486C-B1C7-44C54AFC11C0}"/>
              </a:ext>
            </a:extLst>
          </p:cNvPr>
          <p:cNvSpPr>
            <a:spLocks noGrp="1"/>
          </p:cNvSpPr>
          <p:nvPr>
            <p:ph type="dt" sz="half" idx="11"/>
          </p:nvPr>
        </p:nvSpPr>
        <p:spPr>
          <a:xfrm>
            <a:off x="5148064" y="6318068"/>
            <a:ext cx="1524000" cy="457200"/>
          </a:xfrm>
        </p:spPr>
        <p:txBody>
          <a:bodyPr/>
          <a:lstStyle/>
          <a:p>
            <a:r>
              <a:rPr lang="fr-FR"/>
              <a:t>08 novembre 2021</a:t>
            </a:r>
            <a:endParaRPr lang="fr-FR" dirty="0"/>
          </a:p>
        </p:txBody>
      </p:sp>
    </p:spTree>
    <p:extLst>
      <p:ext uri="{BB962C8B-B14F-4D97-AF65-F5344CB8AC3E}">
        <p14:creationId xmlns:p14="http://schemas.microsoft.com/office/powerpoint/2010/main" val="14685149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1763688" y="264342"/>
            <a:ext cx="6768752" cy="992188"/>
          </a:xfrm>
        </p:spPr>
        <p:txBody>
          <a:bodyPr/>
          <a:lstStyle/>
          <a:p>
            <a:pPr algn="ctr"/>
            <a:r>
              <a:rPr lang="fr-FR" dirty="0"/>
              <a:t>Facteurs socio-environnementaux </a:t>
            </a:r>
            <a:r>
              <a:rPr lang="fr-FR" sz="2600" dirty="0"/>
              <a:t>Quelles conséquences de ces travaux ?</a:t>
            </a:r>
          </a:p>
        </p:txBody>
      </p:sp>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220106" y="2078834"/>
            <a:ext cx="6008078" cy="1782213"/>
          </a:xfrm>
        </p:spPr>
        <p:txBody>
          <a:bodyPr/>
          <a:lstStyle/>
          <a:p>
            <a:r>
              <a:rPr lang="fr-FR" dirty="0"/>
              <a:t>Améliorer le recueil de cette information</a:t>
            </a:r>
          </a:p>
          <a:p>
            <a:pPr lvl="1"/>
            <a:r>
              <a:rPr lang="fr-FR" dirty="0"/>
              <a:t>Mieux décrire les facteurs socio-environnementaux</a:t>
            </a:r>
          </a:p>
          <a:p>
            <a:pPr lvl="1"/>
            <a:r>
              <a:rPr lang="fr-FR" dirty="0"/>
              <a:t>Mieux repérer les facteurs socio-environnementaux</a:t>
            </a:r>
          </a:p>
          <a:p>
            <a:pPr marL="184150" indent="0">
              <a:buNone/>
            </a:pPr>
            <a:endParaRPr lang="fr-FR" sz="1800" dirty="0"/>
          </a:p>
          <a:p>
            <a:r>
              <a:rPr lang="fr-FR" sz="2400" dirty="0"/>
              <a:t>Prise en compte de facteurs socio-environnementaux</a:t>
            </a:r>
          </a:p>
          <a:p>
            <a:pPr lvl="1"/>
            <a:r>
              <a:rPr lang="fr-FR" sz="2100" dirty="0"/>
              <a:t>Intégration possible à la classification SSR</a:t>
            </a:r>
          </a:p>
          <a:p>
            <a:pPr marL="476250" lvl="1" indent="0">
              <a:buNone/>
            </a:pPr>
            <a:endParaRPr lang="fr-FR" dirty="0"/>
          </a:p>
          <a:p>
            <a:endParaRPr lang="fr-FR" dirty="0"/>
          </a:p>
          <a:p>
            <a:endParaRPr lang="fr-FR" dirty="0"/>
          </a:p>
          <a:p>
            <a:pPr marL="476250" lvl="1" indent="0">
              <a:buNone/>
            </a:pPr>
            <a:endParaRPr lang="fr-FR" dirty="0"/>
          </a:p>
          <a:p>
            <a:pPr marL="952500" lvl="2" indent="0">
              <a:buNone/>
            </a:pPr>
            <a:endParaRPr lang="fr-FR" dirty="0"/>
          </a:p>
          <a:p>
            <a:pPr marL="1428750" lvl="3" indent="0">
              <a:buNone/>
            </a:pPr>
            <a:endParaRPr lang="fr-FR" dirty="0"/>
          </a:p>
          <a:p>
            <a:pPr marL="952500" lvl="2" indent="0">
              <a:buNone/>
            </a:pPr>
            <a:endParaRPr lang="fr-FR" dirty="0"/>
          </a:p>
          <a:p>
            <a:pPr marL="952500" lvl="2" indent="0">
              <a:buNone/>
            </a:pPr>
            <a:endParaRPr lang="fr-FR" sz="1700" dirty="0"/>
          </a:p>
        </p:txBody>
      </p:sp>
      <p:sp>
        <p:nvSpPr>
          <p:cNvPr id="6" name="Espace réservé du numéro de diapositive 5">
            <a:extLst>
              <a:ext uri="{FF2B5EF4-FFF2-40B4-BE49-F238E27FC236}">
                <a16:creationId xmlns:a16="http://schemas.microsoft.com/office/drawing/2014/main" id="{F1529298-880D-40D4-A17A-C2A11885F277}"/>
              </a:ext>
            </a:extLst>
          </p:cNvPr>
          <p:cNvSpPr>
            <a:spLocks noGrp="1"/>
          </p:cNvSpPr>
          <p:nvPr>
            <p:ph type="sldNum" sz="quarter" idx="10"/>
          </p:nvPr>
        </p:nvSpPr>
        <p:spPr/>
        <p:txBody>
          <a:bodyPr/>
          <a:lstStyle/>
          <a:p>
            <a:fld id="{E5369045-A61C-425D-88C5-655E2D52834C}" type="slidenum">
              <a:rPr lang="fr-FR" smtClean="0"/>
              <a:pPr/>
              <a:t>84</a:t>
            </a:fld>
            <a:endParaRPr lang="fr-FR" dirty="0"/>
          </a:p>
        </p:txBody>
      </p:sp>
      <p:sp>
        <p:nvSpPr>
          <p:cNvPr id="7" name="Espace réservé du pied de page 5">
            <a:extLst>
              <a:ext uri="{FF2B5EF4-FFF2-40B4-BE49-F238E27FC236}">
                <a16:creationId xmlns:a16="http://schemas.microsoft.com/office/drawing/2014/main" id="{E211CB53-A614-449C-87E1-EE4578AD56CA}"/>
              </a:ext>
            </a:extLst>
          </p:cNvPr>
          <p:cNvSpPr>
            <a:spLocks noGrp="1"/>
          </p:cNvSpPr>
          <p:nvPr>
            <p:ph type="ftr" sz="quarter" idx="12"/>
          </p:nvPr>
        </p:nvSpPr>
        <p:spPr>
          <a:xfrm>
            <a:off x="4908581" y="6414577"/>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BFC84819-178A-429D-A153-AEDB84736F45}"/>
              </a:ext>
            </a:extLst>
          </p:cNvPr>
          <p:cNvSpPr>
            <a:spLocks noGrp="1"/>
          </p:cNvSpPr>
          <p:nvPr>
            <p:ph type="dt" sz="half" idx="11"/>
          </p:nvPr>
        </p:nvSpPr>
        <p:spPr>
          <a:xfrm>
            <a:off x="3263962" y="6435084"/>
            <a:ext cx="1524000" cy="269058"/>
          </a:xfrm>
        </p:spPr>
        <p:txBody>
          <a:bodyPr/>
          <a:lstStyle/>
          <a:p>
            <a:r>
              <a:rPr lang="fr-FR"/>
              <a:t>08 novembre 2021</a:t>
            </a:r>
            <a:endParaRPr lang="fr-FR" dirty="0"/>
          </a:p>
        </p:txBody>
      </p:sp>
      <p:pic>
        <p:nvPicPr>
          <p:cNvPr id="8" name="Picture 2" descr="concept-de-morceaux-coloré-de-puzzle-denteux-sur-le-blanc-76458972.jpg (800×600)">
            <a:extLst>
              <a:ext uri="{FF2B5EF4-FFF2-40B4-BE49-F238E27FC236}">
                <a16:creationId xmlns:a16="http://schemas.microsoft.com/office/drawing/2014/main" id="{B55C41F6-DAE8-419A-AA3D-55E3F75BD7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9586" y="2899458"/>
            <a:ext cx="2032854" cy="178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262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1907704" y="264342"/>
            <a:ext cx="6624736" cy="992188"/>
          </a:xfrm>
        </p:spPr>
        <p:txBody>
          <a:bodyPr/>
          <a:lstStyle/>
          <a:p>
            <a:pPr algn="ctr"/>
            <a:r>
              <a:rPr lang="fr-FR" dirty="0"/>
              <a:t>Facteurs socio-environnementaux </a:t>
            </a:r>
            <a:r>
              <a:rPr lang="fr-FR" sz="2600" dirty="0"/>
              <a:t>Quelles conséquences de ces travaux ?</a:t>
            </a:r>
          </a:p>
        </p:txBody>
      </p:sp>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122342" y="1839663"/>
            <a:ext cx="8374100" cy="2916354"/>
          </a:xfrm>
        </p:spPr>
        <p:txBody>
          <a:bodyPr/>
          <a:lstStyle/>
          <a:p>
            <a:r>
              <a:rPr lang="fr-FR" sz="2400" dirty="0"/>
              <a:t>Conséquences de l’utilisation des codes CIM10</a:t>
            </a:r>
          </a:p>
          <a:p>
            <a:pPr lvl="1"/>
            <a:r>
              <a:rPr lang="fr-FR" sz="2000" dirty="0"/>
              <a:t>Simplicité du recueil</a:t>
            </a:r>
          </a:p>
          <a:p>
            <a:pPr lvl="1"/>
            <a:r>
              <a:rPr lang="fr-FR" sz="2000" dirty="0"/>
              <a:t>Possible utilisation dans d’autres champs</a:t>
            </a:r>
          </a:p>
          <a:p>
            <a:pPr lvl="2"/>
            <a:r>
              <a:rPr lang="fr-FR" dirty="0"/>
              <a:t>Travaux en cours sur l’HAD</a:t>
            </a:r>
            <a:endParaRPr lang="fr-FR" sz="2000" dirty="0"/>
          </a:p>
          <a:p>
            <a:pPr lvl="1"/>
            <a:r>
              <a:rPr lang="fr-FR" sz="2000" dirty="0"/>
              <a:t>Liste de codes réservés pour les facteurs socio-environnementaux</a:t>
            </a:r>
          </a:p>
          <a:p>
            <a:pPr lvl="2"/>
            <a:r>
              <a:rPr lang="fr-FR" dirty="0"/>
              <a:t>Pour tous les travaux sur les facteurs socio-environnementaux cette liste de facteurs socio-environnementaux associés aux codes CIM10 doit être utilisée</a:t>
            </a:r>
          </a:p>
          <a:p>
            <a:pPr lvl="3"/>
            <a:r>
              <a:rPr lang="fr-FR" sz="1800" dirty="0"/>
              <a:t>Description des prises en charge</a:t>
            </a:r>
          </a:p>
          <a:p>
            <a:pPr lvl="3"/>
            <a:r>
              <a:rPr lang="fr-FR" sz="1800" dirty="0"/>
              <a:t>Intégration possible à la classification SSR</a:t>
            </a:r>
          </a:p>
          <a:p>
            <a:pPr lvl="3"/>
            <a:r>
              <a:rPr lang="fr-FR" sz="1800"/>
              <a:t>Autres travaux</a:t>
            </a:r>
            <a:endParaRPr lang="fr-FR" sz="1800" dirty="0"/>
          </a:p>
          <a:p>
            <a:pPr marL="1428750" lvl="3" indent="0">
              <a:buNone/>
            </a:pPr>
            <a:endParaRPr lang="fr-FR" sz="1800" dirty="0"/>
          </a:p>
          <a:p>
            <a:pPr lvl="1"/>
            <a:endParaRPr lang="fr-FR" sz="2500" dirty="0"/>
          </a:p>
          <a:p>
            <a:pPr lvl="1"/>
            <a:endParaRPr lang="fr-FR" sz="2500" dirty="0"/>
          </a:p>
          <a:p>
            <a:endParaRPr lang="fr-FR" dirty="0"/>
          </a:p>
          <a:p>
            <a:pPr marL="476250" lvl="1" indent="0">
              <a:buNone/>
            </a:pPr>
            <a:endParaRPr lang="fr-FR" dirty="0"/>
          </a:p>
          <a:p>
            <a:pPr marL="952500" lvl="2" indent="0">
              <a:buNone/>
            </a:pPr>
            <a:endParaRPr lang="fr-FR" dirty="0"/>
          </a:p>
          <a:p>
            <a:pPr marL="1428750" lvl="3" indent="0">
              <a:buNone/>
            </a:pPr>
            <a:endParaRPr lang="fr-FR" dirty="0"/>
          </a:p>
          <a:p>
            <a:pPr marL="952500" lvl="2" indent="0">
              <a:buNone/>
            </a:pPr>
            <a:endParaRPr lang="fr-FR" dirty="0"/>
          </a:p>
          <a:p>
            <a:pPr marL="952500" lvl="2" indent="0">
              <a:buNone/>
            </a:pPr>
            <a:endParaRPr lang="fr-FR" sz="1700" dirty="0"/>
          </a:p>
        </p:txBody>
      </p:sp>
      <p:sp>
        <p:nvSpPr>
          <p:cNvPr id="6" name="Espace réservé du numéro de diapositive 5">
            <a:extLst>
              <a:ext uri="{FF2B5EF4-FFF2-40B4-BE49-F238E27FC236}">
                <a16:creationId xmlns:a16="http://schemas.microsoft.com/office/drawing/2014/main" id="{F1529298-880D-40D4-A17A-C2A11885F277}"/>
              </a:ext>
            </a:extLst>
          </p:cNvPr>
          <p:cNvSpPr>
            <a:spLocks noGrp="1"/>
          </p:cNvSpPr>
          <p:nvPr>
            <p:ph type="sldNum" sz="quarter" idx="10"/>
          </p:nvPr>
        </p:nvSpPr>
        <p:spPr/>
        <p:txBody>
          <a:bodyPr/>
          <a:lstStyle/>
          <a:p>
            <a:fld id="{E5369045-A61C-425D-88C5-655E2D52834C}" type="slidenum">
              <a:rPr lang="fr-FR" smtClean="0"/>
              <a:pPr/>
              <a:t>85</a:t>
            </a:fld>
            <a:endParaRPr lang="fr-FR" dirty="0"/>
          </a:p>
        </p:txBody>
      </p:sp>
      <p:sp>
        <p:nvSpPr>
          <p:cNvPr id="7" name="Espace réservé du pied de page 5">
            <a:extLst>
              <a:ext uri="{FF2B5EF4-FFF2-40B4-BE49-F238E27FC236}">
                <a16:creationId xmlns:a16="http://schemas.microsoft.com/office/drawing/2014/main" id="{E211CB53-A614-449C-87E1-EE4578AD56CA}"/>
              </a:ext>
            </a:extLst>
          </p:cNvPr>
          <p:cNvSpPr>
            <a:spLocks noGrp="1"/>
          </p:cNvSpPr>
          <p:nvPr>
            <p:ph type="ftr" sz="quarter" idx="12"/>
          </p:nvPr>
        </p:nvSpPr>
        <p:spPr>
          <a:xfrm>
            <a:off x="4908581" y="6414577"/>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BFC84819-178A-429D-A153-AEDB84736F45}"/>
              </a:ext>
            </a:extLst>
          </p:cNvPr>
          <p:cNvSpPr>
            <a:spLocks noGrp="1"/>
          </p:cNvSpPr>
          <p:nvPr>
            <p:ph type="dt" sz="half" idx="11"/>
          </p:nvPr>
        </p:nvSpPr>
        <p:spPr>
          <a:xfrm>
            <a:off x="3263962" y="6435084"/>
            <a:ext cx="1524000" cy="269058"/>
          </a:xfrm>
        </p:spPr>
        <p:txBody>
          <a:bodyPr/>
          <a:lstStyle/>
          <a:p>
            <a:r>
              <a:rPr lang="fr-FR"/>
              <a:t>08 novembre 2021</a:t>
            </a:r>
            <a:endParaRPr lang="fr-FR" dirty="0"/>
          </a:p>
        </p:txBody>
      </p:sp>
      <p:pic>
        <p:nvPicPr>
          <p:cNvPr id="8" name="Picture 2" descr="concept-de-morceaux-coloré-de-puzzle-denteux-sur-le-blanc-76458972.jpg (800×600)">
            <a:extLst>
              <a:ext uri="{FF2B5EF4-FFF2-40B4-BE49-F238E27FC236}">
                <a16:creationId xmlns:a16="http://schemas.microsoft.com/office/drawing/2014/main" id="{B55C41F6-DAE8-419A-AA3D-55E3F75BD7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2244593"/>
            <a:ext cx="1773573" cy="154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4481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515072A7-208B-4E01-AA75-69F81C112972}"/>
              </a:ext>
            </a:extLst>
          </p:cNvPr>
          <p:cNvSpPr>
            <a:spLocks noGrp="1"/>
          </p:cNvSpPr>
          <p:nvPr>
            <p:ph type="ctrTitle"/>
          </p:nvPr>
        </p:nvSpPr>
        <p:spPr>
          <a:xfrm>
            <a:off x="1043608" y="2735966"/>
            <a:ext cx="6840760" cy="1752600"/>
          </a:xfrm>
        </p:spPr>
        <p:txBody>
          <a:bodyPr/>
          <a:lstStyle/>
          <a:p>
            <a:r>
              <a:rPr lang="fr-FR" dirty="0"/>
              <a:t> </a:t>
            </a:r>
          </a:p>
        </p:txBody>
      </p:sp>
      <p:sp>
        <p:nvSpPr>
          <p:cNvPr id="8" name="Sous-titre 7">
            <a:extLst>
              <a:ext uri="{FF2B5EF4-FFF2-40B4-BE49-F238E27FC236}">
                <a16:creationId xmlns:a16="http://schemas.microsoft.com/office/drawing/2014/main" id="{A60C35FB-958D-433C-8B70-7C18A1A31E03}"/>
              </a:ext>
            </a:extLst>
          </p:cNvPr>
          <p:cNvSpPr>
            <a:spLocks noGrp="1"/>
          </p:cNvSpPr>
          <p:nvPr>
            <p:ph type="subTitle" idx="1"/>
          </p:nvPr>
        </p:nvSpPr>
        <p:spPr>
          <a:xfrm>
            <a:off x="2209800" y="3015986"/>
            <a:ext cx="4724400" cy="1133094"/>
          </a:xfrm>
        </p:spPr>
        <p:txBody>
          <a:bodyPr anchor="ctr"/>
          <a:lstStyle/>
          <a:p>
            <a:pPr algn="ctr"/>
            <a:r>
              <a:rPr lang="fr-FR" dirty="0"/>
              <a:t>Plateaux techniques spécialisés (</a:t>
            </a:r>
            <a:r>
              <a:rPr lang="fr-FR" i="1" dirty="0"/>
              <a:t>PTS</a:t>
            </a:r>
            <a:r>
              <a:rPr lang="fr-FR" dirty="0"/>
              <a:t>)</a:t>
            </a:r>
          </a:p>
          <a:p>
            <a:pPr algn="ctr"/>
            <a:r>
              <a:rPr lang="fr-FR" dirty="0"/>
              <a:t>Recueil en SSR</a:t>
            </a:r>
          </a:p>
        </p:txBody>
      </p:sp>
      <p:sp>
        <p:nvSpPr>
          <p:cNvPr id="4" name="Espace réservé du numéro de diapositive 3">
            <a:extLst>
              <a:ext uri="{FF2B5EF4-FFF2-40B4-BE49-F238E27FC236}">
                <a16:creationId xmlns:a16="http://schemas.microsoft.com/office/drawing/2014/main" id="{4DA39E8A-75E8-4EF1-93B1-D8E6067EBA7A}"/>
              </a:ext>
            </a:extLst>
          </p:cNvPr>
          <p:cNvSpPr>
            <a:spLocks noGrp="1"/>
          </p:cNvSpPr>
          <p:nvPr>
            <p:ph type="sldNum" sz="quarter" idx="10"/>
          </p:nvPr>
        </p:nvSpPr>
        <p:spPr/>
        <p:txBody>
          <a:bodyPr/>
          <a:lstStyle/>
          <a:p>
            <a:fld id="{E5369045-A61C-425D-88C5-655E2D52834C}" type="slidenum">
              <a:rPr lang="fr-FR" smtClean="0"/>
              <a:pPr/>
              <a:t>86</a:t>
            </a:fld>
            <a:endParaRPr lang="fr-FR" dirty="0"/>
          </a:p>
        </p:txBody>
      </p:sp>
      <p:sp>
        <p:nvSpPr>
          <p:cNvPr id="5" name="Espace réservé de la date 4">
            <a:extLst>
              <a:ext uri="{FF2B5EF4-FFF2-40B4-BE49-F238E27FC236}">
                <a16:creationId xmlns:a16="http://schemas.microsoft.com/office/drawing/2014/main" id="{02CF857B-4A8C-4A24-8BE6-77F78D72AD0A}"/>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1606C479-A1A3-4944-8676-DED4B3E0A71E}"/>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15869502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1835696" y="264342"/>
            <a:ext cx="6912768" cy="992188"/>
          </a:xfrm>
        </p:spPr>
        <p:txBody>
          <a:bodyPr/>
          <a:lstStyle/>
          <a:p>
            <a:pPr algn="ctr"/>
            <a:r>
              <a:rPr lang="fr-FR" dirty="0"/>
              <a:t>Recueil PTS: Contexte et Objectif</a:t>
            </a:r>
            <a:endParaRPr lang="fr-FR" sz="2600" dirty="0"/>
          </a:p>
        </p:txBody>
      </p:sp>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1868912" y="1518375"/>
            <a:ext cx="7020780" cy="1296144"/>
          </a:xfrm>
          <a:ln>
            <a:solidFill>
              <a:schemeClr val="tx1"/>
            </a:solidFill>
          </a:ln>
        </p:spPr>
        <p:txBody>
          <a:bodyPr/>
          <a:lstStyle/>
          <a:p>
            <a:r>
              <a:rPr lang="fr-FR" dirty="0"/>
              <a:t>Compartiment plateau technique spécialisé</a:t>
            </a:r>
          </a:p>
          <a:p>
            <a:pPr lvl="1"/>
            <a:r>
              <a:rPr lang="fr-FR" dirty="0"/>
              <a:t>nouveauté du modèle de financement des SSR</a:t>
            </a:r>
          </a:p>
          <a:p>
            <a:r>
              <a:rPr lang="fr-FR" sz="2400" dirty="0"/>
              <a:t>Sa construction </a:t>
            </a:r>
            <a:r>
              <a:rPr lang="fr-FR" sz="2400" dirty="0">
                <a:sym typeface="Wingdings 3" panose="05040102010807070707" pitchFamily="18" charset="2"/>
              </a:rPr>
              <a:t></a:t>
            </a:r>
            <a:r>
              <a:rPr lang="fr-FR" sz="2400" dirty="0"/>
              <a:t>Seuils d’activités</a:t>
            </a:r>
          </a:p>
        </p:txBody>
      </p:sp>
      <p:sp>
        <p:nvSpPr>
          <p:cNvPr id="6" name="Espace réservé du numéro de diapositive 5">
            <a:extLst>
              <a:ext uri="{FF2B5EF4-FFF2-40B4-BE49-F238E27FC236}">
                <a16:creationId xmlns:a16="http://schemas.microsoft.com/office/drawing/2014/main" id="{B8156395-891E-44A2-A8FF-7C4CE48810F4}"/>
              </a:ext>
            </a:extLst>
          </p:cNvPr>
          <p:cNvSpPr>
            <a:spLocks noGrp="1"/>
          </p:cNvSpPr>
          <p:nvPr>
            <p:ph type="sldNum" sz="quarter" idx="10"/>
          </p:nvPr>
        </p:nvSpPr>
        <p:spPr/>
        <p:txBody>
          <a:bodyPr/>
          <a:lstStyle/>
          <a:p>
            <a:fld id="{E5369045-A61C-425D-88C5-655E2D52834C}" type="slidenum">
              <a:rPr lang="fr-FR" smtClean="0"/>
              <a:pPr/>
              <a:t>87</a:t>
            </a:fld>
            <a:endParaRPr lang="fr-FR" dirty="0"/>
          </a:p>
        </p:txBody>
      </p:sp>
      <p:sp>
        <p:nvSpPr>
          <p:cNvPr id="8" name="Espace réservé du pied de page 5">
            <a:extLst>
              <a:ext uri="{FF2B5EF4-FFF2-40B4-BE49-F238E27FC236}">
                <a16:creationId xmlns:a16="http://schemas.microsoft.com/office/drawing/2014/main" id="{2C5FA283-BBBF-4F59-916D-87A6FCD51C9A}"/>
              </a:ext>
            </a:extLst>
          </p:cNvPr>
          <p:cNvSpPr>
            <a:spLocks noGrp="1"/>
          </p:cNvSpPr>
          <p:nvPr>
            <p:ph type="ftr" sz="quarter" idx="12"/>
          </p:nvPr>
        </p:nvSpPr>
        <p:spPr>
          <a:xfrm>
            <a:off x="2443679" y="6471726"/>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7C525D97-7213-4D8B-9C5F-C69CFB26A3E3}"/>
              </a:ext>
            </a:extLst>
          </p:cNvPr>
          <p:cNvSpPr>
            <a:spLocks noGrp="1"/>
          </p:cNvSpPr>
          <p:nvPr>
            <p:ph type="dt" sz="half" idx="11"/>
          </p:nvPr>
        </p:nvSpPr>
        <p:spPr>
          <a:xfrm>
            <a:off x="5436096" y="6471726"/>
            <a:ext cx="1220374" cy="234249"/>
          </a:xfrm>
        </p:spPr>
        <p:txBody>
          <a:bodyPr/>
          <a:lstStyle/>
          <a:p>
            <a:r>
              <a:rPr lang="fr-FR"/>
              <a:t>08 novembre 2021</a:t>
            </a:r>
            <a:endParaRPr lang="fr-FR" dirty="0"/>
          </a:p>
        </p:txBody>
      </p:sp>
      <p:graphicFrame>
        <p:nvGraphicFramePr>
          <p:cNvPr id="7" name="Tableau 6">
            <a:extLst>
              <a:ext uri="{FF2B5EF4-FFF2-40B4-BE49-F238E27FC236}">
                <a16:creationId xmlns:a16="http://schemas.microsoft.com/office/drawing/2014/main" id="{922DA2DF-40D8-46B6-B75A-6255BEC68C34}"/>
              </a:ext>
            </a:extLst>
          </p:cNvPr>
          <p:cNvGraphicFramePr>
            <a:graphicFrameLocks noGrp="1"/>
          </p:cNvGraphicFramePr>
          <p:nvPr>
            <p:extLst>
              <p:ext uri="{D42A27DB-BD31-4B8C-83A1-F6EECF244321}">
                <p14:modId xmlns:p14="http://schemas.microsoft.com/office/powerpoint/2010/main" val="3840159869"/>
              </p:ext>
            </p:extLst>
          </p:nvPr>
        </p:nvGraphicFramePr>
        <p:xfrm>
          <a:off x="539081" y="4495800"/>
          <a:ext cx="3816895" cy="1828800"/>
        </p:xfrm>
        <a:graphic>
          <a:graphicData uri="http://schemas.openxmlformats.org/drawingml/2006/table">
            <a:tbl>
              <a:tblPr firstRow="1" bandRow="1">
                <a:tableStyleId>{5C22544A-7EE6-4342-B048-85BDC9FD1C3A}</a:tableStyleId>
              </a:tblPr>
              <a:tblGrid>
                <a:gridCol w="3816895">
                  <a:extLst>
                    <a:ext uri="{9D8B030D-6E8A-4147-A177-3AD203B41FA5}">
                      <a16:colId xmlns:a16="http://schemas.microsoft.com/office/drawing/2014/main" val="2656189022"/>
                    </a:ext>
                  </a:extLst>
                </a:gridCol>
              </a:tblGrid>
              <a:tr h="303184">
                <a:tc>
                  <a:txBody>
                    <a:bodyPr/>
                    <a:lstStyle/>
                    <a:p>
                      <a:r>
                        <a:rPr lang="fr-FR" sz="1400" b="0" dirty="0">
                          <a:solidFill>
                            <a:sysClr val="windowText" lastClr="000000"/>
                          </a:solidFill>
                        </a:rPr>
                        <a:t>Balnéothérapie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41335379"/>
                  </a:ext>
                </a:extLst>
              </a:tr>
              <a:tr h="303184">
                <a:tc>
                  <a:txBody>
                    <a:bodyPr/>
                    <a:lstStyle/>
                    <a:p>
                      <a:r>
                        <a:rPr lang="fr-FR" sz="1400" dirty="0">
                          <a:solidFill>
                            <a:sysClr val="windowText" lastClr="000000"/>
                          </a:solidFill>
                        </a:rPr>
                        <a:t>Isocinétisme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36905098"/>
                  </a:ext>
                </a:extLst>
              </a:tr>
              <a:tr h="303184">
                <a:tc>
                  <a:txBody>
                    <a:bodyPr/>
                    <a:lstStyle/>
                    <a:p>
                      <a:r>
                        <a:rPr lang="fr-FR" sz="1400" dirty="0">
                          <a:solidFill>
                            <a:sysClr val="windowText" lastClr="000000"/>
                          </a:solidFill>
                        </a:rPr>
                        <a:t>Laboratoire d’AQMM*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00988635"/>
                  </a:ext>
                </a:extLst>
              </a:tr>
              <a:tr h="303184">
                <a:tc>
                  <a:txBody>
                    <a:bodyPr/>
                    <a:lstStyle/>
                    <a:p>
                      <a:r>
                        <a:rPr lang="fr-FR" sz="1400" dirty="0">
                          <a:solidFill>
                            <a:sysClr val="windowText" lastClr="000000"/>
                          </a:solidFill>
                        </a:rPr>
                        <a:t>Rééducation assistée du mb. sup.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70027975"/>
                  </a:ext>
                </a:extLst>
              </a:tr>
              <a:tr h="303184">
                <a:tc>
                  <a:txBody>
                    <a:bodyPr/>
                    <a:lstStyle/>
                    <a:p>
                      <a:r>
                        <a:rPr lang="fr-FR" sz="1400" dirty="0">
                          <a:solidFill>
                            <a:sysClr val="windowText" lastClr="000000"/>
                          </a:solidFill>
                        </a:rPr>
                        <a:t>Rééducation intensive du mb. inf.</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49365073"/>
                  </a:ext>
                </a:extLst>
              </a:tr>
              <a:tr h="303184">
                <a:tc>
                  <a:txBody>
                    <a:bodyPr/>
                    <a:lstStyle/>
                    <a:p>
                      <a:r>
                        <a:rPr lang="fr-FR" sz="1400" dirty="0">
                          <a:solidFill>
                            <a:sysClr val="windowText" lastClr="000000"/>
                          </a:solidFill>
                        </a:rPr>
                        <a:t>Rééducation du retour à la conduite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53600332"/>
                  </a:ext>
                </a:extLst>
              </a:tr>
            </a:tbl>
          </a:graphicData>
        </a:graphic>
      </p:graphicFrame>
      <p:graphicFrame>
        <p:nvGraphicFramePr>
          <p:cNvPr id="5" name="Tableau 4">
            <a:extLst>
              <a:ext uri="{FF2B5EF4-FFF2-40B4-BE49-F238E27FC236}">
                <a16:creationId xmlns:a16="http://schemas.microsoft.com/office/drawing/2014/main" id="{B7DBB45C-CF0E-4983-BC0E-03E0CC07264A}"/>
              </a:ext>
            </a:extLst>
          </p:cNvPr>
          <p:cNvGraphicFramePr>
            <a:graphicFrameLocks noGrp="1"/>
          </p:cNvGraphicFramePr>
          <p:nvPr/>
        </p:nvGraphicFramePr>
        <p:xfrm>
          <a:off x="4355976" y="4191000"/>
          <a:ext cx="4063048" cy="2133600"/>
        </p:xfrm>
        <a:graphic>
          <a:graphicData uri="http://schemas.openxmlformats.org/drawingml/2006/table">
            <a:tbl>
              <a:tblPr firstRow="1" bandRow="1">
                <a:tableStyleId>{5C22544A-7EE6-4342-B048-85BDC9FD1C3A}</a:tableStyleId>
              </a:tblPr>
              <a:tblGrid>
                <a:gridCol w="1918018">
                  <a:extLst>
                    <a:ext uri="{9D8B030D-6E8A-4147-A177-3AD203B41FA5}">
                      <a16:colId xmlns:a16="http://schemas.microsoft.com/office/drawing/2014/main" val="3293634107"/>
                    </a:ext>
                  </a:extLst>
                </a:gridCol>
                <a:gridCol w="2145030">
                  <a:extLst>
                    <a:ext uri="{9D8B030D-6E8A-4147-A177-3AD203B41FA5}">
                      <a16:colId xmlns:a16="http://schemas.microsoft.com/office/drawing/2014/main" val="3409010018"/>
                    </a:ext>
                  </a:extLst>
                </a:gridCol>
              </a:tblGrid>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srgbClr val="7030A0"/>
                          </a:solidFill>
                        </a:rPr>
                        <a:t>Modulateurs</a:t>
                      </a:r>
                      <a:r>
                        <a:rPr lang="fr-FR" sz="1400" b="1" dirty="0">
                          <a:solidFill>
                            <a:sysClr val="windowText" lastClr="000000"/>
                          </a:solidFill>
                        </a:rPr>
                        <a:t> </a:t>
                      </a:r>
                      <a:r>
                        <a:rPr lang="fr-FR" sz="1400" dirty="0">
                          <a:solidFill>
                            <a:sysClr val="windowText" lastClr="000000"/>
                          </a:solidFill>
                        </a:rPr>
                        <a:t>CSARR</a:t>
                      </a:r>
                    </a:p>
                  </a:txBody>
                  <a:tcPr>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srgbClr val="7030A0"/>
                          </a:solidFill>
                        </a:rPr>
                        <a:t>Extension PMSI </a:t>
                      </a:r>
                      <a:r>
                        <a:rPr lang="fr-FR" sz="1400" b="1" kern="1200" dirty="0">
                          <a:solidFill>
                            <a:sysClr val="windowText" lastClr="000000"/>
                          </a:solidFill>
                          <a:latin typeface="+mn-lt"/>
                          <a:ea typeface="+mn-ea"/>
                          <a:cs typeface="+mn-cs"/>
                        </a:rPr>
                        <a:t>CCAM</a:t>
                      </a:r>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59319061"/>
                  </a:ext>
                </a:extLst>
              </a:tr>
              <a:tr h="0">
                <a:tc>
                  <a:txBody>
                    <a:bodyPr/>
                    <a:lstStyle/>
                    <a:p>
                      <a:pPr algn="ctr"/>
                      <a:r>
                        <a:rPr lang="fr-FR" sz="1400" dirty="0">
                          <a:solidFill>
                            <a:sysClr val="windowText" lastClr="000000"/>
                          </a:solidFill>
                        </a:rPr>
                        <a:t>QM</a:t>
                      </a:r>
                    </a:p>
                  </a:txBody>
                  <a:tcPr>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FR" sz="1400" i="1" dirty="0">
                          <a:solidFill>
                            <a:schemeClr val="bg1">
                              <a:lumMod val="75000"/>
                            </a:schemeClr>
                          </a:solidFill>
                        </a:rPr>
                        <a:t>non concerné</a:t>
                      </a:r>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44729007"/>
                  </a:ext>
                </a:extLst>
              </a:tr>
              <a:tr h="0">
                <a:tc>
                  <a:txBody>
                    <a:bodyPr/>
                    <a:lstStyle/>
                    <a:p>
                      <a:pPr algn="ctr"/>
                      <a:r>
                        <a:rPr lang="fr-FR" sz="1400" dirty="0">
                          <a:solidFill>
                            <a:sysClr val="windowText" lastClr="000000"/>
                          </a:solidFill>
                        </a:rPr>
                        <a:t>QI</a:t>
                      </a:r>
                    </a:p>
                  </a:txBody>
                  <a:tcPr>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i="1" dirty="0">
                          <a:solidFill>
                            <a:schemeClr val="bg1">
                              <a:lumMod val="75000"/>
                            </a:schemeClr>
                          </a:solidFill>
                        </a:rPr>
                        <a:t>non concerné</a:t>
                      </a:r>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10713854"/>
                  </a:ext>
                </a:extLst>
              </a:tr>
              <a:tr h="0">
                <a:tc>
                  <a:txBody>
                    <a:bodyPr/>
                    <a:lstStyle/>
                    <a:p>
                      <a:pPr algn="ctr"/>
                      <a:r>
                        <a:rPr lang="fr-FR" sz="1400" dirty="0">
                          <a:solidFill>
                            <a:sysClr val="windowText" lastClr="000000"/>
                          </a:solidFill>
                        </a:rPr>
                        <a:t>QQ</a:t>
                      </a:r>
                    </a:p>
                  </a:txBody>
                  <a:tcPr>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fr-FR" sz="1400" dirty="0">
                          <a:solidFill>
                            <a:sysClr val="windowText" lastClr="000000"/>
                          </a:solidFill>
                        </a:rPr>
                        <a:t>-P1 / -P0</a:t>
                      </a:r>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85400821"/>
                  </a:ext>
                </a:extLst>
              </a:tr>
              <a:tr h="0">
                <a:tc>
                  <a:txBody>
                    <a:bodyPr/>
                    <a:lstStyle/>
                    <a:p>
                      <a:pPr algn="ctr"/>
                      <a:r>
                        <a:rPr lang="fr-FR" sz="1400" dirty="0">
                          <a:solidFill>
                            <a:sysClr val="windowText" lastClr="000000"/>
                          </a:solidFill>
                        </a:rPr>
                        <a:t>QS</a:t>
                      </a:r>
                    </a:p>
                  </a:txBody>
                  <a:tcPr>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i="1" dirty="0">
                          <a:solidFill>
                            <a:schemeClr val="bg1">
                              <a:lumMod val="75000"/>
                            </a:schemeClr>
                          </a:solidFill>
                        </a:rPr>
                        <a:t>non concerné</a:t>
                      </a:r>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09132785"/>
                  </a:ext>
                </a:extLst>
              </a:tr>
              <a:tr h="0">
                <a:tc>
                  <a:txBody>
                    <a:bodyPr/>
                    <a:lstStyle/>
                    <a:p>
                      <a:pPr algn="ctr"/>
                      <a:r>
                        <a:rPr lang="fr-FR" sz="1400" dirty="0">
                          <a:solidFill>
                            <a:sysClr val="windowText" lastClr="000000"/>
                          </a:solidFill>
                        </a:rPr>
                        <a:t>QF</a:t>
                      </a:r>
                    </a:p>
                  </a:txBody>
                  <a:tcPr>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i="1" dirty="0">
                          <a:solidFill>
                            <a:schemeClr val="bg1">
                              <a:lumMod val="75000"/>
                            </a:schemeClr>
                          </a:solidFill>
                        </a:rPr>
                        <a:t>non concerné</a:t>
                      </a:r>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48309123"/>
                  </a:ext>
                </a:extLst>
              </a:tr>
              <a:tr h="0">
                <a:tc>
                  <a:txBody>
                    <a:bodyPr/>
                    <a:lstStyle/>
                    <a:p>
                      <a:pPr algn="ctr"/>
                      <a:r>
                        <a:rPr lang="fr-FR" sz="1400" dirty="0">
                          <a:solidFill>
                            <a:sysClr val="windowText" lastClr="000000"/>
                          </a:solidFill>
                        </a:rPr>
                        <a:t>QC</a:t>
                      </a:r>
                    </a:p>
                  </a:txBody>
                  <a:tcPr>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i="1" dirty="0">
                          <a:solidFill>
                            <a:schemeClr val="bg1">
                              <a:lumMod val="75000"/>
                            </a:schemeClr>
                          </a:solidFill>
                        </a:rPr>
                        <a:t>non concerné</a:t>
                      </a:r>
                    </a:p>
                  </a:txBody>
                  <a:tcPr>
                    <a:lnL w="12700" cap="flat" cmpd="sng" algn="ctr">
                      <a:solidFill>
                        <a:schemeClr val="accent1">
                          <a:lumMod val="20000"/>
                          <a:lumOff val="8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75542880"/>
                  </a:ext>
                </a:extLst>
              </a:tr>
            </a:tbl>
          </a:graphicData>
        </a:graphic>
      </p:graphicFrame>
      <p:sp>
        <p:nvSpPr>
          <p:cNvPr id="9" name="ZoneTexte 8">
            <a:extLst>
              <a:ext uri="{FF2B5EF4-FFF2-40B4-BE49-F238E27FC236}">
                <a16:creationId xmlns:a16="http://schemas.microsoft.com/office/drawing/2014/main" id="{C923EAB3-9C74-443B-9E40-C24D1D3904B5}"/>
              </a:ext>
            </a:extLst>
          </p:cNvPr>
          <p:cNvSpPr txBox="1"/>
          <p:nvPr/>
        </p:nvSpPr>
        <p:spPr>
          <a:xfrm>
            <a:off x="2443679" y="3076364"/>
            <a:ext cx="3185804" cy="369332"/>
          </a:xfrm>
          <a:prstGeom prst="rect">
            <a:avLst/>
          </a:prstGeom>
          <a:noFill/>
          <a:ln>
            <a:solidFill>
              <a:schemeClr val="tx1"/>
            </a:solidFill>
          </a:ln>
        </p:spPr>
        <p:txBody>
          <a:bodyPr wrap="square" rtlCol="0">
            <a:spAutoFit/>
          </a:bodyPr>
          <a:lstStyle/>
          <a:p>
            <a:pPr algn="ctr"/>
            <a:r>
              <a:rPr lang="fr-FR" dirty="0"/>
              <a:t>Quantifier l’usage des PTS</a:t>
            </a:r>
          </a:p>
        </p:txBody>
      </p:sp>
      <p:sp>
        <p:nvSpPr>
          <p:cNvPr id="10" name="ZoneTexte 9">
            <a:extLst>
              <a:ext uri="{FF2B5EF4-FFF2-40B4-BE49-F238E27FC236}">
                <a16:creationId xmlns:a16="http://schemas.microsoft.com/office/drawing/2014/main" id="{1A53C149-E14B-4D98-99B1-B9F4509F383C}"/>
              </a:ext>
            </a:extLst>
          </p:cNvPr>
          <p:cNvSpPr txBox="1"/>
          <p:nvPr/>
        </p:nvSpPr>
        <p:spPr>
          <a:xfrm>
            <a:off x="1205626" y="3714220"/>
            <a:ext cx="1260140" cy="369332"/>
          </a:xfrm>
          <a:prstGeom prst="rect">
            <a:avLst/>
          </a:prstGeom>
          <a:solidFill>
            <a:schemeClr val="accent2">
              <a:lumMod val="40000"/>
              <a:lumOff val="60000"/>
            </a:schemeClr>
          </a:solidFill>
        </p:spPr>
        <p:txBody>
          <a:bodyPr wrap="square" rtlCol="0">
            <a:spAutoFit/>
          </a:bodyPr>
          <a:lstStyle/>
          <a:p>
            <a:r>
              <a:rPr lang="fr-FR" dirty="0"/>
              <a:t>Ceux-ci !</a:t>
            </a:r>
          </a:p>
        </p:txBody>
      </p:sp>
      <p:sp>
        <p:nvSpPr>
          <p:cNvPr id="11" name="ZoneTexte 10">
            <a:extLst>
              <a:ext uri="{FF2B5EF4-FFF2-40B4-BE49-F238E27FC236}">
                <a16:creationId xmlns:a16="http://schemas.microsoft.com/office/drawing/2014/main" id="{911BA917-8FCA-4533-BC50-A6276CC18BB1}"/>
              </a:ext>
            </a:extLst>
          </p:cNvPr>
          <p:cNvSpPr txBox="1"/>
          <p:nvPr/>
        </p:nvSpPr>
        <p:spPr>
          <a:xfrm>
            <a:off x="5913544" y="3683355"/>
            <a:ext cx="1655948" cy="369332"/>
          </a:xfrm>
          <a:prstGeom prst="rect">
            <a:avLst/>
          </a:prstGeom>
          <a:solidFill>
            <a:schemeClr val="accent1">
              <a:lumMod val="40000"/>
              <a:lumOff val="60000"/>
            </a:schemeClr>
          </a:solidFill>
        </p:spPr>
        <p:txBody>
          <a:bodyPr wrap="square" rtlCol="0">
            <a:spAutoFit/>
          </a:bodyPr>
          <a:lstStyle/>
          <a:p>
            <a:r>
              <a:rPr lang="fr-FR" dirty="0"/>
              <a:t>Avec Ceci !</a:t>
            </a:r>
          </a:p>
        </p:txBody>
      </p:sp>
      <p:cxnSp>
        <p:nvCxnSpPr>
          <p:cNvPr id="13" name="Connecteur : en angle 12">
            <a:extLst>
              <a:ext uri="{FF2B5EF4-FFF2-40B4-BE49-F238E27FC236}">
                <a16:creationId xmlns:a16="http://schemas.microsoft.com/office/drawing/2014/main" id="{D146D6F6-819D-4904-8C4A-D886B70DFAC1}"/>
              </a:ext>
            </a:extLst>
          </p:cNvPr>
          <p:cNvCxnSpPr>
            <a:stCxn id="9" idx="1"/>
            <a:endCxn id="10" idx="0"/>
          </p:cNvCxnSpPr>
          <p:nvPr/>
        </p:nvCxnSpPr>
        <p:spPr bwMode="auto">
          <a:xfrm rot="10800000" flipV="1">
            <a:off x="1835697" y="3261030"/>
            <a:ext cx="607983" cy="453190"/>
          </a:xfrm>
          <a:prstGeom prst="bentConnector2">
            <a:avLst/>
          </a:prstGeom>
          <a:solidFill>
            <a:schemeClr val="accent1"/>
          </a:solidFill>
          <a:ln w="9525" cap="flat" cmpd="sng" algn="ctr">
            <a:solidFill>
              <a:schemeClr val="tx1"/>
            </a:solidFill>
            <a:prstDash val="solid"/>
            <a:round/>
            <a:headEnd type="oval" w="med" len="med"/>
            <a:tailEnd type="stealth"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Connecteur : en angle 14">
            <a:extLst>
              <a:ext uri="{FF2B5EF4-FFF2-40B4-BE49-F238E27FC236}">
                <a16:creationId xmlns:a16="http://schemas.microsoft.com/office/drawing/2014/main" id="{E6C410CD-1F6E-47B9-B46A-D1E1B468CF37}"/>
              </a:ext>
            </a:extLst>
          </p:cNvPr>
          <p:cNvCxnSpPr>
            <a:cxnSpLocks/>
            <a:stCxn id="9" idx="3"/>
            <a:endCxn id="11" idx="0"/>
          </p:cNvCxnSpPr>
          <p:nvPr/>
        </p:nvCxnSpPr>
        <p:spPr bwMode="auto">
          <a:xfrm>
            <a:off x="5629483" y="3261030"/>
            <a:ext cx="1112035" cy="422325"/>
          </a:xfrm>
          <a:prstGeom prst="bentConnector2">
            <a:avLst/>
          </a:prstGeom>
          <a:solidFill>
            <a:schemeClr val="accent1"/>
          </a:solidFill>
          <a:ln w="9525" cap="flat" cmpd="sng" algn="ctr">
            <a:solidFill>
              <a:schemeClr val="tx1"/>
            </a:solidFill>
            <a:prstDash val="solid"/>
            <a:round/>
            <a:headEnd type="oval" w="med" len="med"/>
            <a:tailEnd type="stealth"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ZoneTexte 22">
            <a:extLst>
              <a:ext uri="{FF2B5EF4-FFF2-40B4-BE49-F238E27FC236}">
                <a16:creationId xmlns:a16="http://schemas.microsoft.com/office/drawing/2014/main" id="{6B9AC25A-1F37-4818-A234-BC3828DF67DE}"/>
              </a:ext>
            </a:extLst>
          </p:cNvPr>
          <p:cNvSpPr txBox="1"/>
          <p:nvPr/>
        </p:nvSpPr>
        <p:spPr>
          <a:xfrm>
            <a:off x="262347" y="1981781"/>
            <a:ext cx="1115616" cy="369332"/>
          </a:xfrm>
          <a:prstGeom prst="rect">
            <a:avLst/>
          </a:prstGeom>
          <a:noFill/>
          <a:ln>
            <a:solidFill>
              <a:schemeClr val="tx1"/>
            </a:solidFill>
          </a:ln>
        </p:spPr>
        <p:txBody>
          <a:bodyPr wrap="square" rtlCol="0">
            <a:spAutoFit/>
          </a:bodyPr>
          <a:lstStyle/>
          <a:p>
            <a:pPr algn="ctr"/>
            <a:r>
              <a:rPr lang="fr-FR" dirty="0"/>
              <a:t>Contexte</a:t>
            </a:r>
          </a:p>
        </p:txBody>
      </p:sp>
      <p:sp>
        <p:nvSpPr>
          <p:cNvPr id="24" name="ZoneTexte 23">
            <a:extLst>
              <a:ext uri="{FF2B5EF4-FFF2-40B4-BE49-F238E27FC236}">
                <a16:creationId xmlns:a16="http://schemas.microsoft.com/office/drawing/2014/main" id="{8D1F600F-ED93-4A0A-8973-7437DF42DD25}"/>
              </a:ext>
            </a:extLst>
          </p:cNvPr>
          <p:cNvSpPr txBox="1"/>
          <p:nvPr/>
        </p:nvSpPr>
        <p:spPr>
          <a:xfrm>
            <a:off x="262347" y="3059668"/>
            <a:ext cx="997331" cy="369332"/>
          </a:xfrm>
          <a:prstGeom prst="rect">
            <a:avLst/>
          </a:prstGeom>
          <a:noFill/>
          <a:ln>
            <a:solidFill>
              <a:schemeClr val="tx1"/>
            </a:solidFill>
          </a:ln>
        </p:spPr>
        <p:txBody>
          <a:bodyPr wrap="square" rtlCol="0">
            <a:spAutoFit/>
          </a:bodyPr>
          <a:lstStyle/>
          <a:p>
            <a:pPr algn="ctr"/>
            <a:r>
              <a:rPr lang="fr-FR" dirty="0"/>
              <a:t>Objectif</a:t>
            </a:r>
          </a:p>
        </p:txBody>
      </p:sp>
    </p:spTree>
    <p:extLst>
      <p:ext uri="{BB962C8B-B14F-4D97-AF65-F5344CB8AC3E}">
        <p14:creationId xmlns:p14="http://schemas.microsoft.com/office/powerpoint/2010/main" val="4591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amond(out)">
                                      <p:cBhvr>
                                        <p:cTn id="7" dur="750"/>
                                        <p:tgtEl>
                                          <p:spTgt spid="3">
                                            <p:bg/>
                                          </p:spTgt>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amond(out)">
                                      <p:cBhvr>
                                        <p:cTn id="10" dur="750"/>
                                        <p:tgtEl>
                                          <p:spTgt spid="3">
                                            <p:txEl>
                                              <p:pRg st="0" end="0"/>
                                            </p:txEl>
                                          </p:spTgt>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amond(out)">
                                      <p:cBhvr>
                                        <p:cTn id="13" dur="750"/>
                                        <p:tgtEl>
                                          <p:spTgt spid="3">
                                            <p:txEl>
                                              <p:pRg st="1" end="1"/>
                                            </p:txEl>
                                          </p:spTgt>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amond(out)">
                                      <p:cBhvr>
                                        <p:cTn id="16" dur="7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par>
                                <p:cTn id="22" presetID="22" presetClass="entr" presetSubtype="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par>
                                <p:cTn id="28" presetID="22" presetClass="entr" presetSubtype="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9" grpId="0" animBg="1"/>
      <p:bldP spid="10"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271BB-66F0-49C1-B8B6-92655670497F}"/>
              </a:ext>
            </a:extLst>
          </p:cNvPr>
          <p:cNvSpPr>
            <a:spLocks noGrp="1"/>
          </p:cNvSpPr>
          <p:nvPr>
            <p:ph type="title"/>
          </p:nvPr>
        </p:nvSpPr>
        <p:spPr>
          <a:xfrm>
            <a:off x="1547664" y="280208"/>
            <a:ext cx="6912768" cy="992188"/>
          </a:xfrm>
        </p:spPr>
        <p:txBody>
          <a:bodyPr/>
          <a:lstStyle/>
          <a:p>
            <a:pPr algn="ctr"/>
            <a:r>
              <a:rPr lang="fr-FR" dirty="0"/>
              <a:t>Recueil PTS: Exemples</a:t>
            </a:r>
            <a:endParaRPr lang="fr-FR" sz="2600" dirty="0"/>
          </a:p>
        </p:txBody>
      </p:sp>
      <p:sp>
        <p:nvSpPr>
          <p:cNvPr id="3" name="Espace réservé du contenu 2">
            <a:extLst>
              <a:ext uri="{FF2B5EF4-FFF2-40B4-BE49-F238E27FC236}">
                <a16:creationId xmlns:a16="http://schemas.microsoft.com/office/drawing/2014/main" id="{30F3AE81-2B11-4D57-8C4D-B4F51FF82AB8}"/>
              </a:ext>
            </a:extLst>
          </p:cNvPr>
          <p:cNvSpPr>
            <a:spLocks noGrp="1"/>
          </p:cNvSpPr>
          <p:nvPr>
            <p:ph idx="1"/>
          </p:nvPr>
        </p:nvSpPr>
        <p:spPr>
          <a:xfrm>
            <a:off x="268513" y="2107276"/>
            <a:ext cx="8568952" cy="792088"/>
          </a:xfrm>
        </p:spPr>
        <p:txBody>
          <a:bodyPr/>
          <a:lstStyle/>
          <a:p>
            <a:r>
              <a:rPr lang="fr-FR" sz="2400" dirty="0"/>
              <a:t>Liste fermée d’associations prédéfinies: </a:t>
            </a:r>
          </a:p>
          <a:p>
            <a:pPr lvl="1"/>
            <a:r>
              <a:rPr lang="fr-FR" sz="2000" dirty="0">
                <a:solidFill>
                  <a:srgbClr val="7030A0"/>
                </a:solidFill>
                <a:highlight>
                  <a:srgbClr val="FFB3B3"/>
                </a:highlight>
              </a:rPr>
              <a:t>CSARR-Modulateur</a:t>
            </a:r>
            <a:r>
              <a:rPr lang="fr-FR" sz="2000" dirty="0"/>
              <a:t> ET/OU </a:t>
            </a:r>
            <a:r>
              <a:rPr lang="fr-FR" sz="2000" dirty="0">
                <a:solidFill>
                  <a:srgbClr val="FFFF00"/>
                </a:solidFill>
                <a:highlight>
                  <a:srgbClr val="0095CB"/>
                </a:highlight>
              </a:rPr>
              <a:t>CCAM-Ext. PMSI</a:t>
            </a:r>
          </a:p>
          <a:p>
            <a:endParaRPr lang="fr-FR" sz="2400" dirty="0"/>
          </a:p>
        </p:txBody>
      </p:sp>
      <p:sp>
        <p:nvSpPr>
          <p:cNvPr id="6" name="Espace réservé du numéro de diapositive 5">
            <a:extLst>
              <a:ext uri="{FF2B5EF4-FFF2-40B4-BE49-F238E27FC236}">
                <a16:creationId xmlns:a16="http://schemas.microsoft.com/office/drawing/2014/main" id="{B8156395-891E-44A2-A8FF-7C4CE48810F4}"/>
              </a:ext>
            </a:extLst>
          </p:cNvPr>
          <p:cNvSpPr>
            <a:spLocks noGrp="1"/>
          </p:cNvSpPr>
          <p:nvPr>
            <p:ph type="sldNum" sz="quarter" idx="10"/>
          </p:nvPr>
        </p:nvSpPr>
        <p:spPr/>
        <p:txBody>
          <a:bodyPr/>
          <a:lstStyle/>
          <a:p>
            <a:fld id="{E5369045-A61C-425D-88C5-655E2D52834C}" type="slidenum">
              <a:rPr lang="fr-FR" smtClean="0"/>
              <a:pPr/>
              <a:t>88</a:t>
            </a:fld>
            <a:endParaRPr lang="fr-FR" dirty="0"/>
          </a:p>
        </p:txBody>
      </p:sp>
      <p:sp>
        <p:nvSpPr>
          <p:cNvPr id="8" name="Espace réservé du pied de page 5">
            <a:extLst>
              <a:ext uri="{FF2B5EF4-FFF2-40B4-BE49-F238E27FC236}">
                <a16:creationId xmlns:a16="http://schemas.microsoft.com/office/drawing/2014/main" id="{2C5FA283-BBBF-4F59-916D-87A6FCD51C9A}"/>
              </a:ext>
            </a:extLst>
          </p:cNvPr>
          <p:cNvSpPr>
            <a:spLocks noGrp="1"/>
          </p:cNvSpPr>
          <p:nvPr>
            <p:ph type="ftr" sz="quarter" idx="12"/>
          </p:nvPr>
        </p:nvSpPr>
        <p:spPr>
          <a:xfrm>
            <a:off x="2443679" y="6471726"/>
            <a:ext cx="2895600" cy="310073"/>
          </a:xfrm>
        </p:spPr>
        <p:txBody>
          <a:bodyPr/>
          <a:lstStyle/>
          <a:p>
            <a:r>
              <a:rPr lang="fr-FR" dirty="0"/>
              <a:t>Session d'information PMSI 2022 - ATIH</a:t>
            </a:r>
          </a:p>
        </p:txBody>
      </p:sp>
      <p:sp>
        <p:nvSpPr>
          <p:cNvPr id="4" name="Espace réservé de la date 3">
            <a:extLst>
              <a:ext uri="{FF2B5EF4-FFF2-40B4-BE49-F238E27FC236}">
                <a16:creationId xmlns:a16="http://schemas.microsoft.com/office/drawing/2014/main" id="{7C525D97-7213-4D8B-9C5F-C69CFB26A3E3}"/>
              </a:ext>
            </a:extLst>
          </p:cNvPr>
          <p:cNvSpPr>
            <a:spLocks noGrp="1"/>
          </p:cNvSpPr>
          <p:nvPr>
            <p:ph type="dt" sz="half" idx="11"/>
          </p:nvPr>
        </p:nvSpPr>
        <p:spPr>
          <a:xfrm>
            <a:off x="5339279" y="6471726"/>
            <a:ext cx="1524000" cy="252924"/>
          </a:xfrm>
        </p:spPr>
        <p:txBody>
          <a:bodyPr/>
          <a:lstStyle/>
          <a:p>
            <a:r>
              <a:rPr lang="fr-FR"/>
              <a:t>08 novembre 2021</a:t>
            </a:r>
            <a:endParaRPr lang="fr-FR" dirty="0"/>
          </a:p>
        </p:txBody>
      </p:sp>
      <p:graphicFrame>
        <p:nvGraphicFramePr>
          <p:cNvPr id="13" name="Tableau 12">
            <a:extLst>
              <a:ext uri="{FF2B5EF4-FFF2-40B4-BE49-F238E27FC236}">
                <a16:creationId xmlns:a16="http://schemas.microsoft.com/office/drawing/2014/main" id="{46CB7CBC-5B7F-4F19-A139-8C51C1581A2A}"/>
              </a:ext>
            </a:extLst>
          </p:cNvPr>
          <p:cNvGraphicFramePr>
            <a:graphicFrameLocks noGrp="1"/>
          </p:cNvGraphicFramePr>
          <p:nvPr/>
        </p:nvGraphicFramePr>
        <p:xfrm>
          <a:off x="257073" y="3212976"/>
          <a:ext cx="8518051" cy="178065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2632290264"/>
                    </a:ext>
                  </a:extLst>
                </a:gridCol>
                <a:gridCol w="6204025">
                  <a:extLst>
                    <a:ext uri="{9D8B030D-6E8A-4147-A177-3AD203B41FA5}">
                      <a16:colId xmlns:a16="http://schemas.microsoft.com/office/drawing/2014/main" val="1984971581"/>
                    </a:ext>
                  </a:extLst>
                </a:gridCol>
                <a:gridCol w="369888">
                  <a:extLst>
                    <a:ext uri="{9D8B030D-6E8A-4147-A177-3AD203B41FA5}">
                      <a16:colId xmlns:a16="http://schemas.microsoft.com/office/drawing/2014/main" val="2864289656"/>
                    </a:ext>
                  </a:extLst>
                </a:gridCol>
                <a:gridCol w="469900">
                  <a:extLst>
                    <a:ext uri="{9D8B030D-6E8A-4147-A177-3AD203B41FA5}">
                      <a16:colId xmlns:a16="http://schemas.microsoft.com/office/drawing/2014/main" val="707564040"/>
                    </a:ext>
                  </a:extLst>
                </a:gridCol>
                <a:gridCol w="682150">
                  <a:extLst>
                    <a:ext uri="{9D8B030D-6E8A-4147-A177-3AD203B41FA5}">
                      <a16:colId xmlns:a16="http://schemas.microsoft.com/office/drawing/2014/main" val="11990298"/>
                    </a:ext>
                  </a:extLst>
                </a:gridCol>
              </a:tblGrid>
              <a:tr h="288000">
                <a:tc>
                  <a:txBody>
                    <a:bodyPr/>
                    <a:lstStyle/>
                    <a:p>
                      <a:pPr algn="l" fontAlgn="ctr"/>
                      <a:r>
                        <a:rPr lang="fr-FR" sz="1100" b="1" i="0" u="none" strike="noStrike" dirty="0">
                          <a:solidFill>
                            <a:srgbClr val="7030A0"/>
                          </a:solidFill>
                          <a:effectLst/>
                          <a:latin typeface="Arial, Helvetica, sans-serif"/>
                        </a:rPr>
                        <a:t>CSARR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t"/>
                      <a:r>
                        <a:rPr lang="fr-FR" sz="1000" b="1" i="0" u="none" strike="noStrike" dirty="0">
                          <a:solidFill>
                            <a:srgbClr val="000000"/>
                          </a:solidFill>
                          <a:effectLst/>
                          <a:latin typeface="Arial, Helvetica, sans-serif"/>
                        </a:rPr>
                        <a:t>Libellé</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1000" b="1" i="0" u="none" strike="noStrike" dirty="0">
                          <a:solidFill>
                            <a:srgbClr val="000000"/>
                          </a:solidFill>
                          <a:effectLst/>
                          <a:latin typeface="Arial, Helvetica, sans-serif"/>
                        </a:rPr>
                        <a:t>Mod. </a:t>
                      </a:r>
                    </a:p>
                    <a:p>
                      <a:pPr algn="l" fontAlgn="ctr"/>
                      <a:r>
                        <a:rPr lang="fr-FR" sz="1000" b="1" i="0" u="none" strike="noStrike" dirty="0">
                          <a:solidFill>
                            <a:srgbClr val="000000"/>
                          </a:solidFill>
                          <a:effectLst/>
                          <a:latin typeface="Arial, Helvetica, sans-serif"/>
                        </a:rPr>
                        <a:t>lieu</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1000" b="1" i="0" u="none" strike="noStrike" dirty="0">
                          <a:solidFill>
                            <a:srgbClr val="000000"/>
                          </a:solidFill>
                          <a:effectLst/>
                          <a:latin typeface="Arial, Helvetica, sans-serif"/>
                        </a:rPr>
                        <a:t>Mod. </a:t>
                      </a:r>
                    </a:p>
                    <a:p>
                      <a:pPr algn="l" fontAlgn="ctr"/>
                      <a:r>
                        <a:rPr lang="fr-FR" sz="1000" b="1" i="0" u="none" strike="noStrike" dirty="0">
                          <a:solidFill>
                            <a:srgbClr val="000000"/>
                          </a:solidFill>
                          <a:effectLst/>
                          <a:latin typeface="Arial, Helvetica, sans-serif"/>
                        </a:rPr>
                        <a:t>patient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1000" b="1" i="0" u="none" strike="noStrike" dirty="0">
                          <a:solidFill>
                            <a:srgbClr val="000000"/>
                          </a:solidFill>
                          <a:effectLst/>
                          <a:latin typeface="Arial, Helvetica, sans-serif"/>
                        </a:rPr>
                        <a:t>Mod.</a:t>
                      </a:r>
                    </a:p>
                    <a:p>
                      <a:pPr algn="l" fontAlgn="ctr"/>
                      <a:r>
                        <a:rPr lang="fr-FR" sz="1000" b="1" i="0" u="none" strike="noStrike" dirty="0">
                          <a:solidFill>
                            <a:srgbClr val="000000"/>
                          </a:solidFill>
                          <a:effectLst/>
                          <a:latin typeface="Arial, Helvetica, sans-serif"/>
                        </a:rPr>
                        <a:t>technicité</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65201902"/>
                  </a:ext>
                </a:extLst>
              </a:tr>
              <a:tr h="288000">
                <a:tc>
                  <a:txBody>
                    <a:bodyPr/>
                    <a:lstStyle/>
                    <a:p>
                      <a:pPr algn="l" fontAlgn="auto"/>
                      <a:r>
                        <a:rPr lang="fr-FR" sz="1100" b="0" i="0" u="none" strike="noStrike" dirty="0">
                          <a:solidFill>
                            <a:srgbClr val="000000"/>
                          </a:solidFill>
                          <a:effectLst/>
                          <a:latin typeface="Arial, Helvetica, sans-serif"/>
                        </a:rPr>
                        <a:t>ALQ+105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fr-FR" sz="1000" b="0" i="0" u="none" strike="noStrike" dirty="0">
                          <a:solidFill>
                            <a:srgbClr val="000000"/>
                          </a:solidFill>
                          <a:effectLst/>
                          <a:latin typeface="Arial, Helvetica, sans-serif"/>
                        </a:rPr>
                        <a:t>Évaluation des capacités cognitives et comportementales nécessaires pour la conduite d'un véhicule automobile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endParaRPr lang="fr-FR" sz="1100" b="0" i="0" u="none" strike="noStrike" dirty="0">
                        <a:solidFill>
                          <a:srgbClr val="000000"/>
                        </a:solidFill>
                        <a:effectLst/>
                        <a:latin typeface="Arial, Helvetica, sans-serif"/>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endParaRPr lang="fr-FR" sz="1100" b="0" i="0" u="none" strike="noStrike">
                        <a:solidFill>
                          <a:srgbClr val="000000"/>
                        </a:solidFill>
                        <a:effectLst/>
                        <a:latin typeface="Arial, Helvetica, sans-serif"/>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r>
                        <a:rPr lang="fr-FR" sz="1000" b="0" i="0" u="none" strike="noStrike" dirty="0">
                          <a:solidFill>
                            <a:srgbClr val="000000"/>
                          </a:solidFill>
                          <a:effectLst/>
                          <a:latin typeface="Times New Roman" panose="02020603050405020304" pitchFamily="18" charset="0"/>
                        </a:rPr>
                        <a:t>QC;</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65088044"/>
                  </a:ext>
                </a:extLst>
              </a:tr>
              <a:tr h="288000">
                <a:tc>
                  <a:txBody>
                    <a:bodyPr/>
                    <a:lstStyle/>
                    <a:p>
                      <a:pPr algn="l" fontAlgn="auto"/>
                      <a:r>
                        <a:rPr lang="fr-FR" sz="1100" b="0" i="0" u="none" strike="noStrike" dirty="0">
                          <a:solidFill>
                            <a:srgbClr val="000000"/>
                          </a:solidFill>
                          <a:effectLst/>
                          <a:latin typeface="Arial, Helvetica, sans-serif"/>
                        </a:rPr>
                        <a:t>NKQ+284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fr-FR" sz="1000" b="0" i="0" u="none" strike="noStrike" dirty="0">
                          <a:solidFill>
                            <a:srgbClr val="000000"/>
                          </a:solidFill>
                          <a:effectLst/>
                          <a:latin typeface="Arial, Helvetica, sans-serif"/>
                        </a:rPr>
                        <a:t>Évaluation initiale pour rééducation des fonctions ostéoarticulaires du membre inférieur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r>
                        <a:rPr lang="fr-FR" sz="1100" b="0" i="0" u="none" strike="noStrike">
                          <a:solidFill>
                            <a:srgbClr val="000000"/>
                          </a:solidFill>
                          <a:effectLst/>
                          <a:latin typeface="Arial, Helvetica, sans-serif"/>
                        </a:rPr>
                        <a:t>ZV</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endParaRPr lang="fr-FR" sz="1100" b="0" i="0" u="none" strike="noStrike">
                        <a:solidFill>
                          <a:srgbClr val="000000"/>
                        </a:solidFill>
                        <a:effectLst/>
                        <a:latin typeface="Arial, Helvetica, sans-serif"/>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r>
                        <a:rPr lang="fr-FR" sz="1000" b="0" i="0" u="none" strike="noStrike" dirty="0">
                          <a:solidFill>
                            <a:srgbClr val="000000"/>
                          </a:solidFill>
                          <a:effectLst/>
                          <a:latin typeface="Times New Roman" panose="02020603050405020304" pitchFamily="18" charset="0"/>
                        </a:rPr>
                        <a:t>QI;QF;QQ;</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120588057"/>
                  </a:ext>
                </a:extLst>
              </a:tr>
              <a:tr h="288000">
                <a:tc>
                  <a:txBody>
                    <a:bodyPr/>
                    <a:lstStyle/>
                    <a:p>
                      <a:pPr algn="l" fontAlgn="auto"/>
                      <a:r>
                        <a:rPr lang="fr-FR" sz="1100" b="0" i="0" u="none" strike="noStrike">
                          <a:solidFill>
                            <a:srgbClr val="000000"/>
                          </a:solidFill>
                          <a:effectLst/>
                          <a:latin typeface="Arial, Helvetica, sans-serif"/>
                        </a:rPr>
                        <a:t>LHR+146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fr-FR" sz="1000" b="0" i="0" u="none" strike="noStrike" dirty="0">
                          <a:solidFill>
                            <a:srgbClr val="000000"/>
                          </a:solidFill>
                          <a:effectLst/>
                          <a:latin typeface="Arial, Helvetica, sans-serif"/>
                        </a:rPr>
                        <a:t>Séance de rééducation des fonctions ostéoarticulaires de la colonne vertébrale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r>
                        <a:rPr lang="fr-FR" sz="1100" b="0" i="0" u="none" strike="noStrike" dirty="0">
                          <a:solidFill>
                            <a:srgbClr val="000000"/>
                          </a:solidFill>
                          <a:effectLst/>
                          <a:latin typeface="Arial, Helvetica, sans-serif"/>
                        </a:rPr>
                        <a:t>ZV</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r>
                        <a:rPr lang="fr-FR" sz="1100" b="0" i="0" u="none" strike="noStrike">
                          <a:solidFill>
                            <a:srgbClr val="000000"/>
                          </a:solidFill>
                          <a:effectLst/>
                          <a:latin typeface="Arial, Helvetica, sans-serif"/>
                        </a:rPr>
                        <a:t>EZ</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r>
                        <a:rPr lang="fr-FR" sz="1000" b="0" i="0" u="none" strike="noStrike" dirty="0">
                          <a:solidFill>
                            <a:srgbClr val="000000"/>
                          </a:solidFill>
                          <a:effectLst/>
                          <a:latin typeface="Times New Roman" panose="02020603050405020304" pitchFamily="18" charset="0"/>
                        </a:rPr>
                        <a:t>QI;QM;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862013872"/>
                  </a:ext>
                </a:extLst>
              </a:tr>
              <a:tr h="288000">
                <a:tc>
                  <a:txBody>
                    <a:bodyPr/>
                    <a:lstStyle/>
                    <a:p>
                      <a:pPr algn="l" fontAlgn="auto"/>
                      <a:r>
                        <a:rPr lang="fr-FR" sz="1100" b="0" i="0" u="none" strike="noStrike">
                          <a:solidFill>
                            <a:srgbClr val="000000"/>
                          </a:solidFill>
                          <a:effectLst/>
                          <a:latin typeface="Arial, Helvetica, sans-serif"/>
                        </a:rPr>
                        <a:t>PCR+025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fr-FR" sz="1000" b="0" i="0" u="none" strike="noStrike" dirty="0">
                          <a:solidFill>
                            <a:srgbClr val="000000"/>
                          </a:solidFill>
                          <a:effectLst/>
                          <a:latin typeface="Arial, Helvetica, sans-serif"/>
                        </a:rPr>
                        <a:t>Épreuve d'endurance à l'effort sur ergomètre [Test d'effort sur ergomètre]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endParaRPr lang="fr-FR" sz="1100" b="0" i="0" u="none" strike="noStrike" dirty="0">
                        <a:solidFill>
                          <a:srgbClr val="FF00FF"/>
                        </a:solidFill>
                        <a:effectLst/>
                        <a:latin typeface="Arial, Helvetica, sans-serif"/>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endParaRPr lang="fr-FR" sz="1100" b="0" i="0" u="none" strike="noStrike" dirty="0">
                        <a:solidFill>
                          <a:srgbClr val="FF00FF"/>
                        </a:solidFill>
                        <a:effectLst/>
                        <a:latin typeface="Arial, Helvetica, sans-serif"/>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endParaRPr lang="fr-FR" sz="1000" b="0" i="0" u="none" strike="noStrike" dirty="0">
                        <a:solidFill>
                          <a:srgbClr val="000000"/>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89988127"/>
                  </a:ext>
                </a:extLst>
              </a:tr>
              <a:tr h="288000">
                <a:tc>
                  <a:txBody>
                    <a:bodyPr/>
                    <a:lstStyle/>
                    <a:p>
                      <a:pPr algn="l" fontAlgn="auto"/>
                      <a:r>
                        <a:rPr lang="fr-FR" sz="1100" b="0" i="0" u="none" strike="noStrike">
                          <a:solidFill>
                            <a:srgbClr val="000000"/>
                          </a:solidFill>
                          <a:effectLst/>
                          <a:latin typeface="Arial, Helvetica, sans-serif"/>
                        </a:rPr>
                        <a:t>PCQ+163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fr-FR" sz="1000" b="0" i="0" u="none" strike="noStrike" dirty="0">
                          <a:solidFill>
                            <a:srgbClr val="000000"/>
                          </a:solidFill>
                          <a:effectLst/>
                          <a:latin typeface="Arial, Helvetica, sans-serif"/>
                        </a:rPr>
                        <a:t>Quantification de la force musculaire périphérique sans appareil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endParaRPr lang="fr-FR" sz="1100" b="0" i="0" u="none" strike="noStrike" dirty="0">
                        <a:solidFill>
                          <a:srgbClr val="FF00FF"/>
                        </a:solidFill>
                        <a:effectLst/>
                        <a:latin typeface="Arial, Helvetica, sans-serif"/>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endParaRPr lang="fr-FR" sz="1100" b="0" i="0" u="none" strike="noStrike" dirty="0">
                        <a:solidFill>
                          <a:srgbClr val="FF00FF"/>
                        </a:solidFill>
                        <a:effectLst/>
                        <a:latin typeface="Arial, Helvetica, sans-serif"/>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endParaRPr lang="fr-FR" sz="1000" b="0" i="0" u="none" strike="noStrike" dirty="0">
                        <a:solidFill>
                          <a:srgbClr val="000000"/>
                        </a:solidFill>
                        <a:effectLst/>
                        <a:latin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149792958"/>
                  </a:ext>
                </a:extLst>
              </a:tr>
            </a:tbl>
          </a:graphicData>
        </a:graphic>
      </p:graphicFrame>
      <p:graphicFrame>
        <p:nvGraphicFramePr>
          <p:cNvPr id="14" name="Tableau 13">
            <a:extLst>
              <a:ext uri="{FF2B5EF4-FFF2-40B4-BE49-F238E27FC236}">
                <a16:creationId xmlns:a16="http://schemas.microsoft.com/office/drawing/2014/main" id="{1A8D496F-120D-479F-879B-DAD7F461A58A}"/>
              </a:ext>
            </a:extLst>
          </p:cNvPr>
          <p:cNvGraphicFramePr>
            <a:graphicFrameLocks noGrp="1"/>
          </p:cNvGraphicFramePr>
          <p:nvPr/>
        </p:nvGraphicFramePr>
        <p:xfrm>
          <a:off x="1227591" y="5359576"/>
          <a:ext cx="6577013" cy="648000"/>
        </p:xfrm>
        <a:graphic>
          <a:graphicData uri="http://schemas.openxmlformats.org/drawingml/2006/table">
            <a:tbl>
              <a:tblPr firstRow="1" firstCol="1" bandRow="1">
                <a:tableStyleId>{5C22544A-7EE6-4342-B048-85BDC9FD1C3A}</a:tableStyleId>
              </a:tblPr>
              <a:tblGrid>
                <a:gridCol w="804863">
                  <a:extLst>
                    <a:ext uri="{9D8B030D-6E8A-4147-A177-3AD203B41FA5}">
                      <a16:colId xmlns:a16="http://schemas.microsoft.com/office/drawing/2014/main" val="243481495"/>
                    </a:ext>
                  </a:extLst>
                </a:gridCol>
                <a:gridCol w="5772150">
                  <a:extLst>
                    <a:ext uri="{9D8B030D-6E8A-4147-A177-3AD203B41FA5}">
                      <a16:colId xmlns:a16="http://schemas.microsoft.com/office/drawing/2014/main" val="973805152"/>
                    </a:ext>
                  </a:extLst>
                </a:gridCol>
              </a:tblGrid>
              <a:tr h="216000">
                <a:tc>
                  <a:txBody>
                    <a:bodyPr/>
                    <a:lstStyle/>
                    <a:p>
                      <a:pPr>
                        <a:spcAft>
                          <a:spcPts val="0"/>
                        </a:spcAft>
                      </a:pPr>
                      <a:r>
                        <a:rPr lang="fr-FR" sz="1000" b="1" dirty="0">
                          <a:solidFill>
                            <a:srgbClr val="FFFF00"/>
                          </a:solidFill>
                          <a:effectLst/>
                        </a:rPr>
                        <a:t>CCAM</a:t>
                      </a:r>
                      <a:endParaRPr lang="fr-FR" sz="1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a:txBody>
                    <a:bodyPr/>
                    <a:lstStyle/>
                    <a:p>
                      <a:pPr>
                        <a:spcAft>
                          <a:spcPts val="0"/>
                        </a:spcAft>
                      </a:pPr>
                      <a:r>
                        <a:rPr lang="fr-FR" sz="1000" b="1" dirty="0">
                          <a:solidFill>
                            <a:schemeClr val="tx1"/>
                          </a:solidFill>
                          <a:effectLst/>
                        </a:rPr>
                        <a:t>Libellé</a:t>
                      </a:r>
                      <a:endParaRPr lang="fr-FR" sz="1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356594"/>
                  </a:ext>
                </a:extLst>
              </a:tr>
              <a:tr h="216000">
                <a:tc>
                  <a:txBody>
                    <a:bodyPr/>
                    <a:lstStyle/>
                    <a:p>
                      <a:pPr>
                        <a:spcAft>
                          <a:spcPts val="0"/>
                        </a:spcAft>
                      </a:pPr>
                      <a:r>
                        <a:rPr lang="fr-FR" sz="1000" b="0" dirty="0">
                          <a:solidFill>
                            <a:schemeClr val="tx1"/>
                          </a:solidFill>
                          <a:effectLst/>
                        </a:rPr>
                        <a:t>NKQP001</a:t>
                      </a:r>
                      <a:r>
                        <a:rPr lang="fr-FR" sz="1000" b="1" dirty="0">
                          <a:solidFill>
                            <a:schemeClr val="tx1"/>
                          </a:solidFill>
                          <a:effectLst/>
                          <a:highlight>
                            <a:srgbClr val="00FFFF"/>
                          </a:highlight>
                        </a:rPr>
                        <a:t>-P0</a:t>
                      </a:r>
                      <a:endParaRPr lang="fr-FR" sz="1000" b="1" dirty="0">
                        <a:solidFill>
                          <a:schemeClr val="tx1"/>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fr-FR" sz="1000" b="0" dirty="0">
                          <a:solidFill>
                            <a:schemeClr val="tx1"/>
                          </a:solidFill>
                          <a:effectLst/>
                        </a:rPr>
                        <a:t>Analyse instrumentale de la cinématique de la marche, </a:t>
                      </a:r>
                      <a:r>
                        <a:rPr lang="fr-FR" sz="1000" b="0" dirty="0">
                          <a:solidFill>
                            <a:schemeClr val="tx1"/>
                          </a:solidFill>
                          <a:effectLst/>
                          <a:highlight>
                            <a:srgbClr val="00FFFF"/>
                          </a:highlight>
                        </a:rPr>
                        <a:t>sans</a:t>
                      </a:r>
                      <a:r>
                        <a:rPr lang="fr-FR" sz="1000" b="0" dirty="0">
                          <a:solidFill>
                            <a:schemeClr val="tx1"/>
                          </a:solidFill>
                          <a:effectLst/>
                        </a:rPr>
                        <a:t> plateau technique spécialisé pour AQMM </a:t>
                      </a:r>
                      <a:endParaRPr lang="fr-F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2086465"/>
                  </a:ext>
                </a:extLst>
              </a:tr>
              <a:tr h="216000">
                <a:tc>
                  <a:txBody>
                    <a:bodyPr/>
                    <a:lstStyle/>
                    <a:p>
                      <a:pPr>
                        <a:spcAft>
                          <a:spcPts val="0"/>
                        </a:spcAft>
                      </a:pPr>
                      <a:r>
                        <a:rPr lang="fr-FR" sz="1000" b="0" dirty="0">
                          <a:solidFill>
                            <a:schemeClr val="tx1"/>
                          </a:solidFill>
                          <a:effectLst/>
                        </a:rPr>
                        <a:t>NKQP001</a:t>
                      </a:r>
                      <a:r>
                        <a:rPr lang="fr-FR" sz="1000" b="0" dirty="0">
                          <a:solidFill>
                            <a:schemeClr val="tx1"/>
                          </a:solidFill>
                          <a:effectLst/>
                          <a:highlight>
                            <a:srgbClr val="00FFFF"/>
                          </a:highlight>
                        </a:rPr>
                        <a:t>-P1</a:t>
                      </a:r>
                      <a:endParaRPr lang="fr-FR" sz="1000" b="0" dirty="0">
                        <a:solidFill>
                          <a:schemeClr val="tx1"/>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fr-FR" sz="1000" b="0" dirty="0">
                          <a:solidFill>
                            <a:schemeClr val="tx1"/>
                          </a:solidFill>
                          <a:effectLst/>
                        </a:rPr>
                        <a:t>Analyse instrumentale de la cinématique de la marche, </a:t>
                      </a:r>
                      <a:r>
                        <a:rPr lang="fr-FR" sz="1000" b="0" dirty="0">
                          <a:solidFill>
                            <a:schemeClr val="tx1"/>
                          </a:solidFill>
                          <a:effectLst/>
                          <a:highlight>
                            <a:srgbClr val="00FFFF"/>
                          </a:highlight>
                        </a:rPr>
                        <a:t>avec</a:t>
                      </a:r>
                      <a:r>
                        <a:rPr lang="fr-FR" sz="1000" b="0" dirty="0">
                          <a:solidFill>
                            <a:schemeClr val="tx1"/>
                          </a:solidFill>
                          <a:effectLst/>
                        </a:rPr>
                        <a:t> plateau technique spécialisé pour AQMM</a:t>
                      </a:r>
                      <a:endParaRPr lang="fr-F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5022189"/>
                  </a:ext>
                </a:extLst>
              </a:tr>
            </a:tbl>
          </a:graphicData>
        </a:graphic>
      </p:graphicFrame>
    </p:spTree>
    <p:extLst>
      <p:ext uri="{BB962C8B-B14F-4D97-AF65-F5344CB8AC3E}">
        <p14:creationId xmlns:p14="http://schemas.microsoft.com/office/powerpoint/2010/main" val="419997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BEFA7-CE4F-4061-9DBD-E4C2F2EC6D33}"/>
              </a:ext>
            </a:extLst>
          </p:cNvPr>
          <p:cNvSpPr>
            <a:spLocks noGrp="1"/>
          </p:cNvSpPr>
          <p:nvPr>
            <p:ph type="title"/>
          </p:nvPr>
        </p:nvSpPr>
        <p:spPr/>
        <p:txBody>
          <a:bodyPr/>
          <a:lstStyle/>
          <a:p>
            <a:r>
              <a:rPr lang="fr-FR" dirty="0"/>
              <a:t>CSARR</a:t>
            </a:r>
            <a:br>
              <a:rPr lang="fr-FR" dirty="0"/>
            </a:br>
            <a:endParaRPr lang="fr-FR" dirty="0"/>
          </a:p>
        </p:txBody>
      </p:sp>
      <p:sp>
        <p:nvSpPr>
          <p:cNvPr id="3" name="Espace réservé du contenu 2">
            <a:extLst>
              <a:ext uri="{FF2B5EF4-FFF2-40B4-BE49-F238E27FC236}">
                <a16:creationId xmlns:a16="http://schemas.microsoft.com/office/drawing/2014/main" id="{9CA0C7E1-E0D9-4788-80BF-8182056FA973}"/>
              </a:ext>
            </a:extLst>
          </p:cNvPr>
          <p:cNvSpPr>
            <a:spLocks noGrp="1"/>
          </p:cNvSpPr>
          <p:nvPr>
            <p:ph idx="1"/>
          </p:nvPr>
        </p:nvSpPr>
        <p:spPr>
          <a:xfrm>
            <a:off x="1368056" y="1626781"/>
            <a:ext cx="7416800" cy="4731489"/>
          </a:xfrm>
        </p:spPr>
        <p:txBody>
          <a:bodyPr/>
          <a:lstStyle/>
          <a:p>
            <a:r>
              <a:rPr lang="fr-FR" dirty="0"/>
              <a:t>Pas d’introduction ou de retrait de codes pour la version 2022</a:t>
            </a:r>
          </a:p>
          <a:p>
            <a:endParaRPr lang="fr-FR" dirty="0"/>
          </a:p>
          <a:p>
            <a:r>
              <a:rPr lang="fr-FR" dirty="0"/>
              <a:t>Introduction des modulateurs pour le recueil plateau technique</a:t>
            </a:r>
          </a:p>
          <a:p>
            <a:endParaRPr lang="fr-FR" dirty="0"/>
          </a:p>
          <a:p>
            <a:r>
              <a:rPr lang="fr-FR" sz="2400" kern="1200" dirty="0">
                <a:solidFill>
                  <a:schemeClr val="tx1"/>
                </a:solidFill>
              </a:rPr>
              <a:t>La mise à jour des extensions documentaires dont </a:t>
            </a:r>
          </a:p>
          <a:p>
            <a:pPr lvl="1"/>
            <a:r>
              <a:rPr lang="fr-FR" sz="2200" u="sng" kern="1200" dirty="0">
                <a:solidFill>
                  <a:schemeClr val="tx1"/>
                </a:solidFill>
              </a:rPr>
              <a:t>Six</a:t>
            </a:r>
            <a:r>
              <a:rPr lang="fr-FR" sz="2200" kern="1200" dirty="0">
                <a:solidFill>
                  <a:schemeClr val="tx1"/>
                </a:solidFill>
              </a:rPr>
              <a:t> suppressions (</a:t>
            </a:r>
            <a:r>
              <a:rPr lang="fr-FR" sz="2200" i="1" strike="sngStrike" kern="1200" dirty="0">
                <a:solidFill>
                  <a:schemeClr val="tx1"/>
                </a:solidFill>
              </a:rPr>
              <a:t>P0</a:t>
            </a:r>
            <a:r>
              <a:rPr lang="fr-FR" sz="2200" i="1" kern="1200" dirty="0">
                <a:solidFill>
                  <a:schemeClr val="tx1"/>
                </a:solidFill>
              </a:rPr>
              <a:t>, </a:t>
            </a:r>
            <a:r>
              <a:rPr lang="fr-FR" sz="2200" i="1" strike="sngStrike" kern="1200" dirty="0">
                <a:solidFill>
                  <a:schemeClr val="tx1"/>
                </a:solidFill>
              </a:rPr>
              <a:t>P1</a:t>
            </a:r>
            <a:r>
              <a:rPr lang="fr-FR" sz="2200" i="1" kern="1200" dirty="0">
                <a:solidFill>
                  <a:schemeClr val="tx1"/>
                </a:solidFill>
              </a:rPr>
              <a:t>, </a:t>
            </a:r>
            <a:r>
              <a:rPr lang="fr-FR" sz="2200" i="1" strike="sngStrike" kern="1200" dirty="0">
                <a:solidFill>
                  <a:schemeClr val="tx1"/>
                </a:solidFill>
              </a:rPr>
              <a:t>P2</a:t>
            </a:r>
            <a:r>
              <a:rPr lang="fr-FR" sz="2200" i="1" kern="1200" dirty="0">
                <a:solidFill>
                  <a:schemeClr val="tx1"/>
                </a:solidFill>
              </a:rPr>
              <a:t>, </a:t>
            </a:r>
            <a:r>
              <a:rPr lang="fr-FR" sz="2200" i="1" strike="sngStrike" kern="1200" dirty="0">
                <a:solidFill>
                  <a:schemeClr val="tx1"/>
                </a:solidFill>
              </a:rPr>
              <a:t>P5</a:t>
            </a:r>
            <a:r>
              <a:rPr lang="fr-FR" sz="2200" i="1" kern="1200" dirty="0">
                <a:solidFill>
                  <a:schemeClr val="tx1"/>
                </a:solidFill>
              </a:rPr>
              <a:t>, </a:t>
            </a:r>
            <a:r>
              <a:rPr lang="fr-FR" sz="2200" i="1" strike="sngStrike" kern="1200" dirty="0">
                <a:solidFill>
                  <a:schemeClr val="tx1"/>
                </a:solidFill>
              </a:rPr>
              <a:t>P6</a:t>
            </a:r>
            <a:r>
              <a:rPr lang="fr-FR" sz="2200" i="1" kern="1200" dirty="0">
                <a:solidFill>
                  <a:schemeClr val="tx1"/>
                </a:solidFill>
              </a:rPr>
              <a:t>, </a:t>
            </a:r>
            <a:r>
              <a:rPr lang="fr-FR" sz="2200" i="1" strike="sngStrike" kern="1200" dirty="0">
                <a:solidFill>
                  <a:schemeClr val="tx1"/>
                </a:solidFill>
              </a:rPr>
              <a:t>P8</a:t>
            </a:r>
            <a:r>
              <a:rPr lang="fr-FR" sz="2200" kern="1200" dirty="0">
                <a:solidFill>
                  <a:schemeClr val="tx1"/>
                </a:solidFill>
              </a:rPr>
              <a:t>) et</a:t>
            </a:r>
          </a:p>
          <a:p>
            <a:pPr lvl="1"/>
            <a:r>
              <a:rPr lang="fr-FR" sz="2200" kern="1200" dirty="0">
                <a:solidFill>
                  <a:schemeClr val="tx1"/>
                </a:solidFill>
              </a:rPr>
              <a:t>Un ajout désignant particulièrement les piscines non conformes au cahier des charges spécifique (A4).</a:t>
            </a:r>
          </a:p>
          <a:p>
            <a:pPr marL="184150" indent="0">
              <a:buNone/>
            </a:pPr>
            <a:endParaRPr lang="fr-FR" dirty="0"/>
          </a:p>
        </p:txBody>
      </p:sp>
      <p:sp>
        <p:nvSpPr>
          <p:cNvPr id="4" name="Espace réservé du numéro de diapositive 3">
            <a:extLst>
              <a:ext uri="{FF2B5EF4-FFF2-40B4-BE49-F238E27FC236}">
                <a16:creationId xmlns:a16="http://schemas.microsoft.com/office/drawing/2014/main" id="{B223367E-66EF-43E0-B081-57AC0FEABA84}"/>
              </a:ext>
            </a:extLst>
          </p:cNvPr>
          <p:cNvSpPr>
            <a:spLocks noGrp="1"/>
          </p:cNvSpPr>
          <p:nvPr>
            <p:ph type="sldNum" sz="quarter" idx="10"/>
          </p:nvPr>
        </p:nvSpPr>
        <p:spPr/>
        <p:txBody>
          <a:bodyPr/>
          <a:lstStyle/>
          <a:p>
            <a:fld id="{E5369045-A61C-425D-88C5-655E2D52834C}" type="slidenum">
              <a:rPr lang="fr-FR" smtClean="0"/>
              <a:pPr/>
              <a:t>89</a:t>
            </a:fld>
            <a:endParaRPr lang="fr-FR" dirty="0"/>
          </a:p>
        </p:txBody>
      </p:sp>
      <p:sp>
        <p:nvSpPr>
          <p:cNvPr id="5" name="Espace réservé de la date 4">
            <a:extLst>
              <a:ext uri="{FF2B5EF4-FFF2-40B4-BE49-F238E27FC236}">
                <a16:creationId xmlns:a16="http://schemas.microsoft.com/office/drawing/2014/main" id="{23968DA0-63BF-4436-806C-E596AA25E219}"/>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51491C66-8945-4DF1-BC24-679A02FDE13C}"/>
              </a:ext>
            </a:extLst>
          </p:cNvPr>
          <p:cNvSpPr>
            <a:spLocks noGrp="1"/>
          </p:cNvSpPr>
          <p:nvPr>
            <p:ph type="ftr" sz="quarter" idx="12"/>
          </p:nvPr>
        </p:nvSpPr>
        <p:spPr/>
        <p:txBody>
          <a:bodyPr/>
          <a:lstStyle/>
          <a:p>
            <a:r>
              <a:rPr lang="fr-FR" dirty="0"/>
              <a:t>Session d'information PMSI 2022 - ATIH</a:t>
            </a:r>
          </a:p>
        </p:txBody>
      </p:sp>
      <p:pic>
        <p:nvPicPr>
          <p:cNvPr id="7" name="Image 6" descr="csarr_fascicule_special_2019_3_bis.pdf - Mozilla Firefox">
            <a:extLst>
              <a:ext uri="{FF2B5EF4-FFF2-40B4-BE49-F238E27FC236}">
                <a16:creationId xmlns:a16="http://schemas.microsoft.com/office/drawing/2014/main" id="{1B4C6456-CB90-43DC-B9A3-15D2072950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913" t="18759" r="43700" b="48698"/>
          <a:stretch/>
        </p:blipFill>
        <p:spPr>
          <a:xfrm>
            <a:off x="7090213" y="365144"/>
            <a:ext cx="918102" cy="1350150"/>
          </a:xfrm>
          <a:prstGeom prst="rect">
            <a:avLst/>
          </a:prstGeom>
        </p:spPr>
      </p:pic>
    </p:spTree>
    <p:extLst>
      <p:ext uri="{BB962C8B-B14F-4D97-AF65-F5344CB8AC3E}">
        <p14:creationId xmlns:p14="http://schemas.microsoft.com/office/powerpoint/2010/main" val="1323574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CC91EFE-14BD-42DB-BB43-E4A650AFB9B0}"/>
              </a:ext>
            </a:extLst>
          </p:cNvPr>
          <p:cNvSpPr>
            <a:spLocks noGrp="1"/>
          </p:cNvSpPr>
          <p:nvPr>
            <p:ph type="ctrTitle"/>
          </p:nvPr>
        </p:nvSpPr>
        <p:spPr/>
        <p:txBody>
          <a:bodyPr/>
          <a:lstStyle/>
          <a:p>
            <a:r>
              <a:rPr lang="fr-FR" dirty="0"/>
              <a:t>1. Classification </a:t>
            </a:r>
          </a:p>
        </p:txBody>
      </p:sp>
      <p:sp>
        <p:nvSpPr>
          <p:cNvPr id="8" name="Sous-titre 7">
            <a:extLst>
              <a:ext uri="{FF2B5EF4-FFF2-40B4-BE49-F238E27FC236}">
                <a16:creationId xmlns:a16="http://schemas.microsoft.com/office/drawing/2014/main" id="{7D58223B-A25B-4BEA-9417-58632F9552C2}"/>
              </a:ext>
            </a:extLst>
          </p:cNvPr>
          <p:cNvSpPr>
            <a:spLocks noGrp="1"/>
          </p:cNvSpPr>
          <p:nvPr>
            <p:ph type="subTitle" idx="1"/>
          </p:nvPr>
        </p:nvSpPr>
        <p:spPr/>
        <p:txBody>
          <a:bodyPr/>
          <a:lstStyle/>
          <a:p>
            <a:r>
              <a:rPr lang="fr-FR" dirty="0"/>
              <a:t>Dr Raphaël </a:t>
            </a:r>
            <a:r>
              <a:rPr lang="fr-FR" dirty="0" err="1"/>
              <a:t>Schwob</a:t>
            </a:r>
            <a:r>
              <a:rPr lang="fr-FR" dirty="0"/>
              <a:t> </a:t>
            </a:r>
          </a:p>
        </p:txBody>
      </p:sp>
      <p:sp>
        <p:nvSpPr>
          <p:cNvPr id="4" name="Espace réservé du numéro de diapositive 3">
            <a:extLst>
              <a:ext uri="{FF2B5EF4-FFF2-40B4-BE49-F238E27FC236}">
                <a16:creationId xmlns:a16="http://schemas.microsoft.com/office/drawing/2014/main" id="{EEEE4277-A644-44B0-9760-5C839D945C5D}"/>
              </a:ext>
            </a:extLst>
          </p:cNvPr>
          <p:cNvSpPr>
            <a:spLocks noGrp="1"/>
          </p:cNvSpPr>
          <p:nvPr>
            <p:ph type="sldNum" sz="quarter" idx="10"/>
          </p:nvPr>
        </p:nvSpPr>
        <p:spPr/>
        <p:txBody>
          <a:bodyPr/>
          <a:lstStyle/>
          <a:p>
            <a:fld id="{E5369045-A61C-425D-88C5-655E2D52834C}" type="slidenum">
              <a:rPr lang="fr-FR" smtClean="0"/>
              <a:pPr/>
              <a:t>9</a:t>
            </a:fld>
            <a:endParaRPr lang="fr-FR" dirty="0"/>
          </a:p>
        </p:txBody>
      </p:sp>
      <p:sp>
        <p:nvSpPr>
          <p:cNvPr id="5" name="Espace réservé de la date 4">
            <a:extLst>
              <a:ext uri="{FF2B5EF4-FFF2-40B4-BE49-F238E27FC236}">
                <a16:creationId xmlns:a16="http://schemas.microsoft.com/office/drawing/2014/main" id="{D5B9B8B0-B519-467C-AD38-83AA3AFD6AD9}"/>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E5803259-1915-42A7-8CC5-3787CA4287E6}"/>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34389374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CD7B37-A4A6-4ACE-BBC9-2ACBEB0712FA}"/>
              </a:ext>
            </a:extLst>
          </p:cNvPr>
          <p:cNvSpPr>
            <a:spLocks noGrp="1"/>
          </p:cNvSpPr>
          <p:nvPr>
            <p:ph type="ctrTitle"/>
          </p:nvPr>
        </p:nvSpPr>
        <p:spPr/>
        <p:txBody>
          <a:bodyPr/>
          <a:lstStyle/>
          <a:p>
            <a:r>
              <a:rPr lang="fr-FR" sz="3200" i="1" dirty="0"/>
              <a:t>Pause</a:t>
            </a:r>
          </a:p>
        </p:txBody>
      </p:sp>
      <p:sp>
        <p:nvSpPr>
          <p:cNvPr id="3" name="Sous-titre 2">
            <a:extLst>
              <a:ext uri="{FF2B5EF4-FFF2-40B4-BE49-F238E27FC236}">
                <a16:creationId xmlns:a16="http://schemas.microsoft.com/office/drawing/2014/main" id="{52CE4706-3042-48BC-866E-888C7FF6EFB9}"/>
              </a:ext>
            </a:extLst>
          </p:cNvPr>
          <p:cNvSpPr>
            <a:spLocks noGrp="1"/>
          </p:cNvSpPr>
          <p:nvPr>
            <p:ph type="subTitle"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37B1F8D-DF66-4961-A342-CDB2583EA522}"/>
              </a:ext>
            </a:extLst>
          </p:cNvPr>
          <p:cNvSpPr>
            <a:spLocks noGrp="1"/>
          </p:cNvSpPr>
          <p:nvPr>
            <p:ph type="sldNum" sz="quarter" idx="10"/>
          </p:nvPr>
        </p:nvSpPr>
        <p:spPr/>
        <p:txBody>
          <a:bodyPr/>
          <a:lstStyle/>
          <a:p>
            <a:fld id="{E5369045-A61C-425D-88C5-655E2D52834C}" type="slidenum">
              <a:rPr lang="fr-FR" smtClean="0"/>
              <a:pPr/>
              <a:t>90</a:t>
            </a:fld>
            <a:endParaRPr lang="fr-FR" dirty="0"/>
          </a:p>
        </p:txBody>
      </p:sp>
      <p:sp>
        <p:nvSpPr>
          <p:cNvPr id="5" name="Espace réservé de la date 4">
            <a:extLst>
              <a:ext uri="{FF2B5EF4-FFF2-40B4-BE49-F238E27FC236}">
                <a16:creationId xmlns:a16="http://schemas.microsoft.com/office/drawing/2014/main" id="{5807EECB-F965-44CD-91E1-1C60A947E283}"/>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9B19648A-F213-4421-9318-71FF620B037E}"/>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23221336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55169758-54C1-4197-9D92-CB18CB723B5E}"/>
              </a:ext>
            </a:extLst>
          </p:cNvPr>
          <p:cNvSpPr>
            <a:spLocks noGrp="1"/>
          </p:cNvSpPr>
          <p:nvPr>
            <p:ph type="ctrTitle"/>
          </p:nvPr>
        </p:nvSpPr>
        <p:spPr/>
        <p:txBody>
          <a:bodyPr/>
          <a:lstStyle/>
          <a:p>
            <a:r>
              <a:rPr lang="fr-FR" sz="3200" dirty="0"/>
              <a:t>3 - Transversal</a:t>
            </a:r>
          </a:p>
        </p:txBody>
      </p:sp>
      <p:sp>
        <p:nvSpPr>
          <p:cNvPr id="8" name="Sous-titre 7">
            <a:extLst>
              <a:ext uri="{FF2B5EF4-FFF2-40B4-BE49-F238E27FC236}">
                <a16:creationId xmlns:a16="http://schemas.microsoft.com/office/drawing/2014/main" id="{2432A675-C583-41EA-994C-416ECB74BEC3}"/>
              </a:ext>
            </a:extLst>
          </p:cNvPr>
          <p:cNvSpPr>
            <a:spLocks noGrp="1"/>
          </p:cNvSpPr>
          <p:nvPr>
            <p:ph type="subTitle"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5E5C902-D947-43BE-9984-4134F5CBF609}"/>
              </a:ext>
            </a:extLst>
          </p:cNvPr>
          <p:cNvSpPr>
            <a:spLocks noGrp="1"/>
          </p:cNvSpPr>
          <p:nvPr>
            <p:ph type="sldNum" sz="quarter" idx="10"/>
          </p:nvPr>
        </p:nvSpPr>
        <p:spPr/>
        <p:txBody>
          <a:bodyPr/>
          <a:lstStyle/>
          <a:p>
            <a:fld id="{E5369045-A61C-425D-88C5-655E2D52834C}" type="slidenum">
              <a:rPr lang="fr-FR" smtClean="0"/>
              <a:pPr/>
              <a:t>91</a:t>
            </a:fld>
            <a:endParaRPr lang="fr-FR" dirty="0"/>
          </a:p>
        </p:txBody>
      </p:sp>
      <p:sp>
        <p:nvSpPr>
          <p:cNvPr id="5" name="Espace réservé de la date 4">
            <a:extLst>
              <a:ext uri="{FF2B5EF4-FFF2-40B4-BE49-F238E27FC236}">
                <a16:creationId xmlns:a16="http://schemas.microsoft.com/office/drawing/2014/main" id="{393A082F-8351-49EA-980E-F542A4217A04}"/>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3072D9E0-9F2F-41F1-BA3A-5EF75C552E8A}"/>
              </a:ext>
            </a:extLst>
          </p:cNvPr>
          <p:cNvSpPr>
            <a:spLocks noGrp="1"/>
          </p:cNvSpPr>
          <p:nvPr>
            <p:ph type="ftr" sz="quarter" idx="12"/>
          </p:nvPr>
        </p:nvSpPr>
        <p:spPr/>
        <p:txBody>
          <a:bodyPr/>
          <a:lstStyle/>
          <a:p>
            <a:r>
              <a:rPr lang="fr-FR" dirty="0"/>
              <a:t>Session d'information PMSI 2022 - ATIH</a:t>
            </a:r>
          </a:p>
        </p:txBody>
      </p:sp>
    </p:spTree>
    <p:extLst>
      <p:ext uri="{BB962C8B-B14F-4D97-AF65-F5344CB8AC3E}">
        <p14:creationId xmlns:p14="http://schemas.microsoft.com/office/powerpoint/2010/main" val="8783345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1. Nomenclatures</a:t>
            </a:r>
          </a:p>
        </p:txBody>
      </p:sp>
      <p:sp>
        <p:nvSpPr>
          <p:cNvPr id="4" name="Espace réservé du numéro de diapositive 3"/>
          <p:cNvSpPr>
            <a:spLocks noGrp="1"/>
          </p:cNvSpPr>
          <p:nvPr>
            <p:ph type="sldNum" sz="quarter" idx="10"/>
          </p:nvPr>
        </p:nvSpPr>
        <p:spPr/>
        <p:txBody>
          <a:bodyPr/>
          <a:lstStyle/>
          <a:p>
            <a:fld id="{CF4668DC-857F-487D-BFFA-8C0CA5037977}" type="slidenum">
              <a:rPr lang="fr-BE" smtClean="0"/>
              <a:t>92</a:t>
            </a:fld>
            <a:endParaRPr lang="fr-BE"/>
          </a:p>
        </p:txBody>
      </p:sp>
      <p:sp>
        <p:nvSpPr>
          <p:cNvPr id="5" name="Espace réservé du pied de page 4"/>
          <p:cNvSpPr>
            <a:spLocks noGrp="1"/>
          </p:cNvSpPr>
          <p:nvPr>
            <p:ph type="ftr" sz="quarter" idx="12"/>
          </p:nvPr>
        </p:nvSpPr>
        <p:spPr/>
        <p:txBody>
          <a:bodyPr/>
          <a:lstStyle/>
          <a:p>
            <a:r>
              <a:rPr lang="fr-FR" sz="800"/>
              <a:t>Session d'information PMSI 2022 - ATIH</a:t>
            </a:r>
            <a:endParaRPr lang="fr-BE" sz="800" dirty="0"/>
          </a:p>
        </p:txBody>
      </p:sp>
      <p:sp>
        <p:nvSpPr>
          <p:cNvPr id="3" name="Espace réservé de la date 2">
            <a:extLst>
              <a:ext uri="{FF2B5EF4-FFF2-40B4-BE49-F238E27FC236}">
                <a16:creationId xmlns:a16="http://schemas.microsoft.com/office/drawing/2014/main" id="{A9B84397-3D0D-4ACE-97C4-44A16E6CBC4B}"/>
              </a:ext>
            </a:extLst>
          </p:cNvPr>
          <p:cNvSpPr>
            <a:spLocks noGrp="1"/>
          </p:cNvSpPr>
          <p:nvPr>
            <p:ph type="dt" sz="half" idx="11"/>
          </p:nvPr>
        </p:nvSpPr>
        <p:spPr/>
        <p:txBody>
          <a:bodyPr/>
          <a:lstStyle/>
          <a:p>
            <a:r>
              <a:rPr lang="fr-FR"/>
              <a:t>08 novembre 2021</a:t>
            </a:r>
            <a:endParaRPr lang="fr-FR" dirty="0"/>
          </a:p>
        </p:txBody>
      </p:sp>
      <p:sp>
        <p:nvSpPr>
          <p:cNvPr id="7" name="Sous-titre 6">
            <a:extLst>
              <a:ext uri="{FF2B5EF4-FFF2-40B4-BE49-F238E27FC236}">
                <a16:creationId xmlns:a16="http://schemas.microsoft.com/office/drawing/2014/main" id="{A59483CF-D749-4C40-B530-93BC74975255}"/>
              </a:ext>
            </a:extLst>
          </p:cNvPr>
          <p:cNvSpPr>
            <a:spLocks noGrp="1"/>
          </p:cNvSpPr>
          <p:nvPr>
            <p:ph type="subTitle" idx="1"/>
          </p:nvPr>
        </p:nvSpPr>
        <p:spPr/>
        <p:txBody>
          <a:bodyPr/>
          <a:lstStyle/>
          <a:p>
            <a:r>
              <a:rPr lang="fr-FR" dirty="0"/>
              <a:t>Dr Yasmine </a:t>
            </a:r>
            <a:r>
              <a:rPr lang="fr-FR" dirty="0" err="1"/>
              <a:t>Mokaddem</a:t>
            </a:r>
            <a:endParaRPr lang="fr-FR" dirty="0"/>
          </a:p>
          <a:p>
            <a:r>
              <a:rPr lang="fr-FR" dirty="0"/>
              <a:t>Dr Pascal Potier</a:t>
            </a:r>
          </a:p>
          <a:p>
            <a:r>
              <a:rPr lang="fr-FR" dirty="0"/>
              <a:t>Dr Diane Paillet</a:t>
            </a:r>
          </a:p>
        </p:txBody>
      </p:sp>
    </p:spTree>
    <p:extLst>
      <p:ext uri="{BB962C8B-B14F-4D97-AF65-F5344CB8AC3E}">
        <p14:creationId xmlns:p14="http://schemas.microsoft.com/office/powerpoint/2010/main" val="15315996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5999" y="404664"/>
            <a:ext cx="6560457" cy="744141"/>
          </a:xfrm>
        </p:spPr>
        <p:txBody>
          <a:bodyPr/>
          <a:lstStyle/>
          <a:p>
            <a:r>
              <a:rPr lang="fr-FR" sz="2400" dirty="0"/>
              <a:t>Nouveautés CIM-10 FR à usage PMSI</a:t>
            </a:r>
          </a:p>
        </p:txBody>
      </p:sp>
      <p:graphicFrame>
        <p:nvGraphicFramePr>
          <p:cNvPr id="6" name="Diagramme 5">
            <a:extLst>
              <a:ext uri="{FF2B5EF4-FFF2-40B4-BE49-F238E27FC236}">
                <a16:creationId xmlns:a16="http://schemas.microsoft.com/office/drawing/2014/main" id="{128C849F-6424-41E6-842E-34473526D2B9}"/>
              </a:ext>
            </a:extLst>
          </p:cNvPr>
          <p:cNvGraphicFramePr/>
          <p:nvPr>
            <p:extLst>
              <p:ext uri="{D42A27DB-BD31-4B8C-83A1-F6EECF244321}">
                <p14:modId xmlns:p14="http://schemas.microsoft.com/office/powerpoint/2010/main" val="3559344454"/>
              </p:ext>
            </p:extLst>
          </p:nvPr>
        </p:nvGraphicFramePr>
        <p:xfrm>
          <a:off x="0" y="1772816"/>
          <a:ext cx="903649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descr="sts_20190009_0001_p000.pdf - Mozilla Firefox">
            <a:extLst>
              <a:ext uri="{FF2B5EF4-FFF2-40B4-BE49-F238E27FC236}">
                <a16:creationId xmlns:a16="http://schemas.microsoft.com/office/drawing/2014/main" id="{1FF961F0-3A28-4526-A79E-552808D63D0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2475" t="37112" r="43366" b="29828"/>
          <a:stretch/>
        </p:blipFill>
        <p:spPr>
          <a:xfrm>
            <a:off x="7863846" y="135762"/>
            <a:ext cx="970984" cy="1371600"/>
          </a:xfrm>
          <a:prstGeom prst="rect">
            <a:avLst/>
          </a:prstGeom>
        </p:spPr>
      </p:pic>
    </p:spTree>
    <p:extLst>
      <p:ext uri="{BB962C8B-B14F-4D97-AF65-F5344CB8AC3E}">
        <p14:creationId xmlns:p14="http://schemas.microsoft.com/office/powerpoint/2010/main" val="41772426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400A3091-F680-46DE-BEC4-961747D06C43}"/>
              </a:ext>
            </a:extLst>
          </p:cNvPr>
          <p:cNvSpPr>
            <a:spLocks noGrp="1"/>
          </p:cNvSpPr>
          <p:nvPr>
            <p:ph type="title"/>
          </p:nvPr>
        </p:nvSpPr>
        <p:spPr>
          <a:xfrm>
            <a:off x="2057400" y="304800"/>
            <a:ext cx="6979096" cy="992188"/>
          </a:xfrm>
        </p:spPr>
        <p:txBody>
          <a:bodyPr/>
          <a:lstStyle/>
          <a:p>
            <a:r>
              <a:rPr lang="fr-FR" dirty="0"/>
              <a:t>Fin de la traduction de la CIM-11</a:t>
            </a:r>
            <a:br>
              <a:rPr lang="fr-FR" sz="2400" dirty="0"/>
            </a:br>
            <a:r>
              <a:rPr lang="fr-FR" sz="2400" dirty="0"/>
              <a:t>et début de la mise en œuvre internationale</a:t>
            </a:r>
          </a:p>
        </p:txBody>
      </p:sp>
      <p:sp>
        <p:nvSpPr>
          <p:cNvPr id="8" name="Espace réservé du contenu 7">
            <a:extLst>
              <a:ext uri="{FF2B5EF4-FFF2-40B4-BE49-F238E27FC236}">
                <a16:creationId xmlns:a16="http://schemas.microsoft.com/office/drawing/2014/main" id="{F5FABFCE-D8CD-4063-8E47-502B7E48FB5B}"/>
              </a:ext>
            </a:extLst>
          </p:cNvPr>
          <p:cNvSpPr>
            <a:spLocks noGrp="1"/>
          </p:cNvSpPr>
          <p:nvPr>
            <p:ph idx="1"/>
          </p:nvPr>
        </p:nvSpPr>
        <p:spPr>
          <a:xfrm>
            <a:off x="762000" y="1916832"/>
            <a:ext cx="7770440" cy="4392488"/>
          </a:xfrm>
        </p:spPr>
        <p:txBody>
          <a:bodyPr/>
          <a:lstStyle/>
          <a:p>
            <a:pPr algn="just"/>
            <a:r>
              <a:rPr lang="fr-FR" dirty="0"/>
              <a:t>Finalisation de la coordination ATIH des traductions de l’ensemble du corpus</a:t>
            </a:r>
          </a:p>
          <a:p>
            <a:pPr lvl="1" algn="just"/>
            <a:r>
              <a:rPr lang="fr-FR" dirty="0"/>
              <a:t>Mise en ligne du corpus sur la plateforme de l’OMS</a:t>
            </a:r>
          </a:p>
          <a:p>
            <a:pPr lvl="1" algn="just"/>
            <a:r>
              <a:rPr lang="fr-FR" dirty="0"/>
              <a:t>Démarrage des contrôles qualité jusqu’à la fin de l’année</a:t>
            </a:r>
          </a:p>
          <a:p>
            <a:pPr algn="just"/>
            <a:r>
              <a:rPr lang="fr-FR" dirty="0"/>
              <a:t>Traduction du guide de référence</a:t>
            </a:r>
          </a:p>
          <a:p>
            <a:pPr marL="184150" indent="0" algn="just">
              <a:buNone/>
            </a:pPr>
            <a:endParaRPr lang="fr-FR" dirty="0"/>
          </a:p>
          <a:p>
            <a:pPr algn="just"/>
            <a:r>
              <a:rPr lang="fr-FR" dirty="0"/>
              <a:t> Démarrage des travaux pour la mise en œuvre de la CIM-11 prévue sur 5 ans par l’OMS</a:t>
            </a:r>
          </a:p>
          <a:p>
            <a:pPr lvl="1" algn="just"/>
            <a:r>
              <a:rPr lang="fr-FR" dirty="0"/>
              <a:t>Décision française à l’étude</a:t>
            </a:r>
          </a:p>
        </p:txBody>
      </p:sp>
      <p:sp>
        <p:nvSpPr>
          <p:cNvPr id="2" name="Espace réservé de la date 1">
            <a:extLst>
              <a:ext uri="{FF2B5EF4-FFF2-40B4-BE49-F238E27FC236}">
                <a16:creationId xmlns:a16="http://schemas.microsoft.com/office/drawing/2014/main" id="{76B366A1-57C3-40DD-AC02-F766D996E5D1}"/>
              </a:ext>
            </a:extLst>
          </p:cNvPr>
          <p:cNvSpPr>
            <a:spLocks noGrp="1"/>
          </p:cNvSpPr>
          <p:nvPr>
            <p:ph type="dt" sz="half" idx="11"/>
          </p:nvPr>
        </p:nvSpPr>
        <p:spPr/>
        <p:txBody>
          <a:bodyPr/>
          <a:lstStyle/>
          <a:p>
            <a:r>
              <a:rPr lang="fr-FR"/>
              <a:t>08 novembre 2021</a:t>
            </a:r>
            <a:endParaRPr lang="fr-FR" dirty="0"/>
          </a:p>
        </p:txBody>
      </p:sp>
      <p:sp>
        <p:nvSpPr>
          <p:cNvPr id="3" name="Espace réservé du pied de page 2">
            <a:extLst>
              <a:ext uri="{FF2B5EF4-FFF2-40B4-BE49-F238E27FC236}">
                <a16:creationId xmlns:a16="http://schemas.microsoft.com/office/drawing/2014/main" id="{A0CDFC15-3B8B-4FFA-B64F-6C7E45AF41DB}"/>
              </a:ext>
            </a:extLst>
          </p:cNvPr>
          <p:cNvSpPr>
            <a:spLocks noGrp="1"/>
          </p:cNvSpPr>
          <p:nvPr>
            <p:ph type="ftr" sz="quarter" idx="12"/>
          </p:nvPr>
        </p:nvSpPr>
        <p:spPr/>
        <p:txBody>
          <a:bodyPr/>
          <a:lstStyle/>
          <a:p>
            <a:r>
              <a:rPr lang="fr-FR"/>
              <a:t>Session d'information PMSI 2022 - ATIH</a:t>
            </a:r>
            <a:endParaRPr lang="fr-FR" dirty="0"/>
          </a:p>
        </p:txBody>
      </p:sp>
      <p:sp>
        <p:nvSpPr>
          <p:cNvPr id="4" name="Espace réservé du numéro de diapositive 3">
            <a:extLst>
              <a:ext uri="{FF2B5EF4-FFF2-40B4-BE49-F238E27FC236}">
                <a16:creationId xmlns:a16="http://schemas.microsoft.com/office/drawing/2014/main" id="{051F5623-A447-4AA2-9856-6C5B330EDBEA}"/>
              </a:ext>
            </a:extLst>
          </p:cNvPr>
          <p:cNvSpPr>
            <a:spLocks noGrp="1"/>
          </p:cNvSpPr>
          <p:nvPr>
            <p:ph type="sldNum" sz="quarter" idx="10"/>
          </p:nvPr>
        </p:nvSpPr>
        <p:spPr/>
        <p:txBody>
          <a:bodyPr/>
          <a:lstStyle/>
          <a:p>
            <a:fld id="{E5369045-A61C-425D-88C5-655E2D52834C}" type="slidenum">
              <a:rPr lang="fr-FR" smtClean="0"/>
              <a:pPr/>
              <a:t>94</a:t>
            </a:fld>
            <a:endParaRPr lang="fr-FR" dirty="0"/>
          </a:p>
        </p:txBody>
      </p:sp>
    </p:spTree>
    <p:extLst>
      <p:ext uri="{BB962C8B-B14F-4D97-AF65-F5344CB8AC3E}">
        <p14:creationId xmlns:p14="http://schemas.microsoft.com/office/powerpoint/2010/main" val="32334693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3E8D3-9E14-4608-94AE-275C0285FF32}"/>
              </a:ext>
            </a:extLst>
          </p:cNvPr>
          <p:cNvSpPr>
            <a:spLocks noGrp="1"/>
          </p:cNvSpPr>
          <p:nvPr>
            <p:ph type="title"/>
          </p:nvPr>
        </p:nvSpPr>
        <p:spPr/>
        <p:txBody>
          <a:bodyPr/>
          <a:lstStyle/>
          <a:p>
            <a:r>
              <a:rPr lang="fr-FR" dirty="0"/>
              <a:t>Evolution CCAM V68</a:t>
            </a:r>
          </a:p>
        </p:txBody>
      </p:sp>
      <p:sp>
        <p:nvSpPr>
          <p:cNvPr id="3" name="Espace réservé du contenu 2">
            <a:extLst>
              <a:ext uri="{FF2B5EF4-FFF2-40B4-BE49-F238E27FC236}">
                <a16:creationId xmlns:a16="http://schemas.microsoft.com/office/drawing/2014/main" id="{D4452373-C886-4A1F-BB21-91D28372F579}"/>
              </a:ext>
            </a:extLst>
          </p:cNvPr>
          <p:cNvSpPr>
            <a:spLocks noGrp="1"/>
          </p:cNvSpPr>
          <p:nvPr>
            <p:ph idx="1"/>
          </p:nvPr>
        </p:nvSpPr>
        <p:spPr/>
        <p:txBody>
          <a:bodyPr/>
          <a:lstStyle/>
          <a:p>
            <a:r>
              <a:rPr lang="fr-FR" dirty="0"/>
              <a:t>Actes sur le pancréas :</a:t>
            </a:r>
          </a:p>
          <a:p>
            <a:pPr marL="476250" lvl="1" indent="0">
              <a:buNone/>
            </a:pPr>
            <a:endParaRPr lang="fr-FR" dirty="0"/>
          </a:p>
          <a:p>
            <a:pPr lvl="1"/>
            <a:r>
              <a:rPr lang="fr-FR" dirty="0"/>
              <a:t>Transplantation d'îlots pancréatiques par </a:t>
            </a:r>
          </a:p>
          <a:p>
            <a:pPr lvl="2"/>
            <a:r>
              <a:rPr lang="fr-FR" dirty="0"/>
              <a:t>voie </a:t>
            </a:r>
            <a:r>
              <a:rPr lang="fr-FR" dirty="0" err="1"/>
              <a:t>intraportale</a:t>
            </a:r>
            <a:r>
              <a:rPr lang="fr-FR" dirty="0"/>
              <a:t> </a:t>
            </a:r>
            <a:r>
              <a:rPr lang="fr-FR" dirty="0" err="1"/>
              <a:t>transhépatique</a:t>
            </a:r>
            <a:r>
              <a:rPr lang="fr-FR" dirty="0"/>
              <a:t> transcutanée avec guidage radiologique</a:t>
            </a:r>
          </a:p>
          <a:p>
            <a:pPr lvl="2"/>
            <a:r>
              <a:rPr lang="fr-FR" dirty="0"/>
              <a:t>par dispositif implanté, par laparotomie</a:t>
            </a:r>
          </a:p>
        </p:txBody>
      </p:sp>
      <p:sp>
        <p:nvSpPr>
          <p:cNvPr id="4" name="Espace réservé du numéro de diapositive 3">
            <a:extLst>
              <a:ext uri="{FF2B5EF4-FFF2-40B4-BE49-F238E27FC236}">
                <a16:creationId xmlns:a16="http://schemas.microsoft.com/office/drawing/2014/main" id="{ACAE7EF5-5B12-487E-8F0E-8BA6E96FE7BD}"/>
              </a:ext>
            </a:extLst>
          </p:cNvPr>
          <p:cNvSpPr>
            <a:spLocks noGrp="1"/>
          </p:cNvSpPr>
          <p:nvPr>
            <p:ph type="sldNum" sz="quarter" idx="10"/>
          </p:nvPr>
        </p:nvSpPr>
        <p:spPr/>
        <p:txBody>
          <a:bodyPr/>
          <a:lstStyle/>
          <a:p>
            <a:pPr>
              <a:defRPr/>
            </a:pPr>
            <a:fld id="{1906F8B4-365A-46F3-9C5C-7889764C9AFB}" type="slidenum">
              <a:rPr lang="fr-FR" smtClean="0"/>
              <a:pPr>
                <a:defRPr/>
              </a:pPr>
              <a:t>95</a:t>
            </a:fld>
            <a:endParaRPr lang="fr-FR" dirty="0"/>
          </a:p>
        </p:txBody>
      </p:sp>
      <p:sp>
        <p:nvSpPr>
          <p:cNvPr id="5" name="Espace réservé de la date 4">
            <a:extLst>
              <a:ext uri="{FF2B5EF4-FFF2-40B4-BE49-F238E27FC236}">
                <a16:creationId xmlns:a16="http://schemas.microsoft.com/office/drawing/2014/main" id="{E6C32CE5-3D85-4A53-BBB3-1E9A45DC4BED}"/>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96402075-CEC6-46C4-94DB-86D4A74D191C}"/>
              </a:ext>
            </a:extLst>
          </p:cNvPr>
          <p:cNvSpPr>
            <a:spLocks noGrp="1"/>
          </p:cNvSpPr>
          <p:nvPr>
            <p:ph type="ftr" sz="quarter" idx="12"/>
          </p:nvPr>
        </p:nvSpPr>
        <p:spPr/>
        <p:txBody>
          <a:bodyPr/>
          <a:lstStyle/>
          <a:p>
            <a:r>
              <a:rPr lang="fr-FR"/>
              <a:t>Session d'information PMSI 2022 - ATIH</a:t>
            </a:r>
            <a:endParaRPr lang="fr-FR" dirty="0"/>
          </a:p>
        </p:txBody>
      </p:sp>
      <p:pic>
        <p:nvPicPr>
          <p:cNvPr id="7" name="Image 6">
            <a:extLst>
              <a:ext uri="{FF2B5EF4-FFF2-40B4-BE49-F238E27FC236}">
                <a16:creationId xmlns:a16="http://schemas.microsoft.com/office/drawing/2014/main" id="{D862572E-2D18-47E5-8F6B-0DC917EA5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810" y="133350"/>
            <a:ext cx="905661" cy="1279426"/>
          </a:xfrm>
          <a:prstGeom prst="rect">
            <a:avLst/>
          </a:prstGeom>
        </p:spPr>
      </p:pic>
    </p:spTree>
    <p:extLst>
      <p:ext uri="{BB962C8B-B14F-4D97-AF65-F5344CB8AC3E}">
        <p14:creationId xmlns:p14="http://schemas.microsoft.com/office/powerpoint/2010/main" val="36301556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3A72C8-30BE-40ED-80DE-46AB8C70BDE6}"/>
              </a:ext>
            </a:extLst>
          </p:cNvPr>
          <p:cNvSpPr>
            <a:spLocks noGrp="1"/>
          </p:cNvSpPr>
          <p:nvPr>
            <p:ph type="title"/>
          </p:nvPr>
        </p:nvSpPr>
        <p:spPr/>
        <p:txBody>
          <a:bodyPr/>
          <a:lstStyle/>
          <a:p>
            <a:r>
              <a:rPr lang="fr-FR" dirty="0"/>
              <a:t>Evolution CCAM V68</a:t>
            </a:r>
          </a:p>
        </p:txBody>
      </p:sp>
      <p:sp>
        <p:nvSpPr>
          <p:cNvPr id="3" name="Espace réservé du contenu 2">
            <a:extLst>
              <a:ext uri="{FF2B5EF4-FFF2-40B4-BE49-F238E27FC236}">
                <a16:creationId xmlns:a16="http://schemas.microsoft.com/office/drawing/2014/main" id="{E1053642-527E-4CB3-89B9-FF618C7CDDAC}"/>
              </a:ext>
            </a:extLst>
          </p:cNvPr>
          <p:cNvSpPr>
            <a:spLocks noGrp="1"/>
          </p:cNvSpPr>
          <p:nvPr>
            <p:ph idx="1"/>
          </p:nvPr>
        </p:nvSpPr>
        <p:spPr>
          <a:xfrm>
            <a:off x="416859" y="1724259"/>
            <a:ext cx="8269941" cy="4191000"/>
          </a:xfrm>
        </p:spPr>
        <p:txBody>
          <a:bodyPr/>
          <a:lstStyle/>
          <a:p>
            <a:r>
              <a:rPr lang="fr-FR" dirty="0"/>
              <a:t>Actes sur le sein, reconstruction du sein par lambeau:</a:t>
            </a:r>
          </a:p>
          <a:p>
            <a:pPr lvl="1"/>
            <a:r>
              <a:rPr lang="fr-FR" sz="1800" dirty="0" err="1"/>
              <a:t>musculocutané</a:t>
            </a:r>
            <a:r>
              <a:rPr lang="fr-FR" sz="1800" dirty="0"/>
              <a:t> pédiculé du </a:t>
            </a:r>
            <a:r>
              <a:rPr lang="fr-FR" sz="1800" b="1" dirty="0"/>
              <a:t>muscle grand dorsal [LD </a:t>
            </a:r>
            <a:r>
              <a:rPr lang="fr-FR" sz="1800" dirty="0"/>
              <a:t>[</a:t>
            </a:r>
            <a:r>
              <a:rPr lang="fr-FR" sz="1800" dirty="0" err="1"/>
              <a:t>Latissimus</a:t>
            </a:r>
            <a:r>
              <a:rPr lang="fr-FR" sz="1800" dirty="0"/>
              <a:t> </a:t>
            </a:r>
            <a:r>
              <a:rPr lang="fr-FR" sz="1800" dirty="0" err="1"/>
              <a:t>dorsi</a:t>
            </a:r>
            <a:r>
              <a:rPr lang="fr-FR" sz="1800" dirty="0"/>
              <a:t>]]/ </a:t>
            </a:r>
            <a:r>
              <a:rPr lang="fr-FR" sz="1800" b="1" dirty="0"/>
              <a:t>autologue [LDA </a:t>
            </a:r>
            <a:r>
              <a:rPr lang="fr-FR" sz="1800" dirty="0"/>
              <a:t>[</a:t>
            </a:r>
            <a:r>
              <a:rPr lang="fr-FR" sz="1800" dirty="0" err="1"/>
              <a:t>Latissimus</a:t>
            </a:r>
            <a:r>
              <a:rPr lang="fr-FR" sz="1800" dirty="0"/>
              <a:t> </a:t>
            </a:r>
            <a:r>
              <a:rPr lang="fr-FR" sz="1800" dirty="0" err="1"/>
              <a:t>dorsi</a:t>
            </a:r>
            <a:r>
              <a:rPr lang="fr-FR" sz="1800" dirty="0"/>
              <a:t> autologue]] avec/sans pose d’implant prothétique</a:t>
            </a:r>
          </a:p>
          <a:p>
            <a:pPr lvl="1"/>
            <a:r>
              <a:rPr lang="fr-FR" sz="1800" dirty="0" err="1"/>
              <a:t>musculocutané</a:t>
            </a:r>
            <a:r>
              <a:rPr lang="fr-FR" sz="1800" dirty="0"/>
              <a:t> pédiculé de la </a:t>
            </a:r>
            <a:r>
              <a:rPr lang="fr-FR" sz="1800" b="1" dirty="0"/>
              <a:t>partie antérieure de grand dorsal </a:t>
            </a:r>
            <a:r>
              <a:rPr lang="fr-FR" sz="1800" dirty="0"/>
              <a:t>sans pose d'implant prothétique</a:t>
            </a:r>
          </a:p>
          <a:p>
            <a:pPr lvl="1"/>
            <a:r>
              <a:rPr lang="fr-FR" sz="1800" dirty="0" err="1"/>
              <a:t>cutanéograisseux</a:t>
            </a:r>
            <a:r>
              <a:rPr lang="fr-FR" sz="1800" dirty="0"/>
              <a:t> pédiculé perforant du </a:t>
            </a:r>
            <a:r>
              <a:rPr lang="fr-FR" sz="1800" b="1" dirty="0"/>
              <a:t>pédicule thoraco-dorsal </a:t>
            </a:r>
            <a:r>
              <a:rPr lang="fr-FR" sz="1800" dirty="0"/>
              <a:t>sans pose implant prothétique [</a:t>
            </a:r>
            <a:r>
              <a:rPr lang="fr-FR" sz="1800" b="1" dirty="0"/>
              <a:t>lambeau TDAP </a:t>
            </a:r>
            <a:r>
              <a:rPr lang="fr-FR" sz="1800" dirty="0"/>
              <a:t>[</a:t>
            </a:r>
            <a:r>
              <a:rPr lang="fr-FR" sz="1800" dirty="0" err="1"/>
              <a:t>ThoracoDorsal</a:t>
            </a:r>
            <a:r>
              <a:rPr lang="fr-FR" sz="1800" dirty="0"/>
              <a:t> </a:t>
            </a:r>
            <a:r>
              <a:rPr lang="fr-FR" sz="1800" dirty="0" err="1"/>
              <a:t>Artery</a:t>
            </a:r>
            <a:r>
              <a:rPr lang="fr-FR" sz="1800" dirty="0"/>
              <a:t> </a:t>
            </a:r>
            <a:r>
              <a:rPr lang="fr-FR" sz="1800" dirty="0" err="1"/>
              <a:t>Perforator</a:t>
            </a:r>
            <a:r>
              <a:rPr lang="fr-FR" sz="1800" dirty="0"/>
              <a:t>]]</a:t>
            </a:r>
          </a:p>
          <a:p>
            <a:pPr lvl="1"/>
            <a:r>
              <a:rPr lang="fr-FR" sz="1800" dirty="0" err="1"/>
              <a:t>musculocutané</a:t>
            </a:r>
            <a:r>
              <a:rPr lang="fr-FR" sz="1800" dirty="0"/>
              <a:t> </a:t>
            </a:r>
            <a:r>
              <a:rPr lang="fr-FR" sz="1800" b="1" dirty="0"/>
              <a:t>libre de gracilis à palette cutanée </a:t>
            </a:r>
            <a:r>
              <a:rPr lang="fr-FR" sz="1800" dirty="0"/>
              <a:t>transversale [</a:t>
            </a:r>
            <a:r>
              <a:rPr lang="fr-FR" sz="1800" b="1" dirty="0"/>
              <a:t>lambeau TMG </a:t>
            </a:r>
            <a:r>
              <a:rPr lang="fr-FR" sz="1800" dirty="0"/>
              <a:t>[</a:t>
            </a:r>
            <a:r>
              <a:rPr lang="fr-FR" sz="1800" dirty="0" err="1"/>
              <a:t>Tranverse</a:t>
            </a:r>
            <a:r>
              <a:rPr lang="fr-FR" sz="1800" dirty="0"/>
              <a:t> </a:t>
            </a:r>
            <a:r>
              <a:rPr lang="fr-FR" sz="1800" dirty="0" err="1"/>
              <a:t>Musculocutaneous</a:t>
            </a:r>
            <a:r>
              <a:rPr lang="fr-FR" sz="1800" dirty="0"/>
              <a:t> Gracilis]], avec anastomoses vasculaires</a:t>
            </a:r>
          </a:p>
          <a:p>
            <a:pPr lvl="1"/>
            <a:r>
              <a:rPr lang="fr-FR" sz="1800" dirty="0" err="1"/>
              <a:t>cutanéograisseux</a:t>
            </a:r>
            <a:r>
              <a:rPr lang="fr-FR" sz="1800" dirty="0"/>
              <a:t> libre perforant du </a:t>
            </a:r>
            <a:r>
              <a:rPr lang="fr-FR" sz="1800" b="1" dirty="0"/>
              <a:t>pédicule fémoral profond  </a:t>
            </a:r>
            <a:r>
              <a:rPr lang="fr-FR" sz="1800" dirty="0"/>
              <a:t>[</a:t>
            </a:r>
            <a:r>
              <a:rPr lang="fr-FR" sz="1800" b="1" dirty="0"/>
              <a:t>lambeau PAP </a:t>
            </a:r>
            <a:r>
              <a:rPr lang="fr-FR" sz="1800" dirty="0"/>
              <a:t>[</a:t>
            </a:r>
            <a:r>
              <a:rPr lang="fr-FR" sz="1800" dirty="0" err="1"/>
              <a:t>Profunda</a:t>
            </a:r>
            <a:r>
              <a:rPr lang="fr-FR" sz="1800" dirty="0"/>
              <a:t> </a:t>
            </a:r>
            <a:r>
              <a:rPr lang="fr-FR" sz="1800" dirty="0" err="1"/>
              <a:t>Artery</a:t>
            </a:r>
            <a:r>
              <a:rPr lang="fr-FR" sz="1800" dirty="0"/>
              <a:t> </a:t>
            </a:r>
            <a:r>
              <a:rPr lang="fr-FR" sz="1800" dirty="0" err="1"/>
              <a:t>Perforator</a:t>
            </a:r>
            <a:r>
              <a:rPr lang="fr-FR" sz="1800" dirty="0"/>
              <a:t>]] / libre abdominal perforant du </a:t>
            </a:r>
            <a:r>
              <a:rPr lang="fr-FR" sz="1800" b="1" dirty="0"/>
              <a:t>pédicule épigastrique inférieur superficiel </a:t>
            </a:r>
            <a:r>
              <a:rPr lang="fr-FR" sz="1800" dirty="0"/>
              <a:t>[</a:t>
            </a:r>
            <a:r>
              <a:rPr lang="fr-FR" sz="1800" b="1" dirty="0"/>
              <a:t>lambeau SIEA </a:t>
            </a:r>
            <a:r>
              <a:rPr lang="fr-FR" sz="1800" dirty="0"/>
              <a:t>[</a:t>
            </a:r>
            <a:r>
              <a:rPr lang="fr-FR" sz="1800" dirty="0" err="1"/>
              <a:t>Superficial</a:t>
            </a:r>
            <a:r>
              <a:rPr lang="fr-FR" sz="1800" dirty="0"/>
              <a:t> </a:t>
            </a:r>
            <a:r>
              <a:rPr lang="fr-FR" sz="1800" dirty="0" err="1"/>
              <a:t>Inferior</a:t>
            </a:r>
            <a:r>
              <a:rPr lang="fr-FR" sz="1800" dirty="0"/>
              <a:t> </a:t>
            </a:r>
            <a:r>
              <a:rPr lang="fr-FR" sz="1800" dirty="0" err="1"/>
              <a:t>Epigastric</a:t>
            </a:r>
            <a:r>
              <a:rPr lang="fr-FR" sz="1800" dirty="0"/>
              <a:t> </a:t>
            </a:r>
            <a:r>
              <a:rPr lang="fr-FR" sz="1800" dirty="0" err="1"/>
              <a:t>Artery</a:t>
            </a:r>
            <a:r>
              <a:rPr lang="fr-FR" sz="1800" dirty="0"/>
              <a:t>]], avec anastomoses vasculaires</a:t>
            </a:r>
          </a:p>
        </p:txBody>
      </p:sp>
      <p:sp>
        <p:nvSpPr>
          <p:cNvPr id="4" name="Espace réservé du numéro de diapositive 3">
            <a:extLst>
              <a:ext uri="{FF2B5EF4-FFF2-40B4-BE49-F238E27FC236}">
                <a16:creationId xmlns:a16="http://schemas.microsoft.com/office/drawing/2014/main" id="{AAD96FF8-4C7D-4D03-A8EF-B1D3932CE0D3}"/>
              </a:ext>
            </a:extLst>
          </p:cNvPr>
          <p:cNvSpPr>
            <a:spLocks noGrp="1"/>
          </p:cNvSpPr>
          <p:nvPr>
            <p:ph type="sldNum" sz="quarter" idx="10"/>
          </p:nvPr>
        </p:nvSpPr>
        <p:spPr/>
        <p:txBody>
          <a:bodyPr/>
          <a:lstStyle/>
          <a:p>
            <a:pPr>
              <a:defRPr/>
            </a:pPr>
            <a:fld id="{1906F8B4-365A-46F3-9C5C-7889764C9AFB}" type="slidenum">
              <a:rPr lang="fr-FR" smtClean="0"/>
              <a:pPr>
                <a:defRPr/>
              </a:pPr>
              <a:t>96</a:t>
            </a:fld>
            <a:endParaRPr lang="fr-FR" dirty="0"/>
          </a:p>
        </p:txBody>
      </p:sp>
      <p:sp>
        <p:nvSpPr>
          <p:cNvPr id="5" name="Espace réservé de la date 4">
            <a:extLst>
              <a:ext uri="{FF2B5EF4-FFF2-40B4-BE49-F238E27FC236}">
                <a16:creationId xmlns:a16="http://schemas.microsoft.com/office/drawing/2014/main" id="{59BF6E4C-9590-4AAE-8F61-3D47526A5B40}"/>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9A777546-0178-4A5B-AC7D-B79B0406ABB0}"/>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21126042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C30C7E-D18E-43C5-B057-0E8F29E08216}"/>
              </a:ext>
            </a:extLst>
          </p:cNvPr>
          <p:cNvSpPr>
            <a:spLocks noGrp="1"/>
          </p:cNvSpPr>
          <p:nvPr>
            <p:ph type="title"/>
          </p:nvPr>
        </p:nvSpPr>
        <p:spPr/>
        <p:txBody>
          <a:bodyPr/>
          <a:lstStyle/>
          <a:p>
            <a:r>
              <a:rPr lang="fr-FR" dirty="0"/>
              <a:t>Evolution CCAM V68</a:t>
            </a:r>
          </a:p>
        </p:txBody>
      </p:sp>
      <p:sp>
        <p:nvSpPr>
          <p:cNvPr id="3" name="Espace réservé du contenu 2">
            <a:extLst>
              <a:ext uri="{FF2B5EF4-FFF2-40B4-BE49-F238E27FC236}">
                <a16:creationId xmlns:a16="http://schemas.microsoft.com/office/drawing/2014/main" id="{133CED86-D7C1-4E0C-8B99-D3EFE9E74CDE}"/>
              </a:ext>
            </a:extLst>
          </p:cNvPr>
          <p:cNvSpPr>
            <a:spLocks noGrp="1"/>
          </p:cNvSpPr>
          <p:nvPr>
            <p:ph idx="1"/>
          </p:nvPr>
        </p:nvSpPr>
        <p:spPr>
          <a:xfrm>
            <a:off x="363071" y="2160494"/>
            <a:ext cx="8310282" cy="4164105"/>
          </a:xfrm>
        </p:spPr>
        <p:txBody>
          <a:bodyPr/>
          <a:lstStyle/>
          <a:p>
            <a:r>
              <a:rPr lang="fr-FR" dirty="0"/>
              <a:t>Ajout des actes : </a:t>
            </a:r>
          </a:p>
          <a:p>
            <a:pPr lvl="1"/>
            <a:r>
              <a:rPr lang="fr-FR" sz="2000" dirty="0"/>
              <a:t>Remplacement de l'aorte thoracique ascendante et de l'aorte horizontale, </a:t>
            </a:r>
            <a:r>
              <a:rPr lang="fr-FR" sz="2000" b="1" dirty="0"/>
              <a:t>avec montage en trompe d'éléphant renforcé</a:t>
            </a:r>
          </a:p>
          <a:p>
            <a:pPr lvl="1"/>
            <a:r>
              <a:rPr lang="fr-FR" sz="2000" dirty="0"/>
              <a:t>Ligature des artères hémorroïdaires avec guidage doppler, avec </a:t>
            </a:r>
            <a:r>
              <a:rPr lang="fr-FR" sz="2000" dirty="0" err="1"/>
              <a:t>mucopexie</a:t>
            </a:r>
            <a:r>
              <a:rPr lang="fr-FR" sz="2000" dirty="0"/>
              <a:t>, par voie anale</a:t>
            </a:r>
          </a:p>
          <a:p>
            <a:pPr lvl="1"/>
            <a:r>
              <a:rPr lang="fr-FR" sz="2000" dirty="0"/>
              <a:t>Mesure du monoxyde d'azote [NO] nasal</a:t>
            </a:r>
          </a:p>
          <a:p>
            <a:pPr lvl="1"/>
            <a:r>
              <a:rPr lang="fr-FR" sz="2000" dirty="0"/>
              <a:t>Dissection </a:t>
            </a:r>
            <a:r>
              <a:rPr lang="fr-FR" sz="2000" dirty="0" err="1"/>
              <a:t>sousmuqueuse</a:t>
            </a:r>
            <a:r>
              <a:rPr lang="fr-FR" sz="2000" dirty="0"/>
              <a:t> de lésion du rectum, par endoscopie</a:t>
            </a:r>
          </a:p>
          <a:p>
            <a:pPr lvl="1"/>
            <a:r>
              <a:rPr lang="fr-FR" sz="2000" dirty="0"/>
              <a:t>08.04.06 – Ablation d’implant de renfort pour organes pelviens</a:t>
            </a:r>
          </a:p>
          <a:p>
            <a:pPr lvl="2"/>
            <a:r>
              <a:rPr lang="fr-FR" sz="1600" dirty="0"/>
              <a:t>Activité 4 d’anesthésie ajoutée pour ces actes</a:t>
            </a:r>
          </a:p>
          <a:p>
            <a:pPr lvl="1"/>
            <a:r>
              <a:rPr lang="fr-FR" sz="2000" dirty="0" err="1"/>
              <a:t>Spondyloplastie</a:t>
            </a:r>
            <a:r>
              <a:rPr lang="fr-FR" sz="2000" dirty="0"/>
              <a:t> d’1/2 ou + vertèbre par implant </a:t>
            </a:r>
            <a:r>
              <a:rPr lang="fr-FR" sz="2000" dirty="0" err="1"/>
              <a:t>intracorporéal</a:t>
            </a:r>
            <a:r>
              <a:rPr lang="fr-FR" sz="2000" dirty="0"/>
              <a:t> par voie transcutanée, avec guidage scanographique/radiographique</a:t>
            </a:r>
          </a:p>
        </p:txBody>
      </p:sp>
      <p:sp>
        <p:nvSpPr>
          <p:cNvPr id="4" name="Espace réservé du numéro de diapositive 3">
            <a:extLst>
              <a:ext uri="{FF2B5EF4-FFF2-40B4-BE49-F238E27FC236}">
                <a16:creationId xmlns:a16="http://schemas.microsoft.com/office/drawing/2014/main" id="{DEF027E9-234F-4304-A8AC-860D961DFFD8}"/>
              </a:ext>
            </a:extLst>
          </p:cNvPr>
          <p:cNvSpPr>
            <a:spLocks noGrp="1"/>
          </p:cNvSpPr>
          <p:nvPr>
            <p:ph type="sldNum" sz="quarter" idx="10"/>
          </p:nvPr>
        </p:nvSpPr>
        <p:spPr/>
        <p:txBody>
          <a:bodyPr/>
          <a:lstStyle/>
          <a:p>
            <a:pPr>
              <a:defRPr/>
            </a:pPr>
            <a:fld id="{1906F8B4-365A-46F3-9C5C-7889764C9AFB}" type="slidenum">
              <a:rPr lang="fr-FR" smtClean="0"/>
              <a:pPr>
                <a:defRPr/>
              </a:pPr>
              <a:t>97</a:t>
            </a:fld>
            <a:endParaRPr lang="fr-FR" dirty="0"/>
          </a:p>
        </p:txBody>
      </p:sp>
      <p:sp>
        <p:nvSpPr>
          <p:cNvPr id="5" name="Espace réservé de la date 4">
            <a:extLst>
              <a:ext uri="{FF2B5EF4-FFF2-40B4-BE49-F238E27FC236}">
                <a16:creationId xmlns:a16="http://schemas.microsoft.com/office/drawing/2014/main" id="{3B98DC02-5E41-40D2-A244-AFECA481E705}"/>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FDF546D2-08E8-41E5-A619-A5AE465C56DB}"/>
              </a:ext>
            </a:extLst>
          </p:cNvPr>
          <p:cNvSpPr>
            <a:spLocks noGrp="1"/>
          </p:cNvSpPr>
          <p:nvPr>
            <p:ph type="ftr" sz="quarter" idx="12"/>
          </p:nvPr>
        </p:nvSpPr>
        <p:spPr/>
        <p:txBody>
          <a:bodyPr/>
          <a:lstStyle/>
          <a:p>
            <a:r>
              <a:rPr lang="fr-FR"/>
              <a:t>Session d'information PMSI 2022 - ATIH</a:t>
            </a:r>
            <a:endParaRPr lang="fr-FR" dirty="0"/>
          </a:p>
        </p:txBody>
      </p:sp>
    </p:spTree>
    <p:extLst>
      <p:ext uri="{BB962C8B-B14F-4D97-AF65-F5344CB8AC3E}">
        <p14:creationId xmlns:p14="http://schemas.microsoft.com/office/powerpoint/2010/main" val="754519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7A1D8-3C09-48E0-BF06-38480A195957}"/>
              </a:ext>
            </a:extLst>
          </p:cNvPr>
          <p:cNvSpPr>
            <a:spLocks noGrp="1"/>
          </p:cNvSpPr>
          <p:nvPr>
            <p:ph type="title"/>
          </p:nvPr>
        </p:nvSpPr>
        <p:spPr/>
        <p:txBody>
          <a:bodyPr/>
          <a:lstStyle/>
          <a:p>
            <a:r>
              <a:rPr lang="fr-FR" dirty="0"/>
              <a:t>Evolution CCAM Descriptive</a:t>
            </a:r>
          </a:p>
        </p:txBody>
      </p:sp>
      <p:sp>
        <p:nvSpPr>
          <p:cNvPr id="3" name="Espace réservé du contenu 2">
            <a:extLst>
              <a:ext uri="{FF2B5EF4-FFF2-40B4-BE49-F238E27FC236}">
                <a16:creationId xmlns:a16="http://schemas.microsoft.com/office/drawing/2014/main" id="{47B53A2E-EFA9-4A81-9AB8-F7CEF6984956}"/>
              </a:ext>
            </a:extLst>
          </p:cNvPr>
          <p:cNvSpPr>
            <a:spLocks noGrp="1"/>
          </p:cNvSpPr>
          <p:nvPr>
            <p:ph idx="1"/>
          </p:nvPr>
        </p:nvSpPr>
        <p:spPr>
          <a:xfrm>
            <a:off x="762000" y="2133600"/>
            <a:ext cx="7842448" cy="3657600"/>
          </a:xfrm>
        </p:spPr>
        <p:txBody>
          <a:bodyPr/>
          <a:lstStyle/>
          <a:p>
            <a:r>
              <a:rPr lang="fr-FR" dirty="0"/>
              <a:t>Création d’un acte pour les greffes exceptionnelles </a:t>
            </a:r>
          </a:p>
          <a:p>
            <a:pPr marL="476250" lvl="1" indent="0">
              <a:buNone/>
            </a:pPr>
            <a:r>
              <a:rPr lang="fr-FR" dirty="0"/>
              <a:t>- greffe de face ou de face inférieure ;</a:t>
            </a:r>
            <a:br>
              <a:rPr lang="fr-FR" dirty="0"/>
            </a:br>
            <a:r>
              <a:rPr lang="fr-FR" dirty="0"/>
              <a:t>- greffe unilatérale ou bilatérale de main ;</a:t>
            </a:r>
            <a:br>
              <a:rPr lang="fr-FR" dirty="0"/>
            </a:br>
            <a:r>
              <a:rPr lang="fr-FR" dirty="0"/>
              <a:t>- greffe unilatérale ou bilatérale d'avant-bras ;</a:t>
            </a:r>
            <a:br>
              <a:rPr lang="fr-FR" dirty="0"/>
            </a:br>
            <a:r>
              <a:rPr lang="fr-FR" dirty="0"/>
              <a:t>- greffe unilatérale ou bilatérale de bras;</a:t>
            </a:r>
          </a:p>
          <a:p>
            <a:pPr marL="476250" lvl="1" indent="0">
              <a:buNone/>
            </a:pPr>
            <a:r>
              <a:rPr lang="fr-FR" dirty="0"/>
              <a:t>- greffe de membre inférieur ;</a:t>
            </a:r>
            <a:br>
              <a:rPr lang="fr-FR" dirty="0"/>
            </a:br>
            <a:r>
              <a:rPr lang="fr-FR" dirty="0"/>
              <a:t>- greffe de langue ;</a:t>
            </a:r>
            <a:br>
              <a:rPr lang="fr-FR" dirty="0"/>
            </a:br>
            <a:r>
              <a:rPr lang="fr-FR" dirty="0"/>
              <a:t>- greffe de pénis ;</a:t>
            </a:r>
            <a:br>
              <a:rPr lang="fr-FR" dirty="0"/>
            </a:br>
            <a:r>
              <a:rPr lang="fr-FR" dirty="0"/>
              <a:t>- greffe de paroi abdominale ;</a:t>
            </a:r>
            <a:br>
              <a:rPr lang="fr-FR" dirty="0"/>
            </a:br>
            <a:r>
              <a:rPr lang="fr-FR" dirty="0"/>
              <a:t>- greffe de tissus cutanés conjonctifs et vasculo-nerveux</a:t>
            </a:r>
          </a:p>
          <a:p>
            <a:pPr marL="476250" lvl="1" indent="0">
              <a:buNone/>
            </a:pPr>
            <a:r>
              <a:rPr lang="fr-FR" sz="2800" dirty="0"/>
              <a:t>Mise en œuvre début 2022 </a:t>
            </a:r>
          </a:p>
        </p:txBody>
      </p:sp>
      <p:sp>
        <p:nvSpPr>
          <p:cNvPr id="4" name="Espace réservé du numéro de diapositive 3">
            <a:extLst>
              <a:ext uri="{FF2B5EF4-FFF2-40B4-BE49-F238E27FC236}">
                <a16:creationId xmlns:a16="http://schemas.microsoft.com/office/drawing/2014/main" id="{FB2B26B4-1F90-4063-9B0E-D2BA3EAE683D}"/>
              </a:ext>
            </a:extLst>
          </p:cNvPr>
          <p:cNvSpPr>
            <a:spLocks noGrp="1"/>
          </p:cNvSpPr>
          <p:nvPr>
            <p:ph type="sldNum" sz="quarter" idx="10"/>
          </p:nvPr>
        </p:nvSpPr>
        <p:spPr/>
        <p:txBody>
          <a:bodyPr/>
          <a:lstStyle/>
          <a:p>
            <a:fld id="{E5369045-A61C-425D-88C5-655E2D52834C}" type="slidenum">
              <a:rPr lang="fr-FR" smtClean="0"/>
              <a:pPr/>
              <a:t>98</a:t>
            </a:fld>
            <a:endParaRPr lang="fr-FR" dirty="0"/>
          </a:p>
        </p:txBody>
      </p:sp>
      <p:sp>
        <p:nvSpPr>
          <p:cNvPr id="5" name="Espace réservé de la date 4">
            <a:extLst>
              <a:ext uri="{FF2B5EF4-FFF2-40B4-BE49-F238E27FC236}">
                <a16:creationId xmlns:a16="http://schemas.microsoft.com/office/drawing/2014/main" id="{C74CF342-78CD-4038-AB8D-F678F012AE18}"/>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65D9E031-D098-433F-AA22-C9C8FB59C7FF}"/>
              </a:ext>
            </a:extLst>
          </p:cNvPr>
          <p:cNvSpPr>
            <a:spLocks noGrp="1"/>
          </p:cNvSpPr>
          <p:nvPr>
            <p:ph type="ftr" sz="quarter" idx="12"/>
          </p:nvPr>
        </p:nvSpPr>
        <p:spPr/>
        <p:txBody>
          <a:bodyPr/>
          <a:lstStyle/>
          <a:p>
            <a:r>
              <a:rPr lang="fr-FR"/>
              <a:t>Session d'information PMSI 2022 - ATIH</a:t>
            </a:r>
            <a:endParaRPr lang="fr-FR" dirty="0"/>
          </a:p>
        </p:txBody>
      </p:sp>
      <p:pic>
        <p:nvPicPr>
          <p:cNvPr id="7" name="Image 6" descr="ccam_descriptive_a_usage_pmsi_2019_c.pdf - Mozilla Firefox">
            <a:extLst>
              <a:ext uri="{FF2B5EF4-FFF2-40B4-BE49-F238E27FC236}">
                <a16:creationId xmlns:a16="http://schemas.microsoft.com/office/drawing/2014/main" id="{E93FE0CC-6A9A-4F8F-BE3E-3DD536BFDF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376" t="11743" r="43465" b="55032"/>
          <a:stretch/>
        </p:blipFill>
        <p:spPr>
          <a:xfrm>
            <a:off x="7667907" y="291634"/>
            <a:ext cx="970985" cy="1378391"/>
          </a:xfrm>
          <a:prstGeom prst="rect">
            <a:avLst/>
          </a:prstGeom>
        </p:spPr>
      </p:pic>
    </p:spTree>
    <p:extLst>
      <p:ext uri="{BB962C8B-B14F-4D97-AF65-F5344CB8AC3E}">
        <p14:creationId xmlns:p14="http://schemas.microsoft.com/office/powerpoint/2010/main" val="13187844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411772"/>
            <a:ext cx="7008223" cy="744141"/>
          </a:xfrm>
        </p:spPr>
        <p:txBody>
          <a:bodyPr/>
          <a:lstStyle/>
          <a:p>
            <a:r>
              <a:rPr lang="fr-FR" sz="2400" dirty="0"/>
              <a:t>Révision de la CCAM 2022-2027</a:t>
            </a:r>
          </a:p>
        </p:txBody>
      </p:sp>
      <p:grpSp>
        <p:nvGrpSpPr>
          <p:cNvPr id="4" name="Groupe 3">
            <a:extLst>
              <a:ext uri="{FF2B5EF4-FFF2-40B4-BE49-F238E27FC236}">
                <a16:creationId xmlns:a16="http://schemas.microsoft.com/office/drawing/2014/main" id="{9EC7A229-3C64-4B98-B45B-4A42455D09BE}"/>
              </a:ext>
            </a:extLst>
          </p:cNvPr>
          <p:cNvGrpSpPr/>
          <p:nvPr/>
        </p:nvGrpSpPr>
        <p:grpSpPr>
          <a:xfrm>
            <a:off x="467544" y="1990914"/>
            <a:ext cx="8352927" cy="4244323"/>
            <a:chOff x="467544" y="1990914"/>
            <a:chExt cx="8352927" cy="4244323"/>
          </a:xfrm>
        </p:grpSpPr>
        <p:sp>
          <p:nvSpPr>
            <p:cNvPr id="5" name="Forme libre : forme 4">
              <a:extLst>
                <a:ext uri="{FF2B5EF4-FFF2-40B4-BE49-F238E27FC236}">
                  <a16:creationId xmlns:a16="http://schemas.microsoft.com/office/drawing/2014/main" id="{22DAF067-25D2-4E92-893E-54543422D6AF}"/>
                </a:ext>
              </a:extLst>
            </p:cNvPr>
            <p:cNvSpPr/>
            <p:nvPr/>
          </p:nvSpPr>
          <p:spPr>
            <a:xfrm>
              <a:off x="3474598" y="2127828"/>
              <a:ext cx="5345873" cy="1095309"/>
            </a:xfrm>
            <a:custGeom>
              <a:avLst/>
              <a:gdLst>
                <a:gd name="connsiteX0" fmla="*/ 182555 w 1095309"/>
                <a:gd name="connsiteY0" fmla="*/ 0 h 5345873"/>
                <a:gd name="connsiteX1" fmla="*/ 912754 w 1095309"/>
                <a:gd name="connsiteY1" fmla="*/ 0 h 5345873"/>
                <a:gd name="connsiteX2" fmla="*/ 1095309 w 1095309"/>
                <a:gd name="connsiteY2" fmla="*/ 182555 h 5345873"/>
                <a:gd name="connsiteX3" fmla="*/ 1095309 w 1095309"/>
                <a:gd name="connsiteY3" fmla="*/ 5345873 h 5345873"/>
                <a:gd name="connsiteX4" fmla="*/ 1095309 w 1095309"/>
                <a:gd name="connsiteY4" fmla="*/ 5345873 h 5345873"/>
                <a:gd name="connsiteX5" fmla="*/ 0 w 1095309"/>
                <a:gd name="connsiteY5" fmla="*/ 5345873 h 5345873"/>
                <a:gd name="connsiteX6" fmla="*/ 0 w 1095309"/>
                <a:gd name="connsiteY6" fmla="*/ 5345873 h 5345873"/>
                <a:gd name="connsiteX7" fmla="*/ 0 w 1095309"/>
                <a:gd name="connsiteY7" fmla="*/ 182555 h 5345873"/>
                <a:gd name="connsiteX8" fmla="*/ 182555 w 1095309"/>
                <a:gd name="connsiteY8" fmla="*/ 0 h 534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309" h="5345873">
                  <a:moveTo>
                    <a:pt x="1095309" y="890996"/>
                  </a:moveTo>
                  <a:lnTo>
                    <a:pt x="1095309" y="4454877"/>
                  </a:lnTo>
                  <a:cubicBezTo>
                    <a:pt x="1095309" y="4946959"/>
                    <a:pt x="1078563" y="5345873"/>
                    <a:pt x="1057906" y="5345873"/>
                  </a:cubicBezTo>
                  <a:lnTo>
                    <a:pt x="0" y="5345873"/>
                  </a:lnTo>
                  <a:lnTo>
                    <a:pt x="0" y="5345873"/>
                  </a:lnTo>
                  <a:lnTo>
                    <a:pt x="0" y="0"/>
                  </a:lnTo>
                  <a:lnTo>
                    <a:pt x="0" y="0"/>
                  </a:lnTo>
                  <a:lnTo>
                    <a:pt x="1057906" y="0"/>
                  </a:lnTo>
                  <a:cubicBezTo>
                    <a:pt x="1078563" y="0"/>
                    <a:pt x="1095309" y="398914"/>
                    <a:pt x="1095309" y="890996"/>
                  </a:cubicBezTo>
                  <a:close/>
                </a:path>
              </a:pathLst>
            </a:custGeom>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82043" rIns="110618" bIns="82045"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Amélioration description des actes</a:t>
              </a:r>
            </a:p>
            <a:p>
              <a:pPr marL="114300" lvl="1" indent="-114300" algn="l" defTabSz="666750">
                <a:lnSpc>
                  <a:spcPct val="90000"/>
                </a:lnSpc>
                <a:spcBef>
                  <a:spcPct val="0"/>
                </a:spcBef>
                <a:spcAft>
                  <a:spcPct val="15000"/>
                </a:spcAft>
                <a:buChar char="•"/>
              </a:pPr>
              <a:r>
                <a:rPr lang="fr-FR" sz="1500" kern="1200" dirty="0"/>
                <a:t>Simplifier la nomenclature</a:t>
              </a:r>
            </a:p>
            <a:p>
              <a:pPr marL="114300" lvl="1" indent="-114300" algn="l" defTabSz="666750">
                <a:lnSpc>
                  <a:spcPct val="90000"/>
                </a:lnSpc>
                <a:spcBef>
                  <a:spcPct val="0"/>
                </a:spcBef>
                <a:spcAft>
                  <a:spcPct val="15000"/>
                </a:spcAft>
                <a:buChar char="•"/>
              </a:pPr>
              <a:r>
                <a:rPr lang="fr-FR" sz="1500" kern="1200" dirty="0"/>
                <a:t>Intégrer plus rapidement l’innovation</a:t>
              </a:r>
            </a:p>
          </p:txBody>
        </p:sp>
        <p:sp>
          <p:nvSpPr>
            <p:cNvPr id="7" name="Forme libre : forme 6">
              <a:extLst>
                <a:ext uri="{FF2B5EF4-FFF2-40B4-BE49-F238E27FC236}">
                  <a16:creationId xmlns:a16="http://schemas.microsoft.com/office/drawing/2014/main" id="{BDA91016-7B97-481E-969D-106D0219584F}"/>
                </a:ext>
              </a:extLst>
            </p:cNvPr>
            <p:cNvSpPr/>
            <p:nvPr/>
          </p:nvSpPr>
          <p:spPr>
            <a:xfrm>
              <a:off x="467544" y="1990914"/>
              <a:ext cx="3007054" cy="1369136"/>
            </a:xfrm>
            <a:custGeom>
              <a:avLst/>
              <a:gdLst>
                <a:gd name="connsiteX0" fmla="*/ 0 w 3007054"/>
                <a:gd name="connsiteY0" fmla="*/ 228194 h 1369136"/>
                <a:gd name="connsiteX1" fmla="*/ 228194 w 3007054"/>
                <a:gd name="connsiteY1" fmla="*/ 0 h 1369136"/>
                <a:gd name="connsiteX2" fmla="*/ 2778860 w 3007054"/>
                <a:gd name="connsiteY2" fmla="*/ 0 h 1369136"/>
                <a:gd name="connsiteX3" fmla="*/ 3007054 w 3007054"/>
                <a:gd name="connsiteY3" fmla="*/ 228194 h 1369136"/>
                <a:gd name="connsiteX4" fmla="*/ 3007054 w 3007054"/>
                <a:gd name="connsiteY4" fmla="*/ 1140942 h 1369136"/>
                <a:gd name="connsiteX5" fmla="*/ 2778860 w 3007054"/>
                <a:gd name="connsiteY5" fmla="*/ 1369136 h 1369136"/>
                <a:gd name="connsiteX6" fmla="*/ 228194 w 3007054"/>
                <a:gd name="connsiteY6" fmla="*/ 1369136 h 1369136"/>
                <a:gd name="connsiteX7" fmla="*/ 0 w 3007054"/>
                <a:gd name="connsiteY7" fmla="*/ 1140942 h 1369136"/>
                <a:gd name="connsiteX8" fmla="*/ 0 w 3007054"/>
                <a:gd name="connsiteY8" fmla="*/ 228194 h 136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7054" h="1369136">
                  <a:moveTo>
                    <a:pt x="0" y="228194"/>
                  </a:moveTo>
                  <a:cubicBezTo>
                    <a:pt x="0" y="102166"/>
                    <a:pt x="102166" y="0"/>
                    <a:pt x="228194" y="0"/>
                  </a:cubicBezTo>
                  <a:lnTo>
                    <a:pt x="2778860" y="0"/>
                  </a:lnTo>
                  <a:cubicBezTo>
                    <a:pt x="2904888" y="0"/>
                    <a:pt x="3007054" y="102166"/>
                    <a:pt x="3007054" y="228194"/>
                  </a:cubicBezTo>
                  <a:lnTo>
                    <a:pt x="3007054" y="1140942"/>
                  </a:lnTo>
                  <a:cubicBezTo>
                    <a:pt x="3007054" y="1266970"/>
                    <a:pt x="2904888" y="1369136"/>
                    <a:pt x="2778860" y="1369136"/>
                  </a:cubicBezTo>
                  <a:lnTo>
                    <a:pt x="228194" y="1369136"/>
                  </a:lnTo>
                  <a:cubicBezTo>
                    <a:pt x="102166" y="1369136"/>
                    <a:pt x="0" y="1266970"/>
                    <a:pt x="0" y="1140942"/>
                  </a:cubicBezTo>
                  <a:lnTo>
                    <a:pt x="0" y="22819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9236" tIns="143036" rIns="219236" bIns="143036" numCol="1" spcCol="1270" anchor="ctr" anchorCtr="0">
              <a:noAutofit/>
            </a:bodyPr>
            <a:lstStyle/>
            <a:p>
              <a:pPr marL="0" lvl="0" indent="0" algn="ctr" defTabSz="1778000">
                <a:lnSpc>
                  <a:spcPct val="90000"/>
                </a:lnSpc>
                <a:spcBef>
                  <a:spcPct val="0"/>
                </a:spcBef>
                <a:spcAft>
                  <a:spcPct val="35000"/>
                </a:spcAft>
                <a:buNone/>
              </a:pPr>
              <a:r>
                <a:rPr lang="fr-FR" sz="3200" kern="1200" dirty="0"/>
                <a:t>Finalités</a:t>
              </a:r>
            </a:p>
          </p:txBody>
        </p:sp>
        <p:sp>
          <p:nvSpPr>
            <p:cNvPr id="8" name="Forme libre : forme 7">
              <a:extLst>
                <a:ext uri="{FF2B5EF4-FFF2-40B4-BE49-F238E27FC236}">
                  <a16:creationId xmlns:a16="http://schemas.microsoft.com/office/drawing/2014/main" id="{1C331E2D-15D5-4D24-94A6-79813A490D9E}"/>
                </a:ext>
              </a:extLst>
            </p:cNvPr>
            <p:cNvSpPr/>
            <p:nvPr/>
          </p:nvSpPr>
          <p:spPr>
            <a:xfrm>
              <a:off x="3474598" y="3565422"/>
              <a:ext cx="5345873" cy="1095309"/>
            </a:xfrm>
            <a:custGeom>
              <a:avLst/>
              <a:gdLst>
                <a:gd name="connsiteX0" fmla="*/ 182555 w 1095309"/>
                <a:gd name="connsiteY0" fmla="*/ 0 h 5345873"/>
                <a:gd name="connsiteX1" fmla="*/ 912754 w 1095309"/>
                <a:gd name="connsiteY1" fmla="*/ 0 h 5345873"/>
                <a:gd name="connsiteX2" fmla="*/ 1095309 w 1095309"/>
                <a:gd name="connsiteY2" fmla="*/ 182555 h 5345873"/>
                <a:gd name="connsiteX3" fmla="*/ 1095309 w 1095309"/>
                <a:gd name="connsiteY3" fmla="*/ 5345873 h 5345873"/>
                <a:gd name="connsiteX4" fmla="*/ 1095309 w 1095309"/>
                <a:gd name="connsiteY4" fmla="*/ 5345873 h 5345873"/>
                <a:gd name="connsiteX5" fmla="*/ 0 w 1095309"/>
                <a:gd name="connsiteY5" fmla="*/ 5345873 h 5345873"/>
                <a:gd name="connsiteX6" fmla="*/ 0 w 1095309"/>
                <a:gd name="connsiteY6" fmla="*/ 5345873 h 5345873"/>
                <a:gd name="connsiteX7" fmla="*/ 0 w 1095309"/>
                <a:gd name="connsiteY7" fmla="*/ 182555 h 5345873"/>
                <a:gd name="connsiteX8" fmla="*/ 182555 w 1095309"/>
                <a:gd name="connsiteY8" fmla="*/ 0 h 534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309" h="5345873">
                  <a:moveTo>
                    <a:pt x="1095309" y="890996"/>
                  </a:moveTo>
                  <a:lnTo>
                    <a:pt x="1095309" y="4454877"/>
                  </a:lnTo>
                  <a:cubicBezTo>
                    <a:pt x="1095309" y="4946959"/>
                    <a:pt x="1078563" y="5345873"/>
                    <a:pt x="1057906" y="5345873"/>
                  </a:cubicBezTo>
                  <a:lnTo>
                    <a:pt x="0" y="5345873"/>
                  </a:lnTo>
                  <a:lnTo>
                    <a:pt x="0" y="5345873"/>
                  </a:lnTo>
                  <a:lnTo>
                    <a:pt x="0" y="0"/>
                  </a:lnTo>
                  <a:lnTo>
                    <a:pt x="0" y="0"/>
                  </a:lnTo>
                  <a:lnTo>
                    <a:pt x="1057906" y="0"/>
                  </a:lnTo>
                  <a:cubicBezTo>
                    <a:pt x="1078563" y="0"/>
                    <a:pt x="1095309" y="398914"/>
                    <a:pt x="1095309" y="890996"/>
                  </a:cubicBezTo>
                  <a:close/>
                </a:path>
              </a:pathLst>
            </a:custGeom>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82043" rIns="110618" bIns="82045" numCol="1" spcCol="1270" anchor="ctr" anchorCtr="0">
              <a:noAutofit/>
            </a:bodyPr>
            <a:lstStyle/>
            <a:p>
              <a:pPr marL="114300" lvl="1" indent="-114300" algn="l" defTabSz="666750">
                <a:lnSpc>
                  <a:spcPct val="90000"/>
                </a:lnSpc>
                <a:spcBef>
                  <a:spcPct val="0"/>
                </a:spcBef>
                <a:spcAft>
                  <a:spcPct val="15000"/>
                </a:spcAft>
                <a:buChar char="•"/>
              </a:pPr>
              <a:r>
                <a:rPr lang="fr-FR" sz="1500" b="1" i="0" kern="1200" dirty="0"/>
                <a:t>Haut conseil des nomenclatures</a:t>
              </a:r>
            </a:p>
            <a:p>
              <a:pPr marL="114300" lvl="1" indent="-114300" algn="l" defTabSz="666750">
                <a:lnSpc>
                  <a:spcPct val="90000"/>
                </a:lnSpc>
                <a:spcBef>
                  <a:spcPct val="0"/>
                </a:spcBef>
                <a:spcAft>
                  <a:spcPct val="15000"/>
                </a:spcAft>
                <a:buChar char="•"/>
              </a:pPr>
              <a:r>
                <a:rPr lang="fr-FR" sz="1500" b="1" i="0" kern="1200" dirty="0"/>
                <a:t>Utilisateurs : 53 comités cliniques, environ 600 membres</a:t>
              </a:r>
            </a:p>
            <a:p>
              <a:pPr marL="114300" lvl="1" indent="-114300" algn="l" defTabSz="666750">
                <a:lnSpc>
                  <a:spcPct val="90000"/>
                </a:lnSpc>
                <a:spcBef>
                  <a:spcPct val="0"/>
                </a:spcBef>
                <a:spcAft>
                  <a:spcPct val="15000"/>
                </a:spcAft>
                <a:buChar char="•"/>
              </a:pPr>
              <a:r>
                <a:rPr lang="fr-FR" sz="1500" kern="1200" dirty="0"/>
                <a:t>Participation : ATIH, CNAM, HAS</a:t>
              </a:r>
            </a:p>
          </p:txBody>
        </p:sp>
        <p:sp>
          <p:nvSpPr>
            <p:cNvPr id="9" name="Forme libre : forme 8">
              <a:extLst>
                <a:ext uri="{FF2B5EF4-FFF2-40B4-BE49-F238E27FC236}">
                  <a16:creationId xmlns:a16="http://schemas.microsoft.com/office/drawing/2014/main" id="{A168121E-AD65-4B48-98B1-F8D86DC934ED}"/>
                </a:ext>
              </a:extLst>
            </p:cNvPr>
            <p:cNvSpPr/>
            <p:nvPr/>
          </p:nvSpPr>
          <p:spPr>
            <a:xfrm>
              <a:off x="467544" y="3428507"/>
              <a:ext cx="3007054" cy="1369136"/>
            </a:xfrm>
            <a:custGeom>
              <a:avLst/>
              <a:gdLst>
                <a:gd name="connsiteX0" fmla="*/ 0 w 3007054"/>
                <a:gd name="connsiteY0" fmla="*/ 228194 h 1369136"/>
                <a:gd name="connsiteX1" fmla="*/ 228194 w 3007054"/>
                <a:gd name="connsiteY1" fmla="*/ 0 h 1369136"/>
                <a:gd name="connsiteX2" fmla="*/ 2778860 w 3007054"/>
                <a:gd name="connsiteY2" fmla="*/ 0 h 1369136"/>
                <a:gd name="connsiteX3" fmla="*/ 3007054 w 3007054"/>
                <a:gd name="connsiteY3" fmla="*/ 228194 h 1369136"/>
                <a:gd name="connsiteX4" fmla="*/ 3007054 w 3007054"/>
                <a:gd name="connsiteY4" fmla="*/ 1140942 h 1369136"/>
                <a:gd name="connsiteX5" fmla="*/ 2778860 w 3007054"/>
                <a:gd name="connsiteY5" fmla="*/ 1369136 h 1369136"/>
                <a:gd name="connsiteX6" fmla="*/ 228194 w 3007054"/>
                <a:gd name="connsiteY6" fmla="*/ 1369136 h 1369136"/>
                <a:gd name="connsiteX7" fmla="*/ 0 w 3007054"/>
                <a:gd name="connsiteY7" fmla="*/ 1140942 h 1369136"/>
                <a:gd name="connsiteX8" fmla="*/ 0 w 3007054"/>
                <a:gd name="connsiteY8" fmla="*/ 228194 h 136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7054" h="1369136">
                  <a:moveTo>
                    <a:pt x="0" y="228194"/>
                  </a:moveTo>
                  <a:cubicBezTo>
                    <a:pt x="0" y="102166"/>
                    <a:pt x="102166" y="0"/>
                    <a:pt x="228194" y="0"/>
                  </a:cubicBezTo>
                  <a:lnTo>
                    <a:pt x="2778860" y="0"/>
                  </a:lnTo>
                  <a:cubicBezTo>
                    <a:pt x="2904888" y="0"/>
                    <a:pt x="3007054" y="102166"/>
                    <a:pt x="3007054" y="228194"/>
                  </a:cubicBezTo>
                  <a:lnTo>
                    <a:pt x="3007054" y="1140942"/>
                  </a:lnTo>
                  <a:cubicBezTo>
                    <a:pt x="3007054" y="1266970"/>
                    <a:pt x="2904888" y="1369136"/>
                    <a:pt x="2778860" y="1369136"/>
                  </a:cubicBezTo>
                  <a:lnTo>
                    <a:pt x="228194" y="1369136"/>
                  </a:lnTo>
                  <a:cubicBezTo>
                    <a:pt x="102166" y="1369136"/>
                    <a:pt x="0" y="1266970"/>
                    <a:pt x="0" y="1140942"/>
                  </a:cubicBezTo>
                  <a:lnTo>
                    <a:pt x="0" y="22819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9236" tIns="143036" rIns="219236" bIns="143036" numCol="1" spcCol="1270" anchor="ctr" anchorCtr="0">
              <a:noAutofit/>
            </a:bodyPr>
            <a:lstStyle/>
            <a:p>
              <a:pPr marL="0" lvl="0" indent="0" algn="ctr" defTabSz="1778000">
                <a:lnSpc>
                  <a:spcPct val="90000"/>
                </a:lnSpc>
                <a:spcBef>
                  <a:spcPct val="0"/>
                </a:spcBef>
                <a:spcAft>
                  <a:spcPct val="35000"/>
                </a:spcAft>
                <a:buNone/>
              </a:pPr>
              <a:r>
                <a:rPr lang="fr-FR" sz="3200" kern="1200" dirty="0"/>
                <a:t>Acteurs</a:t>
              </a:r>
            </a:p>
          </p:txBody>
        </p:sp>
        <p:sp>
          <p:nvSpPr>
            <p:cNvPr id="10" name="Forme libre : forme 9">
              <a:extLst>
                <a:ext uri="{FF2B5EF4-FFF2-40B4-BE49-F238E27FC236}">
                  <a16:creationId xmlns:a16="http://schemas.microsoft.com/office/drawing/2014/main" id="{8323AEC1-F2F7-4CDE-8109-E47863BB260F}"/>
                </a:ext>
              </a:extLst>
            </p:cNvPr>
            <p:cNvSpPr/>
            <p:nvPr/>
          </p:nvSpPr>
          <p:spPr>
            <a:xfrm>
              <a:off x="3474598" y="5003014"/>
              <a:ext cx="5345873" cy="1095309"/>
            </a:xfrm>
            <a:custGeom>
              <a:avLst/>
              <a:gdLst>
                <a:gd name="connsiteX0" fmla="*/ 182555 w 1095309"/>
                <a:gd name="connsiteY0" fmla="*/ 0 h 5345873"/>
                <a:gd name="connsiteX1" fmla="*/ 912754 w 1095309"/>
                <a:gd name="connsiteY1" fmla="*/ 0 h 5345873"/>
                <a:gd name="connsiteX2" fmla="*/ 1095309 w 1095309"/>
                <a:gd name="connsiteY2" fmla="*/ 182555 h 5345873"/>
                <a:gd name="connsiteX3" fmla="*/ 1095309 w 1095309"/>
                <a:gd name="connsiteY3" fmla="*/ 5345873 h 5345873"/>
                <a:gd name="connsiteX4" fmla="*/ 1095309 w 1095309"/>
                <a:gd name="connsiteY4" fmla="*/ 5345873 h 5345873"/>
                <a:gd name="connsiteX5" fmla="*/ 0 w 1095309"/>
                <a:gd name="connsiteY5" fmla="*/ 5345873 h 5345873"/>
                <a:gd name="connsiteX6" fmla="*/ 0 w 1095309"/>
                <a:gd name="connsiteY6" fmla="*/ 5345873 h 5345873"/>
                <a:gd name="connsiteX7" fmla="*/ 0 w 1095309"/>
                <a:gd name="connsiteY7" fmla="*/ 182555 h 5345873"/>
                <a:gd name="connsiteX8" fmla="*/ 182555 w 1095309"/>
                <a:gd name="connsiteY8" fmla="*/ 0 h 534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309" h="5345873">
                  <a:moveTo>
                    <a:pt x="1095309" y="890996"/>
                  </a:moveTo>
                  <a:lnTo>
                    <a:pt x="1095309" y="4454877"/>
                  </a:lnTo>
                  <a:cubicBezTo>
                    <a:pt x="1095309" y="4946959"/>
                    <a:pt x="1078563" y="5345873"/>
                    <a:pt x="1057906" y="5345873"/>
                  </a:cubicBezTo>
                  <a:lnTo>
                    <a:pt x="0" y="5345873"/>
                  </a:lnTo>
                  <a:lnTo>
                    <a:pt x="0" y="5345873"/>
                  </a:lnTo>
                  <a:lnTo>
                    <a:pt x="0" y="0"/>
                  </a:lnTo>
                  <a:lnTo>
                    <a:pt x="0" y="0"/>
                  </a:lnTo>
                  <a:lnTo>
                    <a:pt x="1057906" y="0"/>
                  </a:lnTo>
                  <a:cubicBezTo>
                    <a:pt x="1078563" y="0"/>
                    <a:pt x="1095309" y="398914"/>
                    <a:pt x="1095309" y="890996"/>
                  </a:cubicBezTo>
                  <a:close/>
                </a:path>
              </a:pathLst>
            </a:custGeom>
          </p:spPr>
          <p:style>
            <a:lnRef idx="2">
              <a:schemeClr val="accent3">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7151" tIns="82044" rIns="110618" bIns="82044"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Phase de préparation : nomination des référents, des membres des comités, information des professionnels</a:t>
              </a:r>
              <a:endParaRPr lang="fr-FR" sz="1500" i="1" kern="1200" dirty="0"/>
            </a:p>
            <a:p>
              <a:pPr marL="114300" lvl="1" indent="-114300" algn="l" defTabSz="666750">
                <a:lnSpc>
                  <a:spcPct val="90000"/>
                </a:lnSpc>
                <a:spcBef>
                  <a:spcPct val="0"/>
                </a:spcBef>
                <a:spcAft>
                  <a:spcPct val="15000"/>
                </a:spcAft>
                <a:buChar char="•"/>
              </a:pPr>
              <a:r>
                <a:rPr lang="fr-FR" sz="1500" kern="1200" dirty="0"/>
                <a:t>Début des travaux en janvier 2022 pour 3 à 5 ans</a:t>
              </a:r>
            </a:p>
            <a:p>
              <a:pPr marL="114300" lvl="1" indent="-114300" algn="l" defTabSz="666750">
                <a:lnSpc>
                  <a:spcPct val="90000"/>
                </a:lnSpc>
                <a:spcBef>
                  <a:spcPct val="0"/>
                </a:spcBef>
                <a:spcAft>
                  <a:spcPct val="15000"/>
                </a:spcAft>
                <a:buChar char="•"/>
              </a:pPr>
              <a:r>
                <a:rPr lang="fr-FR" sz="1500" kern="1200" dirty="0"/>
                <a:t>11 premiers comités cliniques, 2300 actes</a:t>
              </a:r>
            </a:p>
          </p:txBody>
        </p:sp>
        <p:sp>
          <p:nvSpPr>
            <p:cNvPr id="11" name="Forme libre : forme 10">
              <a:extLst>
                <a:ext uri="{FF2B5EF4-FFF2-40B4-BE49-F238E27FC236}">
                  <a16:creationId xmlns:a16="http://schemas.microsoft.com/office/drawing/2014/main" id="{1F8F2FAE-859F-42E6-83B3-8D6EEE479356}"/>
                </a:ext>
              </a:extLst>
            </p:cNvPr>
            <p:cNvSpPr/>
            <p:nvPr/>
          </p:nvSpPr>
          <p:spPr>
            <a:xfrm>
              <a:off x="467544" y="4866101"/>
              <a:ext cx="3007054" cy="1369136"/>
            </a:xfrm>
            <a:custGeom>
              <a:avLst/>
              <a:gdLst>
                <a:gd name="connsiteX0" fmla="*/ 0 w 3007054"/>
                <a:gd name="connsiteY0" fmla="*/ 228194 h 1369136"/>
                <a:gd name="connsiteX1" fmla="*/ 228194 w 3007054"/>
                <a:gd name="connsiteY1" fmla="*/ 0 h 1369136"/>
                <a:gd name="connsiteX2" fmla="*/ 2778860 w 3007054"/>
                <a:gd name="connsiteY2" fmla="*/ 0 h 1369136"/>
                <a:gd name="connsiteX3" fmla="*/ 3007054 w 3007054"/>
                <a:gd name="connsiteY3" fmla="*/ 228194 h 1369136"/>
                <a:gd name="connsiteX4" fmla="*/ 3007054 w 3007054"/>
                <a:gd name="connsiteY4" fmla="*/ 1140942 h 1369136"/>
                <a:gd name="connsiteX5" fmla="*/ 2778860 w 3007054"/>
                <a:gd name="connsiteY5" fmla="*/ 1369136 h 1369136"/>
                <a:gd name="connsiteX6" fmla="*/ 228194 w 3007054"/>
                <a:gd name="connsiteY6" fmla="*/ 1369136 h 1369136"/>
                <a:gd name="connsiteX7" fmla="*/ 0 w 3007054"/>
                <a:gd name="connsiteY7" fmla="*/ 1140942 h 1369136"/>
                <a:gd name="connsiteX8" fmla="*/ 0 w 3007054"/>
                <a:gd name="connsiteY8" fmla="*/ 228194 h 136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7054" h="1369136">
                  <a:moveTo>
                    <a:pt x="0" y="228194"/>
                  </a:moveTo>
                  <a:cubicBezTo>
                    <a:pt x="0" y="102166"/>
                    <a:pt x="102166" y="0"/>
                    <a:pt x="228194" y="0"/>
                  </a:cubicBezTo>
                  <a:lnTo>
                    <a:pt x="2778860" y="0"/>
                  </a:lnTo>
                  <a:cubicBezTo>
                    <a:pt x="2904888" y="0"/>
                    <a:pt x="3007054" y="102166"/>
                    <a:pt x="3007054" y="228194"/>
                  </a:cubicBezTo>
                  <a:lnTo>
                    <a:pt x="3007054" y="1140942"/>
                  </a:lnTo>
                  <a:cubicBezTo>
                    <a:pt x="3007054" y="1266970"/>
                    <a:pt x="2904888" y="1369136"/>
                    <a:pt x="2778860" y="1369136"/>
                  </a:cubicBezTo>
                  <a:lnTo>
                    <a:pt x="228194" y="1369136"/>
                  </a:lnTo>
                  <a:cubicBezTo>
                    <a:pt x="102166" y="1369136"/>
                    <a:pt x="0" y="1266970"/>
                    <a:pt x="0" y="1140942"/>
                  </a:cubicBezTo>
                  <a:lnTo>
                    <a:pt x="0" y="22819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19236" tIns="143036" rIns="219236" bIns="143036" numCol="1" spcCol="1270" anchor="ctr" anchorCtr="0">
              <a:noAutofit/>
            </a:bodyPr>
            <a:lstStyle/>
            <a:p>
              <a:pPr marL="0" lvl="0" indent="0" algn="ctr" defTabSz="1778000">
                <a:lnSpc>
                  <a:spcPct val="90000"/>
                </a:lnSpc>
                <a:spcBef>
                  <a:spcPct val="0"/>
                </a:spcBef>
                <a:spcAft>
                  <a:spcPct val="35000"/>
                </a:spcAft>
                <a:buNone/>
              </a:pPr>
              <a:r>
                <a:rPr lang="fr-FR" sz="3200" kern="1200" dirty="0"/>
                <a:t>Calendrier</a:t>
              </a:r>
            </a:p>
          </p:txBody>
        </p:sp>
      </p:grpSp>
      <p:sp>
        <p:nvSpPr>
          <p:cNvPr id="3" name="Espace réservé de la date 2">
            <a:extLst>
              <a:ext uri="{FF2B5EF4-FFF2-40B4-BE49-F238E27FC236}">
                <a16:creationId xmlns:a16="http://schemas.microsoft.com/office/drawing/2014/main" id="{EE4C004A-D69B-440C-9B32-C1F9575A1EB3}"/>
              </a:ext>
            </a:extLst>
          </p:cNvPr>
          <p:cNvSpPr>
            <a:spLocks noGrp="1"/>
          </p:cNvSpPr>
          <p:nvPr>
            <p:ph type="dt" sz="half" idx="11"/>
          </p:nvPr>
        </p:nvSpPr>
        <p:spPr/>
        <p:txBody>
          <a:bodyPr/>
          <a:lstStyle/>
          <a:p>
            <a:r>
              <a:rPr lang="fr-FR"/>
              <a:t>08 novembre 2021</a:t>
            </a:r>
            <a:endParaRPr lang="fr-FR" dirty="0"/>
          </a:p>
        </p:txBody>
      </p:sp>
      <p:sp>
        <p:nvSpPr>
          <p:cNvPr id="6" name="Espace réservé du pied de page 5">
            <a:extLst>
              <a:ext uri="{FF2B5EF4-FFF2-40B4-BE49-F238E27FC236}">
                <a16:creationId xmlns:a16="http://schemas.microsoft.com/office/drawing/2014/main" id="{1C6676E5-A4EA-459B-B44D-E0DE2D3B461E}"/>
              </a:ext>
            </a:extLst>
          </p:cNvPr>
          <p:cNvSpPr>
            <a:spLocks noGrp="1"/>
          </p:cNvSpPr>
          <p:nvPr>
            <p:ph type="ftr" sz="quarter" idx="12"/>
          </p:nvPr>
        </p:nvSpPr>
        <p:spPr/>
        <p:txBody>
          <a:bodyPr/>
          <a:lstStyle/>
          <a:p>
            <a:r>
              <a:rPr lang="fr-FR"/>
              <a:t>Session d'information PMSI 2022 - ATIH</a:t>
            </a:r>
            <a:endParaRPr lang="fr-FR" dirty="0"/>
          </a:p>
        </p:txBody>
      </p:sp>
      <p:sp>
        <p:nvSpPr>
          <p:cNvPr id="12" name="Espace réservé du numéro de diapositive 11">
            <a:extLst>
              <a:ext uri="{FF2B5EF4-FFF2-40B4-BE49-F238E27FC236}">
                <a16:creationId xmlns:a16="http://schemas.microsoft.com/office/drawing/2014/main" id="{5FC0BD97-871A-407B-8FC1-DA5A5567B593}"/>
              </a:ext>
            </a:extLst>
          </p:cNvPr>
          <p:cNvSpPr>
            <a:spLocks noGrp="1"/>
          </p:cNvSpPr>
          <p:nvPr>
            <p:ph type="sldNum" sz="quarter" idx="10"/>
          </p:nvPr>
        </p:nvSpPr>
        <p:spPr/>
        <p:txBody>
          <a:bodyPr/>
          <a:lstStyle/>
          <a:p>
            <a:fld id="{E5369045-A61C-425D-88C5-655E2D52834C}" type="slidenum">
              <a:rPr lang="fr-FR" smtClean="0"/>
              <a:pPr/>
              <a:t>99</a:t>
            </a:fld>
            <a:endParaRPr lang="fr-FR" dirty="0"/>
          </a:p>
        </p:txBody>
      </p:sp>
      <p:pic>
        <p:nvPicPr>
          <p:cNvPr id="15" name="Image 14">
            <a:extLst>
              <a:ext uri="{FF2B5EF4-FFF2-40B4-BE49-F238E27FC236}">
                <a16:creationId xmlns:a16="http://schemas.microsoft.com/office/drawing/2014/main" id="{5D0662C4-92C2-4C86-98C8-0E1CC76CC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810" y="133350"/>
            <a:ext cx="905661" cy="1279426"/>
          </a:xfrm>
          <a:prstGeom prst="rect">
            <a:avLst/>
          </a:prstGeom>
        </p:spPr>
      </p:pic>
    </p:spTree>
    <p:extLst>
      <p:ext uri="{BB962C8B-B14F-4D97-AF65-F5344CB8AC3E}">
        <p14:creationId xmlns:p14="http://schemas.microsoft.com/office/powerpoint/2010/main" val="698464051"/>
      </p:ext>
    </p:extLst>
  </p:cSld>
  <p:clrMapOvr>
    <a:masterClrMapping/>
  </p:clrMapOvr>
</p:sld>
</file>

<file path=ppt/theme/theme1.xml><?xml version="1.0" encoding="utf-8"?>
<a:theme xmlns:a="http://schemas.openxmlformats.org/drawingml/2006/main" name="Thème ATIH Paris">
  <a:themeElements>
    <a:clrScheme name="Personnalisée 1">
      <a:dk1>
        <a:srgbClr val="4E455D"/>
      </a:dk1>
      <a:lt1>
        <a:sysClr val="window" lastClr="FFFFFF"/>
      </a:lt1>
      <a:dk2>
        <a:srgbClr val="4E455D"/>
      </a:dk2>
      <a:lt2>
        <a:srgbClr val="0095CB"/>
      </a:lt2>
      <a:accent1>
        <a:srgbClr val="55A935"/>
      </a:accent1>
      <a:accent2>
        <a:srgbClr val="E47823"/>
      </a:accent2>
      <a:accent3>
        <a:srgbClr val="4E455D"/>
      </a:accent3>
      <a:accent4>
        <a:srgbClr val="4E455D"/>
      </a:accent4>
      <a:accent5>
        <a:srgbClr val="4E455D"/>
      </a:accent5>
      <a:accent6>
        <a:srgbClr val="4E455D"/>
      </a:accent6>
      <a:hlink>
        <a:srgbClr val="4E455D"/>
      </a:hlink>
      <a:folHlink>
        <a:srgbClr val="4E455D"/>
      </a:folHlink>
    </a:clrScheme>
    <a:fontScheme name="Nouvelle présentation">
      <a:majorFont>
        <a:latin typeface="Arial Bold"/>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25000">
            <a:ln>
              <a:noFill/>
            </a:ln>
            <a:solidFill>
              <a:schemeClr val="tx1"/>
            </a:solidFill>
            <a:effectLst/>
            <a:latin typeface="Times" charset="0"/>
            <a:ea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3">
        <a:dk1>
          <a:srgbClr val="000000"/>
        </a:dk1>
        <a:lt1>
          <a:srgbClr val="FFFFFF"/>
        </a:lt1>
        <a:dk2>
          <a:srgbClr val="453B50"/>
        </a:dk2>
        <a:lt2>
          <a:srgbClr val="453B50"/>
        </a:lt2>
        <a:accent1>
          <a:srgbClr val="BBE0E3"/>
        </a:accent1>
        <a:accent2>
          <a:srgbClr val="1592BC"/>
        </a:accent2>
        <a:accent3>
          <a:srgbClr val="FFFFFF"/>
        </a:accent3>
        <a:accent4>
          <a:srgbClr val="000000"/>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14">
        <a:dk1>
          <a:srgbClr val="453B50"/>
        </a:dk1>
        <a:lt1>
          <a:srgbClr val="FFFFFF"/>
        </a:lt1>
        <a:dk2>
          <a:srgbClr val="453B50"/>
        </a:dk2>
        <a:lt2>
          <a:srgbClr val="453B50"/>
        </a:lt2>
        <a:accent1>
          <a:srgbClr val="BBE0E3"/>
        </a:accent1>
        <a:accent2>
          <a:srgbClr val="1592BC"/>
        </a:accent2>
        <a:accent3>
          <a:srgbClr val="FFFFFF"/>
        </a:accent3>
        <a:accent4>
          <a:srgbClr val="3A3143"/>
        </a:accent4>
        <a:accent5>
          <a:srgbClr val="DAEDEF"/>
        </a:accent5>
        <a:accent6>
          <a:srgbClr val="1284AA"/>
        </a:accent6>
        <a:hlink>
          <a:srgbClr val="1592B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06d1b5d-7da7-4eae-a83b-f2e8fbfa0788">
      <UserInfo>
        <DisplayName>Catherine LE GOUHIR</DisplayName>
        <AccountId>20</AccountId>
        <AccountType/>
      </UserInfo>
      <UserInfo>
        <DisplayName>Diane PAILLET</DisplayName>
        <AccountId>21</AccountId>
        <AccountType/>
      </UserInfo>
      <UserInfo>
        <DisplayName>Alexandra DELANNOY</DisplayName>
        <AccountId>56</AccountId>
        <AccountType/>
      </UserInfo>
      <UserInfo>
        <DisplayName>Joëlle DUBOIS</DisplayName>
        <AccountId>18</AccountId>
        <AccountType/>
      </UserInfo>
      <UserInfo>
        <DisplayName>Sophie BARON</DisplayName>
        <AccountId>27</AccountId>
        <AccountType/>
      </UserInfo>
      <UserInfo>
        <DisplayName>Raphaêl SCHWOB</DisplayName>
        <AccountId>1</AccountId>
        <AccountType/>
      </UserInfo>
      <UserInfo>
        <DisplayName>Christophe DUJARDIN</DisplayName>
        <AccountId>2</AccountId>
        <AccountType/>
      </UserInfo>
      <UserInfo>
        <DisplayName>Clément RALLET</DisplayName>
        <AccountId>11</AccountId>
        <AccountType/>
      </UserInfo>
      <UserInfo>
        <DisplayName>Anis ELLINI</DisplayName>
        <AccountId>25</AccountId>
        <AccountType/>
      </UserInfo>
      <UserInfo>
        <DisplayName>Natasha PESLIN</DisplayName>
        <AccountId>68</AccountId>
        <AccountType/>
      </UserInfo>
      <UserInfo>
        <DisplayName>Nicole MELIN</DisplayName>
        <AccountId>23</AccountId>
        <AccountType/>
      </UserInfo>
      <UserInfo>
        <DisplayName>Guylène ROBERT</DisplayName>
        <AccountId>74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69A852B7C52843BF166AAD1350051D" ma:contentTypeVersion="1" ma:contentTypeDescription="Crée un document." ma:contentTypeScope="" ma:versionID="41f3afd471521af909c5b24db65548c1">
  <xsd:schema xmlns:xsd="http://www.w3.org/2001/XMLSchema" xmlns:xs="http://www.w3.org/2001/XMLSchema" xmlns:p="http://schemas.microsoft.com/office/2006/metadata/properties" xmlns:ns2="f06d1b5d-7da7-4eae-a83b-f2e8fbfa0788" targetNamespace="http://schemas.microsoft.com/office/2006/metadata/properties" ma:root="true" ma:fieldsID="e2e39ea882cf0a94f6828011f3fa2d07" ns2:_="">
    <xsd:import namespace="f06d1b5d-7da7-4eae-a83b-f2e8fbfa078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6d1b5d-7da7-4eae-a83b-f2e8fbfa0788"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3EFAC3-06D0-4F62-9222-9BD4F6DA4199}">
  <ds:schemaRefs>
    <ds:schemaRef ds:uri="http://schemas.openxmlformats.org/package/2006/metadata/core-properties"/>
    <ds:schemaRef ds:uri="http://schemas.microsoft.com/office/2006/metadata/properties"/>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f06d1b5d-7da7-4eae-a83b-f2e8fbfa0788"/>
    <ds:schemaRef ds:uri="http://purl.org/dc/dcmitype/"/>
  </ds:schemaRefs>
</ds:datastoreItem>
</file>

<file path=customXml/itemProps2.xml><?xml version="1.0" encoding="utf-8"?>
<ds:datastoreItem xmlns:ds="http://schemas.openxmlformats.org/officeDocument/2006/customXml" ds:itemID="{C42D6172-E7D8-4F0F-B0A6-96060F209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6d1b5d-7da7-4eae-a83b-f2e8fbfa07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106294-4DAD-4E20-8611-186B91D0BB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19760</TotalTime>
  <Words>8091</Words>
  <Application>Microsoft Office PowerPoint</Application>
  <PresentationFormat>Affichage à l'écran (4:3)</PresentationFormat>
  <Paragraphs>1566</Paragraphs>
  <Slides>125</Slides>
  <Notes>79</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125</vt:i4>
      </vt:variant>
    </vt:vector>
  </HeadingPairs>
  <TitlesOfParts>
    <vt:vector size="137" baseType="lpstr">
      <vt:lpstr>MS PGothic</vt:lpstr>
      <vt:lpstr>MS PGothic</vt:lpstr>
      <vt:lpstr>Arial</vt:lpstr>
      <vt:lpstr>Arial Bold</vt:lpstr>
      <vt:lpstr>Arial, Helvetica, sans-serif</vt:lpstr>
      <vt:lpstr>Calibri</vt:lpstr>
      <vt:lpstr>Symbol</vt:lpstr>
      <vt:lpstr>Times</vt:lpstr>
      <vt:lpstr>Times New Roman</vt:lpstr>
      <vt:lpstr>Wingdings</vt:lpstr>
      <vt:lpstr>Wingdings 3</vt:lpstr>
      <vt:lpstr>Thème ATIH Paris</vt:lpstr>
      <vt:lpstr>Session actualités  PMSI 2022</vt:lpstr>
      <vt:lpstr>Introduction</vt:lpstr>
      <vt:lpstr>Présentation PowerPoint</vt:lpstr>
      <vt:lpstr>  </vt:lpstr>
      <vt:lpstr>  </vt:lpstr>
      <vt:lpstr>  </vt:lpstr>
      <vt:lpstr>3 - MCO</vt:lpstr>
      <vt:lpstr>Ordre du jour</vt:lpstr>
      <vt:lpstr>1. Classification </vt:lpstr>
      <vt:lpstr>Refonte de la CMD09 chirurgicale</vt:lpstr>
      <vt:lpstr>Plan</vt:lpstr>
      <vt:lpstr>Une sous-CMD perfectible</vt:lpstr>
      <vt:lpstr>Deux objectifs ont structuré la réflexion : Améliorer la prise en compte de l’ambulatoire et l’homogénéité des racines</vt:lpstr>
      <vt:lpstr>Présentation des évolutions</vt:lpstr>
      <vt:lpstr>CMD09 chirurgicale : Présentation des évolutions</vt:lpstr>
      <vt:lpstr>Améliorer la description des prises en charge chirurgicales du cancer du sein</vt:lpstr>
      <vt:lpstr>Améliorer la description des prises en charge chirurgicales du cancer du sein</vt:lpstr>
      <vt:lpstr>Améliorer la description des prises en charge chirurgicales du cancer du sein</vt:lpstr>
      <vt:lpstr>Améliorer la description des prises en charge chirurgicales du cancer du sein</vt:lpstr>
      <vt:lpstr>Améliorer la description des prises en charge chirurgicales du cancer du sein</vt:lpstr>
      <vt:lpstr>Nouvel arbre de la zone « sein »</vt:lpstr>
      <vt:lpstr>Chirurgie de la peau : distinguer les cancers des affections non malignes</vt:lpstr>
      <vt:lpstr>Tumeur maligne de la peau</vt:lpstr>
      <vt:lpstr>Tumeur maligne de la peau</vt:lpstr>
      <vt:lpstr>Révision des séjours d’exérèse-greffe</vt:lpstr>
      <vt:lpstr>Révision des séjours d’exérèse-greffe</vt:lpstr>
      <vt:lpstr>Autres évolutions</vt:lpstr>
      <vt:lpstr>Synthèse</vt:lpstr>
      <vt:lpstr>Synthèse : une description plus précise de l’activité médicale</vt:lpstr>
      <vt:lpstr>Nouvel arbre de la CMD09</vt:lpstr>
      <vt:lpstr>Présentation PowerPoint</vt:lpstr>
      <vt:lpstr>Recommandation de codage</vt:lpstr>
      <vt:lpstr>Comment coder les séjours pour reconstruction mammaire différée par prothèse après cancer ?</vt:lpstr>
      <vt:lpstr>Évolution des racines interventionnelles dans la CMD08</vt:lpstr>
      <vt:lpstr>Plan</vt:lpstr>
      <vt:lpstr>Une solution à trouver pour les actes de spondyloplastie sans expansion</vt:lpstr>
      <vt:lpstr>Démarche centrée sur l’identification d’actes comparables à vocation interventionnelle</vt:lpstr>
      <vt:lpstr>Création de racines en K dans la CMD 08 Liste d’actes</vt:lpstr>
      <vt:lpstr>Conclusions : Création de 2 racines en K</vt:lpstr>
      <vt:lpstr>2. Information médicale </vt:lpstr>
      <vt:lpstr>2. Information médicale </vt:lpstr>
      <vt:lpstr>Présentation PowerPoint</vt:lpstr>
      <vt:lpstr>Travaux de construction du recueil (1/2) </vt:lpstr>
      <vt:lpstr>Présentation PowerPoint</vt:lpstr>
      <vt:lpstr>Présentation PowerPoint</vt:lpstr>
      <vt:lpstr>Mise à disposition des données du potentiel </vt:lpstr>
      <vt:lpstr>Présentation PowerPoint</vt:lpstr>
      <vt:lpstr>2. Information médicale </vt:lpstr>
      <vt:lpstr>DMI intra-GHS </vt:lpstr>
      <vt:lpstr>2. Information médicale </vt:lpstr>
      <vt:lpstr>Sommaire </vt:lpstr>
      <vt:lpstr>Nombre de patients inclus par catégorie d'établissement </vt:lpstr>
      <vt:lpstr>Pourcentage de données manquantes</vt:lpstr>
      <vt:lpstr>Forfait MRC 2021 </vt:lpstr>
      <vt:lpstr>Intégration de l’INS au recueil </vt:lpstr>
      <vt:lpstr>Prochaines étapes </vt:lpstr>
      <vt:lpstr>2. Information médicale </vt:lpstr>
      <vt:lpstr>CAR-T cells</vt:lpstr>
      <vt:lpstr>CAR-T cells</vt:lpstr>
      <vt:lpstr>2. Information médicale </vt:lpstr>
      <vt:lpstr>Comment coder les séjours pour COVID en situation d’échec vaccinal ?</vt:lpstr>
      <vt:lpstr>1 - SSR</vt:lpstr>
      <vt:lpstr>Ordre du jour</vt:lpstr>
      <vt:lpstr>1. Classification </vt:lpstr>
      <vt:lpstr>Présentation PowerPoint</vt:lpstr>
      <vt:lpstr>Nouvelle classification GME_2022</vt:lpstr>
      <vt:lpstr>Nouvelle classification GME_2022</vt:lpstr>
      <vt:lpstr>Expérimentation EXP_2022 </vt:lpstr>
      <vt:lpstr>2. Information médicale </vt:lpstr>
      <vt:lpstr> </vt:lpstr>
      <vt:lpstr>Facteurs socio-environnementaux : Une information manquante </vt:lpstr>
      <vt:lpstr>Facteurs socio-environnementaux En quoi les informations sont manquantes ?</vt:lpstr>
      <vt:lpstr>Facteurs socio-environnementaux Quels objectifs ?</vt:lpstr>
      <vt:lpstr>Facteurs socio-environnementaux Travaux réalisés</vt:lpstr>
      <vt:lpstr>Facteurs socio-environnementaux Définition générale (1/3)</vt:lpstr>
      <vt:lpstr>Facteurs socio-environnementaux Définition générale (2/3)</vt:lpstr>
      <vt:lpstr>Facteurs socio-environnementaux Définition générale (3/3)</vt:lpstr>
      <vt:lpstr>Présentation PowerPoint</vt:lpstr>
      <vt:lpstr>Facteurs socio-environnementaux : Description de chaque facteur</vt:lpstr>
      <vt:lpstr>Facteurs socio-environnementaux ListeFactSocEnv_codesCIM10_associés</vt:lpstr>
      <vt:lpstr>Facteurs socio-environnementaux Travaux en cours de finalisation</vt:lpstr>
      <vt:lpstr>Facteurs socio-environnementaux Travaux en cours de finalisation</vt:lpstr>
      <vt:lpstr>Facteurs socio-environnementaux Quel accompagnement ?</vt:lpstr>
      <vt:lpstr>Facteurs socio-environnementaux Quelles conséquences de ces travaux ?</vt:lpstr>
      <vt:lpstr>Facteurs socio-environnementaux Quelles conséquences de ces travaux ?</vt:lpstr>
      <vt:lpstr> </vt:lpstr>
      <vt:lpstr>Recueil PTS: Contexte et Objectif</vt:lpstr>
      <vt:lpstr>Recueil PTS: Exemples</vt:lpstr>
      <vt:lpstr>CSARR </vt:lpstr>
      <vt:lpstr>Pause</vt:lpstr>
      <vt:lpstr>3 - Transversal</vt:lpstr>
      <vt:lpstr>1. Nomenclatures</vt:lpstr>
      <vt:lpstr>Nouveautés CIM-10 FR à usage PMSI</vt:lpstr>
      <vt:lpstr>Fin de la traduction de la CIM-11 et début de la mise en œuvre internationale</vt:lpstr>
      <vt:lpstr>Evolution CCAM V68</vt:lpstr>
      <vt:lpstr>Evolution CCAM V68</vt:lpstr>
      <vt:lpstr>Evolution CCAM V68</vt:lpstr>
      <vt:lpstr>Evolution CCAM Descriptive</vt:lpstr>
      <vt:lpstr>Révision de la CCAM 2022-2027</vt:lpstr>
      <vt:lpstr>2. Médicaments</vt:lpstr>
      <vt:lpstr>Réforme des ATU</vt:lpstr>
      <vt:lpstr>Réforme des ATU</vt:lpstr>
      <vt:lpstr>Présentation schématique</vt:lpstr>
      <vt:lpstr>3. Evolutions des recueils</vt:lpstr>
      <vt:lpstr>Recueil de l’INS</vt:lpstr>
      <vt:lpstr>3. Evolutions des recueils</vt:lpstr>
      <vt:lpstr>Quels objectifs ?</vt:lpstr>
      <vt:lpstr>Identifier les séjours et actes et consultations externes relevant des expérimentations de l’article 51 : consignes</vt:lpstr>
      <vt:lpstr>Identifier pour ces séjours et actes et consultations externes ceux faisant l’objet d’une facturation à l’assurance maladie autre que directe ou déclarée dans le PMSI, dans le cadre de ces expérimentations : consignes</vt:lpstr>
      <vt:lpstr>Eléments complémentaires</vt:lpstr>
      <vt:lpstr>3. Evolutions des recueils</vt:lpstr>
      <vt:lpstr>Nouveautés FICHSUP tests COVID</vt:lpstr>
      <vt:lpstr>Nouveautés FICHSUP vaccination COVID</vt:lpstr>
      <vt:lpstr>4. Druides</vt:lpstr>
      <vt:lpstr> Druides Dispositif de Remontée Unifié et Intégré  des données des Etablissements de santé</vt:lpstr>
      <vt:lpstr>Rappel et points d’avancement</vt:lpstr>
      <vt:lpstr>Points d’avancement</vt:lpstr>
      <vt:lpstr>Prochaines étapes</vt:lpstr>
      <vt:lpstr>Prochaines étapes</vt:lpstr>
      <vt:lpstr>Prochaines étapes</vt:lpstr>
      <vt:lpstr>Druides : Ecran de connexion</vt:lpstr>
      <vt:lpstr>Druides : Séjours</vt:lpstr>
      <vt:lpstr>Druides : Module de gestion du fichier des UM</vt:lpstr>
      <vt:lpstr>Communication</vt:lpstr>
      <vt:lpstr>Présentation PowerPoint</vt:lpstr>
    </vt:vector>
  </TitlesOfParts>
  <Company>ATIH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atih</dc:creator>
  <cp:lastModifiedBy>Joëlle DUBOIS</cp:lastModifiedBy>
  <cp:revision>1592</cp:revision>
  <cp:lastPrinted>2019-11-06T20:25:54Z</cp:lastPrinted>
  <dcterms:created xsi:type="dcterms:W3CDTF">2012-11-07T10:39:32Z</dcterms:created>
  <dcterms:modified xsi:type="dcterms:W3CDTF">2021-11-18T22:06:23Z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0x0101003069A852B7C52843BF166AAD1350051D</vt:lpwstr>
  </property>
</Properties>
</file>