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1233" r:id="rId3"/>
    <p:sldId id="1224" r:id="rId4"/>
    <p:sldId id="1205" r:id="rId5"/>
    <p:sldId id="1206" r:id="rId6"/>
    <p:sldId id="1220" r:id="rId7"/>
    <p:sldId id="1221" r:id="rId8"/>
    <p:sldId id="1217" r:id="rId9"/>
    <p:sldId id="1218" r:id="rId10"/>
    <p:sldId id="1219" r:id="rId11"/>
    <p:sldId id="1222" r:id="rId12"/>
    <p:sldId id="1223" r:id="rId13"/>
    <p:sldId id="1225" r:id="rId14"/>
    <p:sldId id="1234" r:id="rId15"/>
    <p:sldId id="1226" r:id="rId16"/>
    <p:sldId id="1228" r:id="rId17"/>
    <p:sldId id="1229" r:id="rId18"/>
    <p:sldId id="1235" r:id="rId19"/>
    <p:sldId id="1236" r:id="rId20"/>
    <p:sldId id="1237" r:id="rId21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SERRE" initials="OS" lastIdx="1" clrIdx="0">
    <p:extLst>
      <p:ext uri="{19B8F6BF-5375-455C-9EA6-DF929625EA0E}">
        <p15:presenceInfo xmlns:p15="http://schemas.microsoft.com/office/powerpoint/2012/main" userId="S-1-5-21-1482476501-308236825-725345543-24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6803"/>
    <a:srgbClr val="FF6600"/>
    <a:srgbClr val="848EA2"/>
    <a:srgbClr val="FF0000"/>
    <a:srgbClr val="FF9900"/>
    <a:srgbClr val="000000"/>
    <a:srgbClr val="CC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3" autoAdjust="0"/>
    <p:restoredTop sz="89631" autoAdjust="0"/>
  </p:normalViewPr>
  <p:slideViewPr>
    <p:cSldViewPr>
      <p:cViewPr varScale="1">
        <p:scale>
          <a:sx n="103" d="100"/>
          <a:sy n="103" d="100"/>
        </p:scale>
        <p:origin x="16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1"/>
            <a:ext cx="294618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225"/>
            <a:ext cx="294618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30225"/>
            <a:ext cx="294618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1CECC1-E40C-42A1-B17E-8ED75701D1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497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1"/>
            <a:ext cx="294618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225"/>
            <a:ext cx="294618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30225"/>
            <a:ext cx="294618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9449AE-6047-4808-BDB1-1158447E42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71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Puis DEMO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06DF-24CA-9B44-84A2-51D049C2E8C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18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449AE-6047-4808-BDB1-1158447E42F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4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1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05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-26988"/>
            <a:ext cx="2171700" cy="615315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-26988"/>
            <a:ext cx="6362700" cy="61531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46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-26988"/>
            <a:ext cx="8686800" cy="6153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69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DD99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rgbClr val="DD99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5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6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7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8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pic>
        <p:nvPicPr>
          <p:cNvPr id="20" name="Image 32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2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3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6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7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2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3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8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0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1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2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3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4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8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49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50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51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5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pic>
        <p:nvPicPr>
          <p:cNvPr id="53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867400"/>
            <a:ext cx="1371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58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60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61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6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pic>
        <p:nvPicPr>
          <p:cNvPr id="63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65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68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4100" y="1766046"/>
            <a:ext cx="4724400" cy="927847"/>
          </a:xfrm>
        </p:spPr>
        <p:txBody>
          <a:bodyPr/>
          <a:lstStyle>
            <a:lvl1pPr>
              <a:defRPr sz="28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24100" y="3749486"/>
            <a:ext cx="5486401" cy="1279714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C88E7-E845-414E-80CC-EF31B8A6F04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3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9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1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2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3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pic>
        <p:nvPicPr>
          <p:cNvPr id="15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133600"/>
            <a:ext cx="4724400" cy="1752600"/>
          </a:xfrm>
        </p:spPr>
        <p:txBody>
          <a:bodyPr/>
          <a:lstStyle>
            <a:lvl1pPr>
              <a:defRPr sz="28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4724400" cy="1219200"/>
          </a:xfrm>
        </p:spPr>
        <p:txBody>
          <a:bodyPr anchor="b"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BE88-D1C6-4882-B1EA-2A83E5BD84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7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89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9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7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pic>
        <p:nvPicPr>
          <p:cNvPr id="19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pic>
        <p:nvPicPr>
          <p:cNvPr id="23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pic>
        <p:nvPicPr>
          <p:cNvPr id="27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30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6088" indent="-261938"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A8FC2-3654-4FDB-8409-F75FA373F1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2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9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096000" cy="992188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762000" y="2133600"/>
            <a:ext cx="7416800" cy="3657600"/>
          </a:xfrm>
        </p:spPr>
        <p:txBody>
          <a:bodyPr/>
          <a:lstStyle>
            <a:lvl1pPr marL="184150" indent="0">
              <a:buFontTx/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B7C5-CF57-4BA9-9DB7-371EAD5326C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</p:spPr>
        <p:txBody>
          <a:bodyPr/>
          <a:lstStyle>
            <a:lvl1pPr>
              <a:defRPr sz="10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6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12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17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09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15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7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92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8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10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-26988"/>
            <a:ext cx="7596187" cy="995363"/>
          </a:xfrm>
          <a:prstGeom prst="rect">
            <a:avLst/>
          </a:prstGeom>
          <a:gradFill rotWithShape="1">
            <a:gsLst>
              <a:gs pos="0">
                <a:srgbClr val="848EA2"/>
              </a:gs>
              <a:gs pos="100000">
                <a:srgbClr val="B2B2B2"/>
              </a:gs>
            </a:gsLst>
            <a:lin ang="5400000" scaled="1"/>
          </a:gra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		   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9088"/>
            <a:ext cx="9180513" cy="188912"/>
          </a:xfrm>
          <a:prstGeom prst="rect">
            <a:avLst/>
          </a:prstGeom>
          <a:solidFill>
            <a:schemeClr val="bg2">
              <a:alpha val="85001"/>
            </a:schemeClr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9338" y="6165850"/>
            <a:ext cx="39608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1" name="Picture 7" descr="1_logo_degra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563688" cy="987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61176"/>
                  </a:schemeClr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680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6803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6803"/>
        </a:buClr>
        <a:buFont typeface="Wingdings" pitchFamily="2" charset="2"/>
        <a:buChar char="ü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6803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6803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D6803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D6803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D6803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D6803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0960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41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2200" y="64865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latin typeface="Arial" pitchFamily="34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ATIH/ Valorisation et synthèse/ ENC    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405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aseline="0">
                <a:solidFill>
                  <a:srgbClr val="4E455D"/>
                </a:solidFill>
                <a:latin typeface="Arial Bold" charset="0"/>
              </a:defRPr>
            </a:lvl1pPr>
          </a:lstStyle>
          <a:p>
            <a:pPr>
              <a:defRPr/>
            </a:pPr>
            <a:fld id="{DA08BF79-A329-4443-AA17-98642E553EF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rot="-54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pic>
        <p:nvPicPr>
          <p:cNvPr id="2058" name="Image 5" descr="logo-pp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rot="-54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ＭＳ Ｐゴシック" charset="0"/>
            </a:endParaRPr>
          </a:p>
        </p:txBody>
      </p:sp>
      <p:sp>
        <p:nvSpPr>
          <p:cNvPr id="2061" name="ZoneTexte 13"/>
          <p:cNvSpPr txBox="1">
            <a:spLocks noChangeArrowheads="1"/>
          </p:cNvSpPr>
          <p:nvPr/>
        </p:nvSpPr>
        <p:spPr bwMode="auto">
          <a:xfrm>
            <a:off x="6327775" y="1751013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FR"/>
          </a:p>
        </p:txBody>
      </p:sp>
      <p:sp>
        <p:nvSpPr>
          <p:cNvPr id="15" name="Rectangle 39"/>
          <p:cNvSpPr>
            <a:spLocks noGrp="1" noChangeArrowheads="1"/>
          </p:cNvSpPr>
          <p:nvPr>
            <p:ph type="ftr" sz="quarter" idx="3"/>
          </p:nvPr>
        </p:nvSpPr>
        <p:spPr>
          <a:xfrm>
            <a:off x="5707063" y="6486525"/>
            <a:ext cx="2376487" cy="457200"/>
          </a:xfrm>
          <a:prstGeom prst="rect">
            <a:avLst/>
          </a:prstGeom>
          <a:extLst/>
        </p:spPr>
        <p:txBody>
          <a:bodyPr/>
          <a:lstStyle>
            <a:lvl1pPr>
              <a:defRPr lang="fr-FR" sz="900" kern="1200" baseline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2063" name="Image 5" descr="logo-pp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Image 5" descr="logo-pp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78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E455D"/>
          </a:solidFill>
          <a:latin typeface="Arial Bold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E455D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E455D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E455D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E455D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9pPr>
    </p:titleStyle>
    <p:bodyStyle>
      <a:lvl1pPr marL="342900" indent="-5715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500">
          <a:solidFill>
            <a:srgbClr val="4E455D"/>
          </a:solidFill>
          <a:latin typeface="+mn-lt"/>
          <a:ea typeface="MS PGothic" pitchFamily="34" charset="-128"/>
          <a:cs typeface="ＭＳ Ｐゴシック" charset="0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SzPct val="110000"/>
        <a:buBlip>
          <a:blip r:embed="rId8"/>
        </a:buBlip>
        <a:defRPr sz="2200">
          <a:solidFill>
            <a:srgbClr val="4E455D"/>
          </a:solidFill>
          <a:latin typeface="+mn-lt"/>
          <a:ea typeface="MS PGothic" pitchFamily="34" charset="-128"/>
        </a:defRPr>
      </a:lvl2pPr>
      <a:lvl3pPr marL="1143000" indent="-19050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>
          <a:solidFill>
            <a:srgbClr val="4E455D"/>
          </a:solidFill>
          <a:latin typeface="+mn-lt"/>
          <a:ea typeface="MS PGothic" pitchFamily="34" charset="-128"/>
        </a:defRPr>
      </a:lvl3pPr>
      <a:lvl4pPr marL="1619250" indent="-1905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1500">
          <a:solidFill>
            <a:srgbClr val="4E455D"/>
          </a:solidFill>
          <a:latin typeface="+mn-lt"/>
          <a:ea typeface="MS PGothic" pitchFamily="34" charset="-128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1500">
          <a:solidFill>
            <a:srgbClr val="4E455D"/>
          </a:solidFill>
          <a:latin typeface="+mn-lt"/>
          <a:ea typeface="MS PGothic" pitchFamily="34" charset="-128"/>
        </a:defRPr>
      </a:lvl5pPr>
      <a:lvl6pPr marL="2457450" indent="-1905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500">
          <a:solidFill>
            <a:srgbClr val="4E455D"/>
          </a:solidFill>
          <a:latin typeface="+mn-lt"/>
          <a:ea typeface="+mn-ea"/>
        </a:defRPr>
      </a:lvl6pPr>
      <a:lvl7pPr marL="2914650" indent="-1905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500">
          <a:solidFill>
            <a:srgbClr val="4E455D"/>
          </a:solidFill>
          <a:latin typeface="+mn-lt"/>
          <a:ea typeface="+mn-ea"/>
        </a:defRPr>
      </a:lvl7pPr>
      <a:lvl8pPr marL="3371850" indent="-1905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500">
          <a:solidFill>
            <a:srgbClr val="4E455D"/>
          </a:solidFill>
          <a:latin typeface="+mn-lt"/>
          <a:ea typeface="+mn-ea"/>
        </a:defRPr>
      </a:lvl8pPr>
      <a:lvl9pPr marL="3829050" indent="-1905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500">
          <a:solidFill>
            <a:srgbClr val="4E455D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support@atih.sante.f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Coralie.BOUROUF@ars.sante.fr" TargetMode="External"/><Relationship Id="rId5" Type="http://schemas.openxmlformats.org/officeDocument/2006/relationships/hyperlink" Target="mailto:rtc@atih.sante.fr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-securise.atih.sante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379890" cy="137492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D6803"/>
                </a:solidFill>
              </a:rPr>
              <a:t>Guide d’utilisation </a:t>
            </a:r>
            <a:br>
              <a:rPr lang="fr-FR" dirty="0">
                <a:solidFill>
                  <a:srgbClr val="FD6803"/>
                </a:solidFill>
              </a:rPr>
            </a:br>
            <a:r>
              <a:rPr lang="fr-FR" dirty="0">
                <a:solidFill>
                  <a:srgbClr val="FD6803"/>
                </a:solidFill>
              </a:rPr>
              <a:t>de la plateforme des données hospitalières </a:t>
            </a:r>
            <a:r>
              <a:rPr lang="fr-FR" i="1" dirty="0">
                <a:solidFill>
                  <a:srgbClr val="848EA2"/>
                </a:solidFill>
              </a:rPr>
              <a:t>Accès finances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7847013" cy="172819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2"/>
                </a:solidFill>
              </a:rPr>
              <a:t>Navigation dans la plateforme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2"/>
                </a:solidFill>
              </a:rPr>
              <a:t>Lancement du programme SAE-ARS Bretagne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2"/>
                </a:solidFill>
              </a:rPr>
              <a:t>Support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C88E7-E845-414E-80CC-EF31B8A6F04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01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Extraction d’une base dans SEG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3" y="2406638"/>
            <a:ext cx="2489357" cy="28083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4150" indent="0">
              <a:buNone/>
            </a:pPr>
            <a:r>
              <a:rPr lang="fr-FR" sz="1800" dirty="0"/>
              <a:t>Ouvrir la base « </a:t>
            </a:r>
            <a:r>
              <a:rPr lang="fr-FR" sz="1800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Q4_2020</a:t>
            </a:r>
            <a:r>
              <a:rPr lang="fr-FR" sz="1800" dirty="0"/>
              <a:t> » dans </a:t>
            </a:r>
            <a:r>
              <a:rPr lang="fr-FR" sz="1800" dirty="0">
                <a:solidFill>
                  <a:srgbClr val="FF6600"/>
                </a:solidFill>
              </a:rPr>
              <a:t>SAE / 2020 / bases administratives </a:t>
            </a:r>
            <a:r>
              <a:rPr lang="fr-FR" sz="1800" dirty="0"/>
              <a:t>: </a:t>
            </a:r>
          </a:p>
          <a:p>
            <a:pPr marL="184150" indent="0">
              <a:buNone/>
            </a:pPr>
            <a:r>
              <a:rPr lang="fr-FR" sz="1800" dirty="0"/>
              <a:t>Faire glisser les tables souhaitées dans votre flux de processus ou double-clic dessus</a:t>
            </a:r>
          </a:p>
          <a:p>
            <a:endParaRPr lang="fr-FR" sz="1800" dirty="0"/>
          </a:p>
          <a:p>
            <a:endParaRPr lang="fr-FR" sz="1800" dirty="0"/>
          </a:p>
          <a:p>
            <a:pPr marL="184150" indent="0">
              <a:buNone/>
            </a:pPr>
            <a:endParaRPr lang="fr-FR" sz="1800" dirty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0"/>
            <a:ext cx="1104900" cy="14001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C11D44-8E12-4041-8A24-94E4DC44F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526022"/>
            <a:ext cx="5611358" cy="5048688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317D283-DBE8-427C-BD07-540B55E1C438}"/>
              </a:ext>
            </a:extLst>
          </p:cNvPr>
          <p:cNvCxnSpPr>
            <a:cxnSpLocks/>
          </p:cNvCxnSpPr>
          <p:nvPr/>
        </p:nvCxnSpPr>
        <p:spPr bwMode="auto">
          <a:xfrm>
            <a:off x="1907704" y="3429000"/>
            <a:ext cx="1584176" cy="3024336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007DA6C-FE49-45F3-AF12-DDC85730556B}"/>
              </a:ext>
            </a:extLst>
          </p:cNvPr>
          <p:cNvSpPr/>
          <p:nvPr/>
        </p:nvSpPr>
        <p:spPr bwMode="auto">
          <a:xfrm>
            <a:off x="5105400" y="1988840"/>
            <a:ext cx="906760" cy="432048"/>
          </a:xfrm>
          <a:prstGeom prst="roundRect">
            <a:avLst/>
          </a:prstGeom>
          <a:noFill/>
          <a:ln w="38100"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0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0064" y="331075"/>
            <a:ext cx="6096000" cy="820316"/>
          </a:xfrm>
        </p:spPr>
        <p:txBody>
          <a:bodyPr/>
          <a:lstStyle/>
          <a:p>
            <a:r>
              <a:rPr lang="fr-FR" dirty="0"/>
              <a:t>Extraction d’une base dans SEG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010" y="2348880"/>
            <a:ext cx="2873822" cy="2880320"/>
          </a:xfrm>
        </p:spPr>
        <p:txBody>
          <a:bodyPr/>
          <a:lstStyle/>
          <a:p>
            <a:pPr marL="184150" indent="0">
              <a:buNone/>
            </a:pPr>
            <a:r>
              <a:rPr lang="fr-FR" dirty="0"/>
              <a:t>Clique droit sur la base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FF6600"/>
                </a:solidFill>
              </a:rPr>
              <a:t>Générateur de requêtes </a:t>
            </a:r>
            <a:r>
              <a:rPr lang="fr-FR" dirty="0"/>
              <a:t>: </a:t>
            </a:r>
          </a:p>
          <a:p>
            <a:pPr>
              <a:buFontTx/>
              <a:buChar char="-"/>
            </a:pPr>
            <a:r>
              <a:rPr lang="fr-FR" sz="2000" dirty="0"/>
              <a:t>Sélectionner les variables </a:t>
            </a:r>
          </a:p>
          <a:p>
            <a:pPr>
              <a:buFontTx/>
              <a:buChar char="-"/>
            </a:pPr>
            <a:r>
              <a:rPr lang="fr-FR" sz="2000" dirty="0"/>
              <a:t>Filtrer ou trier la base</a:t>
            </a:r>
          </a:p>
          <a:p>
            <a:r>
              <a:rPr lang="fr-FR" sz="2000" i="1" dirty="0"/>
              <a:t>Selon les variables présentes dans la table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19" y="26715"/>
            <a:ext cx="1104900" cy="14001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390983-E4BF-43F3-9772-4969F218B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292618"/>
            <a:ext cx="5233731" cy="543111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9048C02-F345-4B20-910B-591427A7751B}"/>
              </a:ext>
            </a:extLst>
          </p:cNvPr>
          <p:cNvSpPr/>
          <p:nvPr/>
        </p:nvSpPr>
        <p:spPr bwMode="auto">
          <a:xfrm>
            <a:off x="3923928" y="1575073"/>
            <a:ext cx="1224136" cy="197743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F127A62-DEEF-4611-838E-F456623A85DD}"/>
              </a:ext>
            </a:extLst>
          </p:cNvPr>
          <p:cNvCxnSpPr/>
          <p:nvPr/>
        </p:nvCxnSpPr>
        <p:spPr bwMode="auto">
          <a:xfrm flipV="1">
            <a:off x="2555776" y="1772816"/>
            <a:ext cx="1296144" cy="1656184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4E10353-C66C-4116-BE6C-5023149CF04C}"/>
              </a:ext>
            </a:extLst>
          </p:cNvPr>
          <p:cNvCxnSpPr>
            <a:cxnSpLocks/>
          </p:cNvCxnSpPr>
          <p:nvPr/>
        </p:nvCxnSpPr>
        <p:spPr bwMode="auto">
          <a:xfrm>
            <a:off x="4716016" y="1772816"/>
            <a:ext cx="1008112" cy="1152128"/>
          </a:xfrm>
          <a:prstGeom prst="straightConnector1">
            <a:avLst/>
          </a:prstGeom>
          <a:ln w="381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6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996952"/>
            <a:ext cx="5256584" cy="1008112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2. Lancement de la Requête SAE - </a:t>
            </a:r>
            <a:r>
              <a:rPr lang="fr-FR" dirty="0" err="1">
                <a:solidFill>
                  <a:schemeClr val="bg2"/>
                </a:solidFill>
              </a:rPr>
              <a:t>ARS_Bretagne</a:t>
            </a:r>
            <a:r>
              <a:rPr lang="fr-FR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704618"/>
            <a:ext cx="11049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1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116632"/>
            <a:ext cx="6403032" cy="992188"/>
          </a:xfrm>
        </p:spPr>
        <p:txBody>
          <a:bodyPr/>
          <a:lstStyle/>
          <a:p>
            <a:r>
              <a:rPr lang="fr-FR" dirty="0"/>
              <a:t>Que fait cette requête SAE – ARS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778" y="1916832"/>
            <a:ext cx="8836443" cy="4536504"/>
          </a:xfrm>
        </p:spPr>
        <p:txBody>
          <a:bodyPr/>
          <a:lstStyle/>
          <a:p>
            <a:r>
              <a:rPr lang="fr-FR" sz="2400" dirty="0"/>
              <a:t>Cette requête permet aux ARS de </a:t>
            </a:r>
            <a:r>
              <a:rPr lang="fr-FR" dirty="0"/>
              <a:t>récupérer en sortie les </a:t>
            </a:r>
            <a:r>
              <a:rPr lang="fr-FR" sz="2400" b="1" dirty="0"/>
              <a:t>Equivalents Temps Plein du Personnel Non Médical</a:t>
            </a:r>
            <a:r>
              <a:rPr lang="fr-FR" dirty="0"/>
              <a:t>, issus de la SAE, par champ d’activité, et pour chaque entité géographique.</a:t>
            </a:r>
            <a:endParaRPr lang="fr-FR" sz="2400" dirty="0"/>
          </a:p>
          <a:p>
            <a:pPr marL="476250" lvl="1" indent="0">
              <a:buNone/>
            </a:pPr>
            <a:endParaRPr lang="fr-FR" sz="1500" dirty="0"/>
          </a:p>
          <a:p>
            <a:r>
              <a:rPr lang="fr-FR" dirty="0"/>
              <a:t> Les données proviennent de la table Q24 de la SAE.</a:t>
            </a:r>
          </a:p>
          <a:p>
            <a:endParaRPr lang="fr-FR" sz="1500" dirty="0"/>
          </a:p>
          <a:p>
            <a:r>
              <a:rPr lang="fr-FR" dirty="0"/>
              <a:t> Les régions sont automatiquement paramétrées avec la liste de leurs départements.</a:t>
            </a:r>
          </a:p>
          <a:p>
            <a:endParaRPr lang="fr-FR" sz="1500" dirty="0"/>
          </a:p>
          <a:p>
            <a:pPr>
              <a:spcBef>
                <a:spcPts val="0"/>
              </a:spcBef>
            </a:pPr>
            <a:r>
              <a:rPr lang="fr-FR" dirty="0"/>
              <a:t> Les colonnes DISCI décrivent les champs d’activité :</a:t>
            </a:r>
          </a:p>
          <a:p>
            <a:pPr marL="184150" indent="0">
              <a:spcBef>
                <a:spcPts val="0"/>
              </a:spcBef>
              <a:buNone/>
            </a:pPr>
            <a:r>
              <a:rPr lang="fr-FR" dirty="0"/>
              <a:t>    </a:t>
            </a:r>
            <a:r>
              <a:rPr lang="fr-FR" i="1" dirty="0"/>
              <a:t>MCO / PSY / SSR / HAD / USLD / ADM / Total Entité </a:t>
            </a:r>
            <a:endParaRPr lang="fr-FR" sz="2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07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27" y="1682993"/>
            <a:ext cx="5420673" cy="322469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9306" y="263768"/>
            <a:ext cx="6691064" cy="992188"/>
          </a:xfrm>
        </p:spPr>
        <p:txBody>
          <a:bodyPr/>
          <a:lstStyle/>
          <a:p>
            <a:r>
              <a:rPr lang="fr-FR" dirty="0"/>
              <a:t>Lancement de la requête SAE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32" y="2738472"/>
            <a:ext cx="5065327" cy="4261375"/>
          </a:xfrm>
        </p:spPr>
        <p:txBody>
          <a:bodyPr/>
          <a:lstStyle/>
          <a:p>
            <a:pPr marL="160338" indent="0">
              <a:buNone/>
            </a:pPr>
            <a:r>
              <a:rPr lang="fr-FR" sz="2400" b="1" u="sng" dirty="0"/>
              <a:t>Accéder à l’outil</a:t>
            </a:r>
          </a:p>
          <a:p>
            <a:pPr marL="160338" indent="0">
              <a:buNone/>
            </a:pPr>
            <a:r>
              <a:rPr lang="fr-FR" sz="2000" dirty="0"/>
              <a:t>Cliquer dans le menu :</a:t>
            </a:r>
          </a:p>
          <a:p>
            <a:pPr marL="160338" indent="0">
              <a:buNone/>
            </a:pPr>
            <a:r>
              <a:rPr lang="fr-FR" sz="2000" dirty="0"/>
              <a:t>Fichier/ </a:t>
            </a:r>
          </a:p>
          <a:p>
            <a:pPr marL="160338" indent="0">
              <a:buNone/>
            </a:pPr>
            <a:r>
              <a:rPr lang="fr-FR" sz="2000" dirty="0"/>
              <a:t>Ouvrir / </a:t>
            </a:r>
          </a:p>
          <a:p>
            <a:pPr marL="160338" indent="0">
              <a:buNone/>
            </a:pPr>
            <a:r>
              <a:rPr lang="fr-FR" sz="2000" dirty="0"/>
              <a:t>ce PC / </a:t>
            </a:r>
            <a:endParaRPr lang="fr-FR" sz="2000" dirty="0" smtClean="0"/>
          </a:p>
          <a:p>
            <a:pPr marL="160338" indent="0">
              <a:buNone/>
            </a:pPr>
            <a:r>
              <a:rPr lang="fr-FR" sz="2000" dirty="0" smtClean="0"/>
              <a:t>Parcourir /</a:t>
            </a:r>
            <a:endParaRPr lang="fr-FR" sz="2000" dirty="0"/>
          </a:p>
          <a:p>
            <a:pPr marL="160338" indent="0">
              <a:buNone/>
            </a:pPr>
            <a:endParaRPr lang="fr-FR" sz="2000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342" y="91281"/>
            <a:ext cx="1133475" cy="1419225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DCD7931-5F0D-4705-AFBD-2238CDC4E8C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45795" y="1988840"/>
            <a:ext cx="827437" cy="1080121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1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07504" y="2276872"/>
            <a:ext cx="3585273" cy="43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608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500">
                <a:solidFill>
                  <a:srgbClr val="4E455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2200">
                <a:solidFill>
                  <a:srgbClr val="4E455D"/>
                </a:solidFill>
                <a:latin typeface="+mn-lt"/>
                <a:ea typeface="MS PGothic" pitchFamily="34" charset="-128"/>
              </a:defRPr>
            </a:lvl2pPr>
            <a:lvl3pPr marL="1143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rgbClr val="4E455D"/>
                </a:solidFill>
                <a:latin typeface="+mn-lt"/>
                <a:ea typeface="MS PGothic" pitchFamily="34" charset="-128"/>
              </a:defRPr>
            </a:lvl3pPr>
            <a:lvl4pPr marL="1619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MS PGothic" pitchFamily="34" charset="-128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MS PGothic" pitchFamily="34" charset="-128"/>
              </a:defRPr>
            </a:lvl5pPr>
            <a:lvl6pPr marL="24574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r-FR" sz="2400" b="1" u="sng" kern="0" dirty="0"/>
              <a:t> Charger la macro Q24</a:t>
            </a:r>
          </a:p>
          <a:p>
            <a:pPr marL="184150" indent="0">
              <a:buNone/>
            </a:pPr>
            <a:endParaRPr lang="fr-FR" sz="2000" kern="0" dirty="0"/>
          </a:p>
          <a:p>
            <a:endParaRPr lang="fr-FR" sz="2000" kern="0" dirty="0"/>
          </a:p>
          <a:p>
            <a:endParaRPr lang="fr-FR" sz="2000" kern="0" dirty="0"/>
          </a:p>
          <a:p>
            <a:endParaRPr lang="fr-FR" sz="2000" kern="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763688" y="304800"/>
            <a:ext cx="6984776" cy="992188"/>
          </a:xfrm>
        </p:spPr>
        <p:txBody>
          <a:bodyPr/>
          <a:lstStyle/>
          <a:p>
            <a:r>
              <a:rPr lang="fr-FR" dirty="0"/>
              <a:t>Lancement de la requête SAE (2/4)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358" y="9525"/>
            <a:ext cx="1133475" cy="1419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465" y="1336239"/>
            <a:ext cx="5557874" cy="51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31" y="1479911"/>
            <a:ext cx="4462933" cy="306666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0" y="1916832"/>
            <a:ext cx="428553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608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500">
                <a:solidFill>
                  <a:srgbClr val="4E455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5"/>
              </a:buBlip>
              <a:defRPr sz="2200">
                <a:solidFill>
                  <a:srgbClr val="4E455D"/>
                </a:solidFill>
                <a:latin typeface="+mn-lt"/>
                <a:ea typeface="MS PGothic" pitchFamily="34" charset="-128"/>
              </a:defRPr>
            </a:lvl2pPr>
            <a:lvl3pPr marL="1143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rgbClr val="4E455D"/>
                </a:solidFill>
                <a:latin typeface="+mn-lt"/>
                <a:ea typeface="MS PGothic" pitchFamily="34" charset="-128"/>
              </a:defRPr>
            </a:lvl3pPr>
            <a:lvl4pPr marL="1619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500">
                <a:solidFill>
                  <a:srgbClr val="4E455D"/>
                </a:solidFill>
                <a:latin typeface="+mn-lt"/>
                <a:ea typeface="MS PGothic" pitchFamily="34" charset="-128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MS PGothic" pitchFamily="34" charset="-128"/>
              </a:defRPr>
            </a:lvl5pPr>
            <a:lvl6pPr marL="24574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 marL="184150" indent="0">
              <a:buNone/>
            </a:pPr>
            <a:r>
              <a:rPr lang="fr-FR" sz="2000" b="1" u="sng" kern="0" dirty="0"/>
              <a:t>Exécuter la requête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kern="0" dirty="0" smtClean="0"/>
              <a:t>Vous </a:t>
            </a:r>
            <a:r>
              <a:rPr lang="fr-FR" sz="2000" kern="0" dirty="0"/>
              <a:t>pouvez choisir d’exécuter la requête pour votre région en sélectionnant la ligne </a:t>
            </a:r>
            <a:r>
              <a:rPr lang="fr-FR" sz="2000" kern="0" dirty="0" smtClean="0"/>
              <a:t>correspondante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kern="0" dirty="0" smtClean="0"/>
              <a:t>Vous devez préciser les ETP recherchés (aide soignant, infirmier ..) et le nom de la feuille </a:t>
            </a:r>
            <a:r>
              <a:rPr lang="fr-FR" sz="2000" kern="0" dirty="0" err="1" smtClean="0"/>
              <a:t>excel</a:t>
            </a:r>
            <a:r>
              <a:rPr lang="fr-FR" sz="2000" kern="0" dirty="0" smtClean="0"/>
              <a:t>. La méthode est expliquée en détail dans la requête.</a:t>
            </a:r>
            <a:endParaRPr lang="fr-FR" sz="2000" kern="0" dirty="0"/>
          </a:p>
          <a:p>
            <a:pPr marL="184150" indent="0">
              <a:buNone/>
            </a:pPr>
            <a:r>
              <a:rPr lang="fr-FR" sz="2000" kern="0" dirty="0"/>
              <a:t>    </a:t>
            </a:r>
            <a:r>
              <a:rPr lang="fr-FR" sz="2000" kern="0" dirty="0" smtClean="0"/>
              <a:t>Cliquez </a:t>
            </a:r>
            <a:r>
              <a:rPr lang="fr-FR" sz="2000" kern="0" dirty="0"/>
              <a:t>sur « </a:t>
            </a:r>
            <a:r>
              <a:rPr lang="fr-FR" sz="2000" kern="0" dirty="0">
                <a:solidFill>
                  <a:srgbClr val="FF6600"/>
                </a:solidFill>
              </a:rPr>
              <a:t>Exécuter</a:t>
            </a:r>
            <a:r>
              <a:rPr lang="fr-FR" sz="2000" kern="0" dirty="0"/>
              <a:t> 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kern="0" dirty="0" smtClean="0"/>
              <a:t>Génération </a:t>
            </a:r>
            <a:r>
              <a:rPr lang="fr-FR" sz="2000" kern="0" dirty="0"/>
              <a:t>des fichiers </a:t>
            </a:r>
            <a:r>
              <a:rPr lang="fr-FR" sz="2000" kern="0" dirty="0" err="1"/>
              <a:t>xls</a:t>
            </a:r>
            <a:r>
              <a:rPr lang="fr-FR" sz="2000" kern="0" dirty="0"/>
              <a:t>  </a:t>
            </a:r>
          </a:p>
          <a:p>
            <a:pPr marL="184150" indent="0">
              <a:buNone/>
            </a:pPr>
            <a:r>
              <a:rPr lang="fr-FR" sz="2000" kern="0" dirty="0"/>
              <a:t>  de résultats sous </a:t>
            </a:r>
            <a:r>
              <a:rPr lang="fr-FR" sz="1600" kern="0" dirty="0"/>
              <a:t>perso-GRID X</a:t>
            </a:r>
            <a:r>
              <a:rPr lang="fr-FR" sz="1800" kern="0" dirty="0"/>
              <a:t> </a:t>
            </a:r>
          </a:p>
          <a:p>
            <a:pPr marL="184150" indent="0">
              <a:buNone/>
            </a:pPr>
            <a:endParaRPr lang="fr-FR" sz="2000" kern="0" dirty="0"/>
          </a:p>
          <a:p>
            <a:pPr marL="184150" indent="0">
              <a:buNone/>
            </a:pPr>
            <a:endParaRPr lang="fr-FR" sz="2000" kern="0" dirty="0"/>
          </a:p>
          <a:p>
            <a:endParaRPr lang="fr-FR" sz="2000" kern="0" dirty="0"/>
          </a:p>
          <a:p>
            <a:endParaRPr lang="fr-FR" sz="2000" kern="0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691064" cy="992188"/>
          </a:xfrm>
        </p:spPr>
        <p:txBody>
          <a:bodyPr/>
          <a:lstStyle/>
          <a:p>
            <a:r>
              <a:rPr lang="fr-FR" dirty="0"/>
              <a:t>Lancement de la requête (3/4)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358" y="9525"/>
            <a:ext cx="1133475" cy="1419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3FA1DE-5B19-4545-BA29-4E8AA98EE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532" y="3386462"/>
            <a:ext cx="4673302" cy="318532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4D9EFA3-0544-4DF4-B4B1-468EF2267FAB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48" y="5258656"/>
            <a:ext cx="1406984" cy="1164829"/>
          </a:xfrm>
          <a:prstGeom prst="straightConnector1">
            <a:avLst/>
          </a:prstGeom>
          <a:ln w="28575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6C39CDA-8927-4E51-BD9A-C8B9AE9BA95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5342" y="2960754"/>
            <a:ext cx="1999637" cy="231573"/>
          </a:xfrm>
          <a:prstGeom prst="straightConnector1">
            <a:avLst/>
          </a:prstGeom>
          <a:ln w="28575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1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691064" cy="992188"/>
          </a:xfrm>
        </p:spPr>
        <p:txBody>
          <a:bodyPr/>
          <a:lstStyle/>
          <a:p>
            <a:r>
              <a:rPr lang="fr-FR" dirty="0"/>
              <a:t>Lancement de la requête </a:t>
            </a:r>
            <a:br>
              <a:rPr lang="fr-FR" dirty="0"/>
            </a:br>
            <a:r>
              <a:rPr lang="fr-FR" dirty="0"/>
              <a:t>visualisation des résultats (4/4)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B70A53-998E-4C46-B711-B0938927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7" y="1938586"/>
            <a:ext cx="8679366" cy="374441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7400963-6F4A-4278-B938-0E5327EBFF77}"/>
              </a:ext>
            </a:extLst>
          </p:cNvPr>
          <p:cNvSpPr txBox="1"/>
          <p:nvPr/>
        </p:nvSpPr>
        <p:spPr>
          <a:xfrm>
            <a:off x="755576" y="59492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70C0"/>
                </a:solidFill>
              </a:rPr>
              <a:t>Extrait : fichier Excel de présentation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330686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3717032"/>
            <a:ext cx="6096000" cy="992188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3. Support</a:t>
            </a:r>
            <a:br>
              <a:rPr lang="fr-FR" dirty="0">
                <a:solidFill>
                  <a:schemeClr val="bg2"/>
                </a:solidFill>
              </a:rPr>
            </a:b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50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Support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115628" y="2276872"/>
            <a:ext cx="6912744" cy="360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608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500">
                <a:solidFill>
                  <a:srgbClr val="4E455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2200">
                <a:solidFill>
                  <a:srgbClr val="4E455D"/>
                </a:solidFill>
                <a:latin typeface="+mn-lt"/>
                <a:ea typeface="MS PGothic" pitchFamily="34" charset="-128"/>
              </a:defRPr>
            </a:lvl2pPr>
            <a:lvl3pPr marL="1143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rgbClr val="4E455D"/>
                </a:solidFill>
                <a:latin typeface="+mn-lt"/>
                <a:ea typeface="MS PGothic" pitchFamily="34" charset="-128"/>
              </a:defRPr>
            </a:lvl3pPr>
            <a:lvl4pPr marL="1619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MS PGothic" pitchFamily="34" charset="-128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MS PGothic" pitchFamily="34" charset="-128"/>
              </a:defRPr>
            </a:lvl5pPr>
            <a:lvl6pPr marL="24574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fr-FR" sz="1800" b="1" dirty="0">
                <a:solidFill>
                  <a:srgbClr val="FD6803"/>
                </a:solidFill>
              </a:rPr>
              <a:t>Support relatif à la requête SAE : </a:t>
            </a:r>
            <a:r>
              <a:rPr lang="fr-FR" sz="1800" dirty="0">
                <a:solidFill>
                  <a:srgbClr val="FD6803"/>
                </a:solidFill>
              </a:rPr>
              <a:t>erreur d’exécution de l’outil, remarques sur la sortie, …</a:t>
            </a:r>
          </a:p>
          <a:p>
            <a:pPr marL="857250" lvl="2" indent="0" algn="just">
              <a:buNone/>
            </a:pPr>
            <a:r>
              <a:rPr lang="fr-FR" b="1" u="sng" dirty="0">
                <a:cs typeface="ＭＳ Ｐゴシック" charset="0"/>
                <a:hlinkClick r:id="rId5"/>
              </a:rPr>
              <a:t>ARS Bretagne :</a:t>
            </a:r>
          </a:p>
          <a:p>
            <a:pPr marL="857250" lvl="2" indent="0" algn="just">
              <a:buNone/>
            </a:pPr>
            <a:r>
              <a:rPr lang="fr-FR" u="sng" dirty="0">
                <a:hlinkClick r:id="rId6"/>
              </a:rPr>
              <a:t>Coralie.BOUROUF@ars.sante.fr</a:t>
            </a:r>
            <a:endParaRPr lang="fr-FR" sz="1800" b="1" dirty="0">
              <a:solidFill>
                <a:srgbClr val="FD6803"/>
              </a:solidFill>
            </a:endParaRPr>
          </a:p>
          <a:p>
            <a:pPr marL="184150" indent="0" algn="just">
              <a:buNone/>
            </a:pPr>
            <a:endParaRPr lang="fr-FR" sz="1800" b="1" dirty="0">
              <a:solidFill>
                <a:srgbClr val="FD6803"/>
              </a:solidFill>
            </a:endParaRPr>
          </a:p>
          <a:p>
            <a:pPr algn="just"/>
            <a:r>
              <a:rPr lang="fr-FR" sz="1800" b="1" dirty="0">
                <a:solidFill>
                  <a:srgbClr val="FD6803"/>
                </a:solidFill>
              </a:rPr>
              <a:t>Support technique: </a:t>
            </a:r>
            <a:r>
              <a:rPr lang="fr-FR" sz="1800" dirty="0">
                <a:solidFill>
                  <a:srgbClr val="FD6803"/>
                </a:solidFill>
              </a:rPr>
              <a:t>espace de stockage, installation de Citrix, … </a:t>
            </a:r>
          </a:p>
          <a:p>
            <a:pPr marL="881062" lvl="2" indent="0">
              <a:buNone/>
            </a:pPr>
            <a:r>
              <a:rPr lang="en-US" b="1" dirty="0"/>
              <a:t>Hotline : 0 820 771 234 </a:t>
            </a:r>
            <a:r>
              <a:rPr lang="en-US" i="1" dirty="0"/>
              <a:t>(0,15 € TTC/min)</a:t>
            </a:r>
            <a:r>
              <a:rPr lang="en-US" dirty="0"/>
              <a:t/>
            </a:r>
            <a:br>
              <a:rPr lang="en-US" dirty="0"/>
            </a:br>
            <a:r>
              <a:rPr lang="en-US" b="1" u="sng" dirty="0">
                <a:hlinkClick r:id="rId7"/>
              </a:rPr>
              <a:t>support@atih.sante.fr</a:t>
            </a:r>
            <a:endParaRPr lang="fr-FR" dirty="0"/>
          </a:p>
          <a:p>
            <a:pPr marL="184150" indent="0" algn="just">
              <a:buNone/>
            </a:pPr>
            <a:endParaRPr lang="fr-FR" sz="1800" b="1" dirty="0">
              <a:solidFill>
                <a:srgbClr val="FD6803"/>
              </a:solidFill>
            </a:endParaRPr>
          </a:p>
          <a:p>
            <a:pPr marL="184150" indent="0" algn="just">
              <a:buNone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224744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3717032"/>
            <a:ext cx="6096000" cy="992188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1. Navigation dans la plateforme</a:t>
            </a:r>
            <a:br>
              <a:rPr lang="fr-FR" dirty="0">
                <a:solidFill>
                  <a:schemeClr val="bg2"/>
                </a:solidFill>
              </a:rPr>
            </a:b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06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connexion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59423" y="1491343"/>
            <a:ext cx="7787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baseline="0" dirty="0">
                <a:latin typeface="+mn-lt"/>
              </a:rPr>
              <a:t>	</a:t>
            </a:r>
            <a:r>
              <a:rPr lang="fr-FR" i="1" baseline="0" dirty="0">
                <a:latin typeface="+mn-lt"/>
                <a:hlinkClick r:id="rId3"/>
              </a:rPr>
              <a:t>https://acces-securise.atih.sante.fr</a:t>
            </a:r>
            <a:endParaRPr lang="fr-FR" i="1" baseline="0" dirty="0">
              <a:latin typeface="+mn-lt"/>
            </a:endParaRPr>
          </a:p>
          <a:p>
            <a:r>
              <a:rPr lang="fr-FR" sz="1800" baseline="0" dirty="0">
                <a:latin typeface="+mn-lt"/>
              </a:rPr>
              <a:t>Voici la page d’authentification</a:t>
            </a:r>
            <a:r>
              <a:rPr lang="fr-FR" baseline="0" dirty="0">
                <a:latin typeface="+mn-lt"/>
              </a:rPr>
              <a:t>:</a:t>
            </a:r>
          </a:p>
          <a:p>
            <a:r>
              <a:rPr lang="fr-FR" baseline="0" dirty="0">
                <a:solidFill>
                  <a:srgbClr val="FF0000"/>
                </a:solidFill>
                <a:latin typeface="+mn-lt"/>
              </a:rPr>
              <a:t>Après votre première connexion,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baseline="0" dirty="0">
                <a:solidFill>
                  <a:srgbClr val="FF0000"/>
                </a:solidFill>
                <a:latin typeface="+mn-lt"/>
              </a:rPr>
              <a:t>veillez à installer Citrix </a:t>
            </a:r>
            <a:r>
              <a:rPr lang="fr-FR" baseline="0" dirty="0" err="1">
                <a:solidFill>
                  <a:srgbClr val="FF0000"/>
                </a:solidFill>
                <a:latin typeface="+mn-lt"/>
              </a:rPr>
              <a:t>Receiver</a:t>
            </a:r>
            <a:r>
              <a:rPr lang="fr-FR" baseline="0" dirty="0">
                <a:solidFill>
                  <a:srgbClr val="FF0000"/>
                </a:solidFill>
                <a:latin typeface="+mn-lt"/>
              </a:rPr>
              <a:t> selon la notice disponible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 comme ci-dessous.</a:t>
            </a:r>
            <a:endParaRPr lang="fr-FR" baseline="0" dirty="0">
              <a:solidFill>
                <a:srgbClr val="FF0000"/>
              </a:solidFill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708920"/>
            <a:ext cx="8759459" cy="42765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49326" y="5913690"/>
            <a:ext cx="2664296" cy="64633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Notice d’installation de CITRIX RECEIVER</a:t>
            </a:r>
          </a:p>
        </p:txBody>
      </p:sp>
      <p:sp>
        <p:nvSpPr>
          <p:cNvPr id="10" name="Flèche vers le bas 9"/>
          <p:cNvSpPr/>
          <p:nvPr/>
        </p:nvSpPr>
        <p:spPr bwMode="auto">
          <a:xfrm rot="16200000">
            <a:off x="3795832" y="6216588"/>
            <a:ext cx="360040" cy="216024"/>
          </a:xfrm>
          <a:prstGeom prst="downArrow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6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Page d’accueil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480160"/>
            <a:ext cx="8724779" cy="4685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517340" y="2492896"/>
            <a:ext cx="1080120" cy="720080"/>
          </a:xfrm>
          <a:prstGeom prst="wedgeRect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n-lt"/>
                <a:ea typeface="ＭＳ Ｐゴシック" charset="0"/>
              </a:rPr>
              <a:t>Dictionnaire des variables des bases</a:t>
            </a:r>
            <a:endParaRPr kumimoji="0" lang="fr-FR" sz="1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1" y="2420888"/>
            <a:ext cx="1235497" cy="936104"/>
          </a:xfrm>
          <a:prstGeom prst="wedgeRect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n-lt"/>
                <a:ea typeface="ＭＳ Ｐゴシック" charset="0"/>
              </a:rPr>
              <a:t>Ouverture et manipulation des bases SAS sous Excel</a:t>
            </a:r>
            <a:endParaRPr kumimoji="0" lang="fr-FR" sz="1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95936" y="2492897"/>
            <a:ext cx="1077706" cy="720080"/>
          </a:xfrm>
          <a:prstGeom prst="wedgeRect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n-lt"/>
                <a:ea typeface="ＭＳ Ｐゴシック" charset="0"/>
              </a:rPr>
              <a:t>Différentes espaces de stockage</a:t>
            </a:r>
            <a:endParaRPr kumimoji="0" lang="fr-FR" sz="1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9511" y="4005064"/>
            <a:ext cx="1584176" cy="864096"/>
          </a:xfrm>
          <a:prstGeom prst="wedgeRect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n-lt"/>
                <a:ea typeface="ＭＳ Ｐゴシック" charset="0"/>
              </a:rPr>
              <a:t>Accès aux données via des tables SAS et manipulation des bases</a:t>
            </a:r>
            <a:endParaRPr kumimoji="0" lang="fr-FR" sz="1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7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de stockage</a:t>
            </a:r>
            <a:br>
              <a:rPr lang="fr-FR" dirty="0"/>
            </a:br>
            <a:r>
              <a:rPr lang="fr-FR" b="0" i="1" dirty="0"/>
              <a:t>4 espaces possibles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649985" y="3122280"/>
            <a:ext cx="8155880" cy="343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608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500">
                <a:solidFill>
                  <a:srgbClr val="4E455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2200">
                <a:solidFill>
                  <a:srgbClr val="4E455D"/>
                </a:solidFill>
                <a:latin typeface="+mn-lt"/>
                <a:ea typeface="MS PGothic" pitchFamily="34" charset="-128"/>
              </a:defRPr>
            </a:lvl2pPr>
            <a:lvl3pPr marL="1143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rgbClr val="4E455D"/>
                </a:solidFill>
                <a:latin typeface="+mn-lt"/>
                <a:ea typeface="MS PGothic" pitchFamily="34" charset="-128"/>
              </a:defRPr>
            </a:lvl3pPr>
            <a:lvl4pPr marL="1619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MS PGothic" pitchFamily="34" charset="-128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MS PGothic" pitchFamily="34" charset="-128"/>
              </a:defRPr>
            </a:lvl5pPr>
            <a:lvl6pPr marL="24574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fr-FR" sz="1800" b="1" dirty="0">
                <a:solidFill>
                  <a:srgbClr val="FD6803"/>
                </a:solidFill>
              </a:rPr>
              <a:t>Perso(X</a:t>
            </a:r>
            <a:r>
              <a:rPr lang="fr-FR" sz="1800" b="1" dirty="0">
                <a:solidFill>
                  <a:srgbClr val="FD6803"/>
                </a:solidFill>
                <a:sym typeface="Wingdings" panose="05000000000000000000" pitchFamily="2" charset="2"/>
              </a:rPr>
              <a:t>:) </a:t>
            </a:r>
            <a:r>
              <a:rPr lang="fr-FR" sz="1800" dirty="0"/>
              <a:t>Un espace personnel accessible uniquement par vous </a:t>
            </a:r>
          </a:p>
          <a:p>
            <a:pPr marL="184150" indent="0" algn="just">
              <a:buNone/>
            </a:pPr>
            <a:endParaRPr lang="fr-FR" sz="1000" dirty="0"/>
          </a:p>
          <a:p>
            <a:pPr algn="just"/>
            <a:r>
              <a:rPr lang="fr-FR" sz="1800" b="1" dirty="0">
                <a:solidFill>
                  <a:srgbClr val="FD6803"/>
                </a:solidFill>
              </a:rPr>
              <a:t>Commun (Z:) </a:t>
            </a:r>
            <a:r>
              <a:rPr lang="fr-FR" sz="1800" dirty="0"/>
              <a:t>Un espace de travail partagé accessible par tous les membres de votre organisme disposant d’un accès au serveur sécurisé.</a:t>
            </a:r>
          </a:p>
          <a:p>
            <a:pPr algn="just">
              <a:buFont typeface="Wingdings" panose="05000000000000000000" pitchFamily="2" charset="2"/>
              <a:buChar char="è"/>
            </a:pPr>
            <a:r>
              <a:rPr lang="fr-FR" sz="1800" i="1" dirty="0">
                <a:solidFill>
                  <a:srgbClr val="00B0F0"/>
                </a:solidFill>
              </a:rPr>
              <a:t>Vous pouvez sauvegarder des fichiers dans ces répertoires. </a:t>
            </a:r>
          </a:p>
          <a:p>
            <a:pPr marL="184150" indent="0" algn="just">
              <a:buNone/>
            </a:pPr>
            <a:endParaRPr lang="fr-FR" sz="1000" i="1" dirty="0">
              <a:solidFill>
                <a:srgbClr val="00B0F0"/>
              </a:solidFill>
            </a:endParaRPr>
          </a:p>
          <a:p>
            <a:pPr algn="just"/>
            <a:r>
              <a:rPr lang="fr-FR" sz="1800" b="1" dirty="0">
                <a:solidFill>
                  <a:srgbClr val="FF6600"/>
                </a:solidFill>
              </a:rPr>
              <a:t>Documentation (Y:) </a:t>
            </a:r>
            <a:r>
              <a:rPr lang="fr-FR" sz="1800" dirty="0"/>
              <a:t>Un espace de documentation géré par ATIH, accessible en lecture</a:t>
            </a:r>
          </a:p>
          <a:p>
            <a:pPr algn="just"/>
            <a:endParaRPr lang="fr-FR" sz="1000" dirty="0"/>
          </a:p>
          <a:p>
            <a:pPr algn="just"/>
            <a:r>
              <a:rPr lang="fr-FR" sz="1800" b="1" dirty="0">
                <a:solidFill>
                  <a:srgbClr val="FD6803"/>
                </a:solidFill>
              </a:rPr>
              <a:t>Echange (W</a:t>
            </a:r>
            <a:r>
              <a:rPr lang="fr-FR" sz="1800" b="1" dirty="0">
                <a:solidFill>
                  <a:srgbClr val="FD6803"/>
                </a:solidFill>
                <a:sym typeface="Wingdings" panose="05000000000000000000" pitchFamily="2" charset="2"/>
              </a:rPr>
              <a:t>:) </a:t>
            </a:r>
            <a:r>
              <a:rPr lang="fr-FR" sz="1800" b="1" dirty="0"/>
              <a:t>Un espace partagé par les ARS</a:t>
            </a:r>
          </a:p>
          <a:p>
            <a:pPr marL="184150" indent="0" algn="just">
              <a:buNone/>
            </a:pPr>
            <a:endParaRPr lang="fr-FR" sz="1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96044"/>
            <a:ext cx="1143000" cy="14097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04" y="2132856"/>
            <a:ext cx="8045896" cy="7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8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de stockage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00" cy="1103545"/>
          </a:xfrm>
        </p:spPr>
        <p:txBody>
          <a:bodyPr/>
          <a:lstStyle/>
          <a:p>
            <a:r>
              <a:rPr lang="fr-FR" sz="1800" dirty="0"/>
              <a:t>Vous avez également accès à tous vos disques locaux accessibles depuis votre poste et pouvez exporter des résultats vers ces disques: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3164393"/>
            <a:ext cx="6984776" cy="20162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96044"/>
            <a:ext cx="1143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970984" cy="992188"/>
          </a:xfrm>
        </p:spPr>
        <p:txBody>
          <a:bodyPr/>
          <a:lstStyle/>
          <a:p>
            <a:r>
              <a:rPr lang="fr-FR" dirty="0"/>
              <a:t>Accès aux données via SEG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063225"/>
            <a:ext cx="4425960" cy="4261375"/>
          </a:xfrm>
        </p:spPr>
        <p:txBody>
          <a:bodyPr/>
          <a:lstStyle/>
          <a:p>
            <a:pPr marL="160338" indent="0">
              <a:buNone/>
            </a:pPr>
            <a:r>
              <a:rPr lang="fr-FR" sz="2400" dirty="0"/>
              <a:t>Cliquer dans la fenêtre en bas à gauche sur  « </a:t>
            </a:r>
            <a:r>
              <a:rPr lang="fr-FR" sz="2400" dirty="0">
                <a:solidFill>
                  <a:srgbClr val="FD6803"/>
                </a:solidFill>
              </a:rPr>
              <a:t>Dossiers SAS</a:t>
            </a:r>
            <a:r>
              <a:rPr lang="fr-FR" sz="2400" dirty="0"/>
              <a:t> »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sz="2400" dirty="0"/>
              <a:t>« </a:t>
            </a:r>
            <a:r>
              <a:rPr lang="fr-FR" sz="2400" dirty="0" err="1">
                <a:solidFill>
                  <a:srgbClr val="FD6803"/>
                </a:solidFill>
              </a:rPr>
              <a:t>ref</a:t>
            </a:r>
            <a:r>
              <a:rPr lang="fr-FR" sz="2400" dirty="0">
                <a:solidFill>
                  <a:srgbClr val="FD6803"/>
                </a:solidFill>
              </a:rPr>
              <a:t> </a:t>
            </a:r>
            <a:r>
              <a:rPr lang="fr-FR" sz="2400" dirty="0"/>
              <a:t>»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sz="2400" dirty="0"/>
              <a:t>« </a:t>
            </a:r>
            <a:r>
              <a:rPr lang="fr-FR" sz="2400" dirty="0">
                <a:solidFill>
                  <a:srgbClr val="FD6803"/>
                </a:solidFill>
              </a:rPr>
              <a:t>bases</a:t>
            </a:r>
            <a:r>
              <a:rPr lang="fr-FR" sz="2400" dirty="0"/>
              <a:t> » : où se trouvent les bases finances et </a:t>
            </a:r>
            <a:r>
              <a:rPr lang="fr-FR" sz="2400" b="1" dirty="0"/>
              <a:t>SAE</a:t>
            </a:r>
          </a:p>
          <a:p>
            <a:pPr marL="476250" lvl="1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090" y="3051"/>
            <a:ext cx="1133475" cy="14192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-1" t="22910" r="1933" b="8362"/>
          <a:stretch/>
        </p:blipFill>
        <p:spPr>
          <a:xfrm>
            <a:off x="1763688" y="2924945"/>
            <a:ext cx="288032" cy="2160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676C73-8BCF-40F7-9830-923D973C8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965" y="1497535"/>
            <a:ext cx="3657600" cy="4933950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A12A9FE-C862-407D-A2E2-DE4EE466FC2A}"/>
              </a:ext>
            </a:extLst>
          </p:cNvPr>
          <p:cNvSpPr/>
          <p:nvPr/>
        </p:nvSpPr>
        <p:spPr bwMode="auto">
          <a:xfrm>
            <a:off x="5724128" y="3284983"/>
            <a:ext cx="1944216" cy="2746451"/>
          </a:xfrm>
          <a:prstGeom prst="roundRect">
            <a:avLst/>
          </a:prstGeom>
          <a:noFill/>
          <a:ln w="38100" cap="flat" cmpd="sng" algn="ctr">
            <a:solidFill>
              <a:srgbClr val="FD68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8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399" y="304800"/>
            <a:ext cx="5767959" cy="992188"/>
          </a:xfrm>
        </p:spPr>
        <p:txBody>
          <a:bodyPr/>
          <a:lstStyle/>
          <a:p>
            <a:r>
              <a:rPr lang="fr-FR" dirty="0"/>
              <a:t>Accès à la documentation depuis SEG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76872"/>
            <a:ext cx="4497968" cy="4104456"/>
          </a:xfrm>
        </p:spPr>
        <p:txBody>
          <a:bodyPr/>
          <a:lstStyle/>
          <a:p>
            <a:pPr marL="160338" indent="0">
              <a:buNone/>
            </a:pPr>
            <a:r>
              <a:rPr lang="fr-FR" sz="2400" dirty="0"/>
              <a:t>Vous disposez d’un accès à un espace de documentation accessible en lecture depuis SEG dans l’onglet « </a:t>
            </a:r>
            <a:r>
              <a:rPr lang="fr-FR" sz="2400" dirty="0">
                <a:solidFill>
                  <a:srgbClr val="FF6600"/>
                </a:solidFill>
              </a:rPr>
              <a:t>Serveurs</a:t>
            </a:r>
            <a:r>
              <a:rPr lang="fr-FR" sz="2400" dirty="0"/>
              <a:t> »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sz="2400" dirty="0"/>
              <a:t>« </a:t>
            </a:r>
            <a:r>
              <a:rPr lang="fr-FR" sz="2400" dirty="0" err="1">
                <a:solidFill>
                  <a:srgbClr val="FD6803"/>
                </a:solidFill>
              </a:rPr>
              <a:t>SASApp</a:t>
            </a:r>
            <a:r>
              <a:rPr lang="fr-FR" sz="2400" dirty="0"/>
              <a:t>»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FR" sz="2100" dirty="0"/>
              <a:t>« </a:t>
            </a:r>
            <a:r>
              <a:rPr lang="fr-FR" sz="2100" dirty="0">
                <a:solidFill>
                  <a:srgbClr val="FD6803"/>
                </a:solidFill>
              </a:rPr>
              <a:t>Accueil</a:t>
            </a:r>
            <a:r>
              <a:rPr lang="fr-FR" sz="2100" dirty="0"/>
              <a:t> »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fr-FR" dirty="0"/>
              <a:t>« </a:t>
            </a:r>
            <a:r>
              <a:rPr lang="fr-FR" dirty="0">
                <a:solidFill>
                  <a:srgbClr val="FF6600"/>
                </a:solidFill>
              </a:rPr>
              <a:t>documentation</a:t>
            </a:r>
            <a:r>
              <a:rPr lang="fr-FR" dirty="0"/>
              <a:t> »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fr-FR" dirty="0"/>
              <a:t>Puis </a:t>
            </a:r>
            <a:r>
              <a:rPr lang="fr-FR" dirty="0">
                <a:solidFill>
                  <a:srgbClr val="FF6600"/>
                </a:solidFill>
              </a:rPr>
              <a:t>SAE</a:t>
            </a:r>
            <a:r>
              <a:rPr lang="fr-FR" dirty="0"/>
              <a:t> </a:t>
            </a:r>
          </a:p>
          <a:p>
            <a:pPr lvl="3">
              <a:buFont typeface="Wingdings" panose="05000000000000000000" pitchFamily="2" charset="2"/>
              <a:buChar char="è"/>
            </a:pPr>
            <a:r>
              <a:rPr lang="fr-FR" sz="1800" dirty="0">
                <a:solidFill>
                  <a:srgbClr val="FF6600"/>
                </a:solidFill>
              </a:rPr>
              <a:t> Année</a:t>
            </a:r>
          </a:p>
          <a:p>
            <a:pPr marL="476250" lvl="1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358" y="9525"/>
            <a:ext cx="1133475" cy="1419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37" y="3861048"/>
            <a:ext cx="219075" cy="1714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8698C8-2FDF-428E-A68B-2337E20DE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96" y="1713062"/>
            <a:ext cx="3981450" cy="4611538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918813C-065C-4769-8072-15C7ABA167BB}"/>
              </a:ext>
            </a:extLst>
          </p:cNvPr>
          <p:cNvSpPr/>
          <p:nvPr/>
        </p:nvSpPr>
        <p:spPr bwMode="auto">
          <a:xfrm>
            <a:off x="5508104" y="2348880"/>
            <a:ext cx="2448272" cy="3682555"/>
          </a:xfrm>
          <a:prstGeom prst="roundRect">
            <a:avLst/>
          </a:prstGeom>
          <a:noFill/>
          <a:ln w="38100" cap="flat" cmpd="sng" algn="ctr">
            <a:solidFill>
              <a:srgbClr val="FD68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0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259016" cy="992188"/>
          </a:xfrm>
        </p:spPr>
        <p:txBody>
          <a:bodyPr/>
          <a:lstStyle/>
          <a:p>
            <a:r>
              <a:rPr lang="fr-FR" dirty="0"/>
              <a:t>Accès à la documentation depuis l’application « Documentation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2204864"/>
            <a:ext cx="2592288" cy="2736304"/>
          </a:xfrm>
        </p:spPr>
        <p:txBody>
          <a:bodyPr/>
          <a:lstStyle/>
          <a:p>
            <a:pPr marL="184150" indent="0">
              <a:buNone/>
            </a:pPr>
            <a:r>
              <a:rPr lang="fr-FR" sz="2000" dirty="0"/>
              <a:t>Directement depuis l’application « </a:t>
            </a:r>
            <a:r>
              <a:rPr lang="fr-FR" sz="2000" dirty="0">
                <a:solidFill>
                  <a:srgbClr val="FF6600"/>
                </a:solidFill>
              </a:rPr>
              <a:t>Documentation</a:t>
            </a:r>
            <a:r>
              <a:rPr lang="fr-FR" sz="2000" dirty="0"/>
              <a:t> » de la page d’accueil:</a:t>
            </a:r>
          </a:p>
          <a:p>
            <a:pPr marL="476250" lvl="1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A8FC2-3654-4FDB-8409-F75FA373F122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10331"/>
            <a:ext cx="1104900" cy="13811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01D9BD-FB41-4A3F-AAC3-70B5BA73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79" y="1419225"/>
            <a:ext cx="6419652" cy="5172075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51C0DFE-DA99-4820-A1C1-44F7031BB5E6}"/>
              </a:ext>
            </a:extLst>
          </p:cNvPr>
          <p:cNvSpPr/>
          <p:nvPr/>
        </p:nvSpPr>
        <p:spPr bwMode="auto">
          <a:xfrm>
            <a:off x="2592289" y="3573016"/>
            <a:ext cx="1979711" cy="216024"/>
          </a:xfrm>
          <a:prstGeom prst="roundRect">
            <a:avLst/>
          </a:prstGeom>
          <a:noFill/>
          <a:ln w="38100" cap="flat" cmpd="sng" algn="ctr">
            <a:solidFill>
              <a:srgbClr val="FD68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59D0F6E-750F-428D-85B4-BE26AEA43733}"/>
              </a:ext>
            </a:extLst>
          </p:cNvPr>
          <p:cNvSpPr/>
          <p:nvPr/>
        </p:nvSpPr>
        <p:spPr bwMode="auto">
          <a:xfrm>
            <a:off x="5596240" y="3935344"/>
            <a:ext cx="1979711" cy="216024"/>
          </a:xfrm>
          <a:prstGeom prst="roundRect">
            <a:avLst/>
          </a:prstGeom>
          <a:noFill/>
          <a:ln w="38100" cap="flat" cmpd="sng" algn="ctr">
            <a:solidFill>
              <a:srgbClr val="FD68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3187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ATIH">
  <a:themeElements>
    <a:clrScheme name="Personnalisée 1">
      <a:dk1>
        <a:srgbClr val="4E455D"/>
      </a:dk1>
      <a:lt1>
        <a:sysClr val="window" lastClr="FFFFFF"/>
      </a:lt1>
      <a:dk2>
        <a:srgbClr val="4E455D"/>
      </a:dk2>
      <a:lt2>
        <a:srgbClr val="0095CB"/>
      </a:lt2>
      <a:accent1>
        <a:srgbClr val="55A935"/>
      </a:accent1>
      <a:accent2>
        <a:srgbClr val="E47823"/>
      </a:accent2>
      <a:accent3>
        <a:srgbClr val="4E455D"/>
      </a:accent3>
      <a:accent4>
        <a:srgbClr val="4E455D"/>
      </a:accent4>
      <a:accent5>
        <a:srgbClr val="4E455D"/>
      </a:accent5>
      <a:accent6>
        <a:srgbClr val="4E455D"/>
      </a:accent6>
      <a:hlink>
        <a:srgbClr val="4E455D"/>
      </a:hlink>
      <a:folHlink>
        <a:srgbClr val="4E455D"/>
      </a:folHlink>
    </a:clrScheme>
    <a:fontScheme name="Nouvelle pré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3">
        <a:dk1>
          <a:srgbClr val="000000"/>
        </a:dk1>
        <a:lt1>
          <a:srgbClr val="FFFFFF"/>
        </a:lt1>
        <a:dk2>
          <a:srgbClr val="453B50"/>
        </a:dk2>
        <a:lt2>
          <a:srgbClr val="453B50"/>
        </a:lt2>
        <a:accent1>
          <a:srgbClr val="BBE0E3"/>
        </a:accent1>
        <a:accent2>
          <a:srgbClr val="1592B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284AA"/>
        </a:accent6>
        <a:hlink>
          <a:srgbClr val="1592B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14">
        <a:dk1>
          <a:srgbClr val="453B50"/>
        </a:dk1>
        <a:lt1>
          <a:srgbClr val="FFFFFF"/>
        </a:lt1>
        <a:dk2>
          <a:srgbClr val="453B50"/>
        </a:dk2>
        <a:lt2>
          <a:srgbClr val="453B50"/>
        </a:lt2>
        <a:accent1>
          <a:srgbClr val="BBE0E3"/>
        </a:accent1>
        <a:accent2>
          <a:srgbClr val="1592BC"/>
        </a:accent2>
        <a:accent3>
          <a:srgbClr val="FFFFFF"/>
        </a:accent3>
        <a:accent4>
          <a:srgbClr val="3A3143"/>
        </a:accent4>
        <a:accent5>
          <a:srgbClr val="DAEDEF"/>
        </a:accent5>
        <a:accent6>
          <a:srgbClr val="1284AA"/>
        </a:accent6>
        <a:hlink>
          <a:srgbClr val="1592B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57162</TotalTime>
  <Words>450</Words>
  <Application>Microsoft Office PowerPoint</Application>
  <PresentationFormat>Affichage à l'écran (4:3)</PresentationFormat>
  <Paragraphs>112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ＭＳ Ｐゴシック</vt:lpstr>
      <vt:lpstr>ＭＳ Ｐゴシック</vt:lpstr>
      <vt:lpstr>Arial</vt:lpstr>
      <vt:lpstr>Arial Bold</vt:lpstr>
      <vt:lpstr>Times</vt:lpstr>
      <vt:lpstr>Verdana</vt:lpstr>
      <vt:lpstr>Wingdings</vt:lpstr>
      <vt:lpstr>Modèle par défaut</vt:lpstr>
      <vt:lpstr>Thème ATIH</vt:lpstr>
      <vt:lpstr>Guide d’utilisation  de la plateforme des données hospitalières Accès finances</vt:lpstr>
      <vt:lpstr>1. Navigation dans la plateforme </vt:lpstr>
      <vt:lpstr>La connexion</vt:lpstr>
      <vt:lpstr>Page d’accueil</vt:lpstr>
      <vt:lpstr>Espace de stockage 4 espaces possibles</vt:lpstr>
      <vt:lpstr>Espace de stockage</vt:lpstr>
      <vt:lpstr>Accès aux données via SEG</vt:lpstr>
      <vt:lpstr>Accès à la documentation depuis SEG</vt:lpstr>
      <vt:lpstr>Accès à la documentation depuis l’application « Documentation »</vt:lpstr>
      <vt:lpstr>Extraction d’une base dans SEG</vt:lpstr>
      <vt:lpstr>Extraction d’une base dans SEG</vt:lpstr>
      <vt:lpstr>2. Lancement de la Requête SAE - ARS_Bretagne </vt:lpstr>
      <vt:lpstr>Que fait cette requête SAE – ARS ?</vt:lpstr>
      <vt:lpstr>Lancement de la requête SAE (1/4)</vt:lpstr>
      <vt:lpstr>Lancement de la requête SAE (2/4)</vt:lpstr>
      <vt:lpstr>Lancement de la requête (3/4)</vt:lpstr>
      <vt:lpstr>Lancement de la requête  visualisation des résultats (4/4)</vt:lpstr>
      <vt:lpstr>3. Support </vt:lpstr>
      <vt:lpstr>Support</vt:lpstr>
    </vt:vector>
  </TitlesOfParts>
  <Company>atih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atih</dc:creator>
  <cp:lastModifiedBy>BOUROUF, Coralie (ARS-BRETAGNE/DCTP)</cp:lastModifiedBy>
  <cp:revision>1994</cp:revision>
  <cp:lastPrinted>2019-10-10T16:47:04Z</cp:lastPrinted>
  <dcterms:created xsi:type="dcterms:W3CDTF">2010-03-02T20:14:15Z</dcterms:created>
  <dcterms:modified xsi:type="dcterms:W3CDTF">2022-01-14T09:34:03Z</dcterms:modified>
</cp:coreProperties>
</file>